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1"/>
  </p:notesMasterIdLst>
  <p:sldIdLst>
    <p:sldId id="285" r:id="rId2"/>
    <p:sldId id="275" r:id="rId3"/>
    <p:sldId id="266" r:id="rId4"/>
    <p:sldId id="269" r:id="rId5"/>
    <p:sldId id="267" r:id="rId6"/>
    <p:sldId id="268" r:id="rId7"/>
    <p:sldId id="276" r:id="rId8"/>
    <p:sldId id="273" r:id="rId9"/>
    <p:sldId id="270" r:id="rId10"/>
    <p:sldId id="260" r:id="rId11"/>
    <p:sldId id="257" r:id="rId12"/>
    <p:sldId id="258" r:id="rId13"/>
    <p:sldId id="259" r:id="rId14"/>
    <p:sldId id="261" r:id="rId15"/>
    <p:sldId id="277" r:id="rId16"/>
    <p:sldId id="278" r:id="rId17"/>
    <p:sldId id="262" r:id="rId18"/>
    <p:sldId id="263" r:id="rId19"/>
    <p:sldId id="283" r:id="rId20"/>
    <p:sldId id="264" r:id="rId21"/>
    <p:sldId id="284" r:id="rId22"/>
    <p:sldId id="271" r:id="rId23"/>
    <p:sldId id="279" r:id="rId24"/>
    <p:sldId id="265" r:id="rId25"/>
    <p:sldId id="281" r:id="rId26"/>
    <p:sldId id="282" r:id="rId27"/>
    <p:sldId id="280" r:id="rId28"/>
    <p:sldId id="272" r:id="rId29"/>
    <p:sldId id="27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64551" autoAdjust="0"/>
  </p:normalViewPr>
  <p:slideViewPr>
    <p:cSldViewPr snapToGrid="0">
      <p:cViewPr varScale="1">
        <p:scale>
          <a:sx n="42" d="100"/>
          <a:sy n="42" d="100"/>
        </p:scale>
        <p:origin x="1542"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tis\dfsroot\iep\Nuventive%20TracDat\Rubric%20Data\2020\Table%20of%20Means%20-%20percentag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2018 &amp; 2019 IE Cycles</a:t>
            </a:r>
          </a:p>
          <a:p>
            <a:pPr>
              <a:defRPr/>
            </a:pPr>
            <a:r>
              <a:rPr lang="en-US"/>
              <a:t>Percent Submissions by Due Date</a:t>
            </a:r>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Results as of Due Date</c:v>
                </c:pt>
              </c:strCache>
            </c:strRef>
          </c:tx>
          <c:spPr>
            <a:gradFill rotWithShape="1">
              <a:gsLst>
                <a:gs pos="0">
                  <a:schemeClr val="accent1">
                    <a:tint val="98000"/>
                    <a:lumMod val="114000"/>
                  </a:schemeClr>
                </a:gs>
                <a:gs pos="100000">
                  <a:schemeClr val="accent1">
                    <a:shade val="90000"/>
                    <a:lumMod val="84000"/>
                  </a:schemeClr>
                </a:gs>
              </a:gsLst>
              <a:lin ang="5400000" scaled="0"/>
            </a:gradFill>
            <a:ln>
              <a:noFill/>
            </a:ln>
            <a:effectLst>
              <a:outerShdw blurRad="38100" dist="25400" dir="5400000" rotWithShape="0">
                <a:srgbClr val="000000">
                  <a:alpha val="4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Sheet1!$A$2:$A$3</c:f>
              <c:strCache>
                <c:ptCount val="2"/>
                <c:pt idx="0">
                  <c:v>2017-18 Cycle</c:v>
                </c:pt>
                <c:pt idx="1">
                  <c:v>2018-19 Cycle</c:v>
                </c:pt>
              </c:strCache>
            </c:strRef>
          </c:cat>
          <c:val>
            <c:numRef>
              <c:f>Sheet1!$B$2:$B$3</c:f>
              <c:numCache>
                <c:formatCode>0%</c:formatCode>
                <c:ptCount val="2"/>
                <c:pt idx="0">
                  <c:v>0.41</c:v>
                </c:pt>
                <c:pt idx="1">
                  <c:v>0.62</c:v>
                </c:pt>
              </c:numCache>
            </c:numRef>
          </c:val>
          <c:extLst>
            <c:ext xmlns:c16="http://schemas.microsoft.com/office/drawing/2014/chart" uri="{C3380CC4-5D6E-409C-BE32-E72D297353CC}">
              <c16:uniqueId val="{00000000-8A4A-4A33-A27B-7C468F60DFC5}"/>
            </c:ext>
          </c:extLst>
        </c:ser>
        <c:ser>
          <c:idx val="1"/>
          <c:order val="1"/>
          <c:tx>
            <c:strRef>
              <c:f>Sheet1!$C$1</c:f>
              <c:strCache>
                <c:ptCount val="1"/>
                <c:pt idx="0">
                  <c:v>Plans as of Due Date</c:v>
                </c:pt>
              </c:strCache>
            </c:strRef>
          </c:tx>
          <c:spPr>
            <a:solidFill>
              <a:schemeClr val="tx1"/>
            </a:solidFill>
            <a:ln>
              <a:noFill/>
            </a:ln>
            <a:effectLst>
              <a:outerShdw blurRad="38100" dist="25400" dir="5400000" rotWithShape="0">
                <a:srgbClr val="000000">
                  <a:alpha val="4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Sheet1!$A$2:$A$3</c:f>
              <c:strCache>
                <c:ptCount val="2"/>
                <c:pt idx="0">
                  <c:v>2017-18 Cycle</c:v>
                </c:pt>
                <c:pt idx="1">
                  <c:v>2018-19 Cycle</c:v>
                </c:pt>
              </c:strCache>
            </c:strRef>
          </c:cat>
          <c:val>
            <c:numRef>
              <c:f>Sheet1!$C$2:$C$3</c:f>
              <c:numCache>
                <c:formatCode>0%</c:formatCode>
                <c:ptCount val="2"/>
                <c:pt idx="0">
                  <c:v>0.36</c:v>
                </c:pt>
                <c:pt idx="1">
                  <c:v>0.39</c:v>
                </c:pt>
              </c:numCache>
            </c:numRef>
          </c:val>
          <c:extLst>
            <c:ext xmlns:c16="http://schemas.microsoft.com/office/drawing/2014/chart" uri="{C3380CC4-5D6E-409C-BE32-E72D297353CC}">
              <c16:uniqueId val="{00000001-8A4A-4A33-A27B-7C468F60DFC5}"/>
            </c:ext>
          </c:extLst>
        </c:ser>
        <c:dLbls>
          <c:dLblPos val="inEnd"/>
          <c:showLegendKey val="0"/>
          <c:showVal val="1"/>
          <c:showCatName val="0"/>
          <c:showSerName val="0"/>
          <c:showPercent val="0"/>
          <c:showBubbleSize val="0"/>
        </c:dLbls>
        <c:gapWidth val="100"/>
        <c:axId val="208684544"/>
        <c:axId val="208685200"/>
      </c:barChart>
      <c:catAx>
        <c:axId val="208684544"/>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208685200"/>
        <c:crosses val="autoZero"/>
        <c:auto val="1"/>
        <c:lblAlgn val="ctr"/>
        <c:lblOffset val="100"/>
        <c:noMultiLvlLbl val="0"/>
      </c:catAx>
      <c:valAx>
        <c:axId val="208685200"/>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086845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2020 IE Cycle</a:t>
            </a:r>
          </a:p>
          <a:p>
            <a:pPr>
              <a:defRPr/>
            </a:pPr>
            <a:r>
              <a:rPr lang="en-US"/>
              <a:t>Percent Submissions by Due Date</a:t>
            </a:r>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Assessment Methods with Results</c:v>
                </c:pt>
              </c:strCache>
            </c:strRef>
          </c:tx>
          <c:spPr>
            <a:gradFill rotWithShape="1">
              <a:gsLst>
                <a:gs pos="0">
                  <a:schemeClr val="accent1">
                    <a:tint val="98000"/>
                    <a:lumMod val="114000"/>
                  </a:schemeClr>
                </a:gs>
                <a:gs pos="100000">
                  <a:schemeClr val="accent1">
                    <a:shade val="90000"/>
                    <a:lumMod val="84000"/>
                  </a:schemeClr>
                </a:gs>
              </a:gsLst>
              <a:lin ang="5400000" scaled="0"/>
            </a:gradFill>
            <a:ln>
              <a:noFill/>
            </a:ln>
            <a:effectLst>
              <a:outerShdw blurRad="38100" dist="25400" dir="5400000" rotWithShape="0">
                <a:srgbClr val="000000">
                  <a:alpha val="4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Sheet1!$A$2:$A$3</c:f>
              <c:strCache>
                <c:ptCount val="2"/>
                <c:pt idx="0">
                  <c:v>Academic Programs</c:v>
                </c:pt>
                <c:pt idx="1">
                  <c:v>Support Units</c:v>
                </c:pt>
              </c:strCache>
            </c:strRef>
          </c:cat>
          <c:val>
            <c:numRef>
              <c:f>Sheet1!$B$2:$B$3</c:f>
              <c:numCache>
                <c:formatCode>0%</c:formatCode>
                <c:ptCount val="2"/>
                <c:pt idx="0">
                  <c:v>0.82</c:v>
                </c:pt>
                <c:pt idx="1">
                  <c:v>0.67</c:v>
                </c:pt>
              </c:numCache>
            </c:numRef>
          </c:val>
          <c:extLst>
            <c:ext xmlns:c16="http://schemas.microsoft.com/office/drawing/2014/chart" uri="{C3380CC4-5D6E-409C-BE32-E72D297353CC}">
              <c16:uniqueId val="{00000000-FF39-4EFF-8379-2269A4BE4B4F}"/>
            </c:ext>
          </c:extLst>
        </c:ser>
        <c:ser>
          <c:idx val="1"/>
          <c:order val="1"/>
          <c:tx>
            <c:strRef>
              <c:f>Sheet1!$C$1</c:f>
              <c:strCache>
                <c:ptCount val="1"/>
                <c:pt idx="0">
                  <c:v>Plans with SLOs/Goals</c:v>
                </c:pt>
              </c:strCache>
            </c:strRef>
          </c:tx>
          <c:spPr>
            <a:solidFill>
              <a:schemeClr val="tx1"/>
            </a:solidFill>
            <a:ln>
              <a:noFill/>
            </a:ln>
            <a:effectLst>
              <a:outerShdw blurRad="38100" dist="25400" dir="5400000" rotWithShape="0">
                <a:srgbClr val="000000">
                  <a:alpha val="4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Sheet1!$A$2:$A$3</c:f>
              <c:strCache>
                <c:ptCount val="2"/>
                <c:pt idx="0">
                  <c:v>Academic Programs</c:v>
                </c:pt>
                <c:pt idx="1">
                  <c:v>Support Units</c:v>
                </c:pt>
              </c:strCache>
            </c:strRef>
          </c:cat>
          <c:val>
            <c:numRef>
              <c:f>Sheet1!$C$2:$C$3</c:f>
              <c:numCache>
                <c:formatCode>0%</c:formatCode>
                <c:ptCount val="2"/>
                <c:pt idx="0">
                  <c:v>0.71</c:v>
                </c:pt>
                <c:pt idx="1">
                  <c:v>0.61</c:v>
                </c:pt>
              </c:numCache>
            </c:numRef>
          </c:val>
          <c:extLst>
            <c:ext xmlns:c16="http://schemas.microsoft.com/office/drawing/2014/chart" uri="{C3380CC4-5D6E-409C-BE32-E72D297353CC}">
              <c16:uniqueId val="{00000001-FF39-4EFF-8379-2269A4BE4B4F}"/>
            </c:ext>
          </c:extLst>
        </c:ser>
        <c:dLbls>
          <c:dLblPos val="inEnd"/>
          <c:showLegendKey val="0"/>
          <c:showVal val="1"/>
          <c:showCatName val="0"/>
          <c:showSerName val="0"/>
          <c:showPercent val="0"/>
          <c:showBubbleSize val="0"/>
        </c:dLbls>
        <c:gapWidth val="100"/>
        <c:axId val="737474784"/>
        <c:axId val="737473144"/>
      </c:barChart>
      <c:catAx>
        <c:axId val="737474784"/>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737473144"/>
        <c:crosses val="autoZero"/>
        <c:auto val="1"/>
        <c:lblAlgn val="ctr"/>
        <c:lblOffset val="100"/>
        <c:noMultiLvlLbl val="0"/>
      </c:catAx>
      <c:valAx>
        <c:axId val="737473144"/>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7374747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The Nuventive Improvement Platform was easy to navigate</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The Nuventive Improvement Platform was easy to navigate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2BC6-419F-9613-A8D27A62679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A62-4B4A-9A8F-5A8013256A4C}"/>
              </c:ext>
            </c:extLst>
          </c:dPt>
          <c:dLbls>
            <c:dLbl>
              <c:idx val="0"/>
              <c:layout>
                <c:manualLayout>
                  <c:x val="0.17743080198722488"/>
                  <c:y val="-9.383265781042871E-2"/>
                </c:manualLayout>
              </c:layout>
              <c:showLegendKey val="0"/>
              <c:showVal val="0"/>
              <c:showCatName val="1"/>
              <c:showSerName val="0"/>
              <c:showPercent val="1"/>
              <c:showBubbleSize val="0"/>
              <c:extLst>
                <c:ext xmlns:c15="http://schemas.microsoft.com/office/drawing/2012/chart" uri="{CE6537A1-D6FC-4f65-9D91-7224C49458BB}">
                  <c15:layout>
                    <c:manualLayout>
                      <c:w val="0.19022873205434135"/>
                      <c:h val="0.15996260035721757"/>
                    </c:manualLayout>
                  </c15:layout>
                </c:ext>
                <c:ext xmlns:c16="http://schemas.microsoft.com/office/drawing/2014/chart" uri="{C3380CC4-5D6E-409C-BE32-E72D297353CC}">
                  <c16:uniqueId val="{00000002-2BC6-419F-9613-A8D27A62679E}"/>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Agree</c:v>
                </c:pt>
                <c:pt idx="1">
                  <c:v>Disagree</c:v>
                </c:pt>
              </c:strCache>
            </c:strRef>
          </c:cat>
          <c:val>
            <c:numRef>
              <c:f>Sheet1!$B$2:$B$3</c:f>
              <c:numCache>
                <c:formatCode>0%</c:formatCode>
                <c:ptCount val="2"/>
                <c:pt idx="0">
                  <c:v>0.82</c:v>
                </c:pt>
                <c:pt idx="1">
                  <c:v>0.18</c:v>
                </c:pt>
              </c:numCache>
            </c:numRef>
          </c:val>
          <c:extLst>
            <c:ext xmlns:c16="http://schemas.microsoft.com/office/drawing/2014/chart" uri="{C3380CC4-5D6E-409C-BE32-E72D297353CC}">
              <c16:uniqueId val="{00000000-2BC6-419F-9613-A8D27A62679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After this training, I feel comfortable using the Nuventive Improvement Platform</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After this training, I feel comfortable using the Nuventive Improvement Platform</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2BC6-419F-9613-A8D27A62679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C43-486D-9AAB-23A54E56B5DA}"/>
              </c:ext>
            </c:extLst>
          </c:dPt>
          <c:dLbls>
            <c:dLbl>
              <c:idx val="0"/>
              <c:layout>
                <c:manualLayout>
                  <c:x val="0.17175301632363379"/>
                  <c:y val="-9.0805794036935367E-2"/>
                </c:manualLayout>
              </c:layout>
              <c:showLegendKey val="0"/>
              <c:showVal val="0"/>
              <c:showCatName val="1"/>
              <c:showSerName val="0"/>
              <c:showPercent val="1"/>
              <c:showBubbleSize val="0"/>
              <c:extLst>
                <c:ext xmlns:c15="http://schemas.microsoft.com/office/drawing/2012/chart" uri="{CE6537A1-D6FC-4f65-9D91-7224C49458BB}">
                  <c15:layout>
                    <c:manualLayout>
                      <c:w val="0.18455094639075012"/>
                      <c:h val="0.181150646771671"/>
                    </c:manualLayout>
                  </c15:layout>
                </c:ext>
                <c:ext xmlns:c16="http://schemas.microsoft.com/office/drawing/2014/chart" uri="{C3380CC4-5D6E-409C-BE32-E72D297353CC}">
                  <c16:uniqueId val="{00000002-2BC6-419F-9613-A8D27A62679E}"/>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Agree</c:v>
                </c:pt>
                <c:pt idx="1">
                  <c:v>Disagree</c:v>
                </c:pt>
              </c:strCache>
            </c:strRef>
          </c:cat>
          <c:val>
            <c:numRef>
              <c:f>Sheet1!$B$2:$B$3</c:f>
              <c:numCache>
                <c:formatCode>0%</c:formatCode>
                <c:ptCount val="2"/>
                <c:pt idx="0">
                  <c:v>0.82</c:v>
                </c:pt>
                <c:pt idx="1">
                  <c:v>0.18</c:v>
                </c:pt>
              </c:numCache>
            </c:numRef>
          </c:val>
          <c:extLst>
            <c:ext xmlns:c16="http://schemas.microsoft.com/office/drawing/2014/chart" uri="{C3380CC4-5D6E-409C-BE32-E72D297353CC}">
              <c16:uniqueId val="{00000000-2BC6-419F-9613-A8D27A62679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dirty="0"/>
              <a:t>Percentage of Ratings</a:t>
            </a: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'Count&amp;Percentage'!$B$8</c:f>
              <c:strCache>
                <c:ptCount val="1"/>
                <c:pt idx="0">
                  <c:v>Percentage of Ratings</c:v>
                </c:pt>
              </c:strCache>
            </c:strRef>
          </c:tx>
          <c:spPr>
            <a:ln>
              <a:noFill/>
            </a:ln>
          </c:spPr>
          <c:dPt>
            <c:idx val="0"/>
            <c:bubble3D val="0"/>
            <c:spPr>
              <a:solidFill>
                <a:schemeClr val="accent5"/>
              </a:solidFill>
              <a:ln>
                <a:noFill/>
              </a:ln>
              <a:effectLst/>
            </c:spPr>
            <c:extLst>
              <c:ext xmlns:c16="http://schemas.microsoft.com/office/drawing/2014/chart" uri="{C3380CC4-5D6E-409C-BE32-E72D297353CC}">
                <c16:uniqueId val="{00000001-FA24-4118-9527-8ECA5834ACE9}"/>
              </c:ext>
            </c:extLst>
          </c:dPt>
          <c:dPt>
            <c:idx val="1"/>
            <c:bubble3D val="0"/>
            <c:spPr>
              <a:solidFill>
                <a:schemeClr val="accent1"/>
              </a:solidFill>
              <a:ln>
                <a:noFill/>
              </a:ln>
              <a:effectLst/>
            </c:spPr>
            <c:extLst>
              <c:ext xmlns:c16="http://schemas.microsoft.com/office/drawing/2014/chart" uri="{C3380CC4-5D6E-409C-BE32-E72D297353CC}">
                <c16:uniqueId val="{00000001-6B9A-49D9-AFCD-D040DEEBA559}"/>
              </c:ext>
            </c:extLst>
          </c:dPt>
          <c:dPt>
            <c:idx val="2"/>
            <c:bubble3D val="0"/>
            <c:spPr>
              <a:solidFill>
                <a:schemeClr val="tx1"/>
              </a:solidFill>
              <a:ln>
                <a:noFill/>
              </a:ln>
              <a:effectLst/>
            </c:spPr>
            <c:extLst>
              <c:ext xmlns:c16="http://schemas.microsoft.com/office/drawing/2014/chart" uri="{C3380CC4-5D6E-409C-BE32-E72D297353CC}">
                <c16:uniqueId val="{00000000-FA24-4118-9527-8ECA5834ACE9}"/>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'Count&amp;Percentage'!$A$9:$A$11</c:f>
              <c:strCache>
                <c:ptCount val="3"/>
                <c:pt idx="0">
                  <c:v>Revise</c:v>
                </c:pt>
                <c:pt idx="1">
                  <c:v>Acceptable</c:v>
                </c:pt>
                <c:pt idx="2">
                  <c:v>Excellent</c:v>
                </c:pt>
              </c:strCache>
            </c:strRef>
          </c:cat>
          <c:val>
            <c:numRef>
              <c:f>'Count&amp;Percentage'!$B$9:$B$11</c:f>
              <c:numCache>
                <c:formatCode>0%</c:formatCode>
                <c:ptCount val="3"/>
                <c:pt idx="0">
                  <c:v>1.6003657978966621E-2</c:v>
                </c:pt>
                <c:pt idx="1">
                  <c:v>0.66289437585733879</c:v>
                </c:pt>
                <c:pt idx="2">
                  <c:v>0.32110196616369457</c:v>
                </c:pt>
              </c:numCache>
            </c:numRef>
          </c:val>
          <c:extLst>
            <c:ext xmlns:c16="http://schemas.microsoft.com/office/drawing/2014/chart" uri="{C3380CC4-5D6E-409C-BE32-E72D297353CC}">
              <c16:uniqueId val="{00000000-6B9A-49D9-AFCD-D040DEEBA559}"/>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Percentage of Results Entered with Standard Not Met or Inconclusive</a:t>
            </a:r>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Standard of Success Not Met</c:v>
                </c:pt>
              </c:strCache>
            </c:strRef>
          </c:tx>
          <c:spPr>
            <a:gradFill rotWithShape="1">
              <a:gsLst>
                <a:gs pos="0">
                  <a:schemeClr val="accent1">
                    <a:tint val="98000"/>
                    <a:lumMod val="114000"/>
                  </a:schemeClr>
                </a:gs>
                <a:gs pos="100000">
                  <a:schemeClr val="accent1">
                    <a:shade val="90000"/>
                    <a:lumMod val="84000"/>
                  </a:schemeClr>
                </a:gs>
              </a:gsLst>
              <a:lin ang="5400000" scaled="0"/>
            </a:gradFill>
            <a:ln>
              <a:noFill/>
            </a:ln>
            <a:effectLst>
              <a:outerShdw blurRad="38100" dist="25400" dir="5400000" rotWithShape="0">
                <a:srgbClr val="000000">
                  <a:alpha val="4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Sheet1!$A$2:$A$3</c:f>
              <c:strCache>
                <c:ptCount val="2"/>
                <c:pt idx="0">
                  <c:v>Academic Programs</c:v>
                </c:pt>
                <c:pt idx="1">
                  <c:v>Support Units</c:v>
                </c:pt>
              </c:strCache>
            </c:strRef>
          </c:cat>
          <c:val>
            <c:numRef>
              <c:f>Sheet1!$B$2:$B$3</c:f>
              <c:numCache>
                <c:formatCode>0%</c:formatCode>
                <c:ptCount val="2"/>
                <c:pt idx="0">
                  <c:v>0.14000000000000001</c:v>
                </c:pt>
                <c:pt idx="1">
                  <c:v>0.23</c:v>
                </c:pt>
              </c:numCache>
            </c:numRef>
          </c:val>
          <c:extLst>
            <c:ext xmlns:c16="http://schemas.microsoft.com/office/drawing/2014/chart" uri="{C3380CC4-5D6E-409C-BE32-E72D297353CC}">
              <c16:uniqueId val="{00000000-F152-4A5A-B8E8-F51324F9A3F6}"/>
            </c:ext>
          </c:extLst>
        </c:ser>
        <c:ser>
          <c:idx val="1"/>
          <c:order val="1"/>
          <c:tx>
            <c:strRef>
              <c:f>Sheet1!$C$1</c:f>
              <c:strCache>
                <c:ptCount val="1"/>
                <c:pt idx="0">
                  <c:v>Inconclusive</c:v>
                </c:pt>
              </c:strCache>
            </c:strRef>
          </c:tx>
          <c:spPr>
            <a:solidFill>
              <a:schemeClr val="tx1"/>
            </a:solidFill>
            <a:ln>
              <a:noFill/>
            </a:ln>
            <a:effectLst>
              <a:outerShdw blurRad="38100" dist="25400" dir="5400000" rotWithShape="0">
                <a:srgbClr val="000000">
                  <a:alpha val="4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Sheet1!$A$2:$A$3</c:f>
              <c:strCache>
                <c:ptCount val="2"/>
                <c:pt idx="0">
                  <c:v>Academic Programs</c:v>
                </c:pt>
                <c:pt idx="1">
                  <c:v>Support Units</c:v>
                </c:pt>
              </c:strCache>
            </c:strRef>
          </c:cat>
          <c:val>
            <c:numRef>
              <c:f>Sheet1!$C$2:$C$3</c:f>
              <c:numCache>
                <c:formatCode>0%</c:formatCode>
                <c:ptCount val="2"/>
                <c:pt idx="0">
                  <c:v>0.12</c:v>
                </c:pt>
                <c:pt idx="1">
                  <c:v>0.18</c:v>
                </c:pt>
              </c:numCache>
            </c:numRef>
          </c:val>
          <c:extLst>
            <c:ext xmlns:c16="http://schemas.microsoft.com/office/drawing/2014/chart" uri="{C3380CC4-5D6E-409C-BE32-E72D297353CC}">
              <c16:uniqueId val="{00000001-F152-4A5A-B8E8-F51324F9A3F6}"/>
            </c:ext>
          </c:extLst>
        </c:ser>
        <c:dLbls>
          <c:dLblPos val="inEnd"/>
          <c:showLegendKey val="0"/>
          <c:showVal val="1"/>
          <c:showCatName val="0"/>
          <c:showSerName val="0"/>
          <c:showPercent val="0"/>
          <c:showBubbleSize val="0"/>
        </c:dLbls>
        <c:gapWidth val="100"/>
        <c:overlap val="-24"/>
        <c:axId val="544978264"/>
        <c:axId val="544978592"/>
      </c:barChart>
      <c:catAx>
        <c:axId val="54497826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544978592"/>
        <c:crosses val="autoZero"/>
        <c:auto val="1"/>
        <c:lblAlgn val="ctr"/>
        <c:lblOffset val="100"/>
        <c:noMultiLvlLbl val="0"/>
      </c:catAx>
      <c:valAx>
        <c:axId val="544978592"/>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5449782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81A345-E204-4178-B6AD-355F7D0DA5D9}" type="doc">
      <dgm:prSet loTypeId="urn:microsoft.com/office/officeart/2005/8/layout/hList1" loCatId="list" qsTypeId="urn:microsoft.com/office/officeart/2005/8/quickstyle/simple1" qsCatId="simple" csTypeId="urn:microsoft.com/office/officeart/2005/8/colors/accent0_2" csCatId="mainScheme" phldr="1"/>
      <dgm:spPr/>
      <dgm:t>
        <a:bodyPr/>
        <a:lstStyle/>
        <a:p>
          <a:endParaRPr lang="en-US"/>
        </a:p>
      </dgm:t>
    </dgm:pt>
    <dgm:pt modelId="{30A2CD9D-6BBA-463D-86E5-7EA6A686390C}">
      <dgm:prSet phldrT="[Text]"/>
      <dgm:spPr/>
      <dgm:t>
        <a:bodyPr/>
        <a:lstStyle/>
        <a:p>
          <a:r>
            <a:rPr lang="en-US" b="1" dirty="0" smtClean="0"/>
            <a:t>Basic User Training</a:t>
          </a:r>
          <a:endParaRPr lang="en-US" b="1" dirty="0"/>
        </a:p>
      </dgm:t>
    </dgm:pt>
    <dgm:pt modelId="{F96D6B22-98EB-49B9-A964-EF2F2C8B9E54}" type="parTrans" cxnId="{9076F7C5-60A8-4286-B764-9D8A127D0DFA}">
      <dgm:prSet/>
      <dgm:spPr/>
      <dgm:t>
        <a:bodyPr/>
        <a:lstStyle/>
        <a:p>
          <a:endParaRPr lang="en-US"/>
        </a:p>
      </dgm:t>
    </dgm:pt>
    <dgm:pt modelId="{FD18820D-CADB-4997-82D8-70CA23E885D4}" type="sibTrans" cxnId="{9076F7C5-60A8-4286-B764-9D8A127D0DFA}">
      <dgm:prSet/>
      <dgm:spPr/>
      <dgm:t>
        <a:bodyPr/>
        <a:lstStyle/>
        <a:p>
          <a:endParaRPr lang="en-US"/>
        </a:p>
      </dgm:t>
    </dgm:pt>
    <dgm:pt modelId="{133F31F5-D4D8-4A49-85C2-C1E1C3480A45}">
      <dgm:prSet phldrT="[Text]"/>
      <dgm:spPr/>
      <dgm:t>
        <a:bodyPr/>
        <a:lstStyle/>
        <a:p>
          <a:r>
            <a:rPr lang="en-US" dirty="0" smtClean="0"/>
            <a:t>Required for all new users</a:t>
          </a:r>
          <a:endParaRPr lang="en-US" dirty="0"/>
        </a:p>
      </dgm:t>
    </dgm:pt>
    <dgm:pt modelId="{CAE3A7A4-4871-4ADD-97FE-35630B5452DB}" type="parTrans" cxnId="{0EBA5E0C-B965-4FEF-B8F6-1E48BEAA111D}">
      <dgm:prSet/>
      <dgm:spPr/>
      <dgm:t>
        <a:bodyPr/>
        <a:lstStyle/>
        <a:p>
          <a:endParaRPr lang="en-US"/>
        </a:p>
      </dgm:t>
    </dgm:pt>
    <dgm:pt modelId="{EECA557D-0671-4C39-85B1-9E6E34E747AB}" type="sibTrans" cxnId="{0EBA5E0C-B965-4FEF-B8F6-1E48BEAA111D}">
      <dgm:prSet/>
      <dgm:spPr/>
      <dgm:t>
        <a:bodyPr/>
        <a:lstStyle/>
        <a:p>
          <a:endParaRPr lang="en-US"/>
        </a:p>
      </dgm:t>
    </dgm:pt>
    <dgm:pt modelId="{10B6B6E5-E5E2-4E5A-A8E5-8E9450142646}">
      <dgm:prSet phldrT="[Text]"/>
      <dgm:spPr/>
      <dgm:t>
        <a:bodyPr/>
        <a:lstStyle/>
        <a:p>
          <a:r>
            <a:rPr lang="en-US" dirty="0" smtClean="0"/>
            <a:t>Also available as a refresher course</a:t>
          </a:r>
          <a:endParaRPr lang="en-US" dirty="0"/>
        </a:p>
      </dgm:t>
    </dgm:pt>
    <dgm:pt modelId="{AF01909A-11A8-47C7-B4F1-A7474C28C0D0}" type="parTrans" cxnId="{CA6C886D-0375-41E1-A3CC-A7E6A744CFD4}">
      <dgm:prSet/>
      <dgm:spPr/>
      <dgm:t>
        <a:bodyPr/>
        <a:lstStyle/>
        <a:p>
          <a:endParaRPr lang="en-US"/>
        </a:p>
      </dgm:t>
    </dgm:pt>
    <dgm:pt modelId="{EAF7B5CD-1E49-4890-8B14-3659376F4AD3}" type="sibTrans" cxnId="{CA6C886D-0375-41E1-A3CC-A7E6A744CFD4}">
      <dgm:prSet/>
      <dgm:spPr/>
      <dgm:t>
        <a:bodyPr/>
        <a:lstStyle/>
        <a:p>
          <a:endParaRPr lang="en-US"/>
        </a:p>
      </dgm:t>
    </dgm:pt>
    <dgm:pt modelId="{24109FC8-E939-4CED-8CED-42A894BDED79}">
      <dgm:prSet phldrT="[Text]"/>
      <dgm:spPr/>
      <dgm:t>
        <a:bodyPr/>
        <a:lstStyle/>
        <a:p>
          <a:r>
            <a:rPr lang="en-US" b="1" dirty="0" smtClean="0"/>
            <a:t>Report Completion Training</a:t>
          </a:r>
          <a:endParaRPr lang="en-US" b="1" dirty="0"/>
        </a:p>
      </dgm:t>
    </dgm:pt>
    <dgm:pt modelId="{58CCC7BC-4202-43C5-B321-ACF30DF6507A}" type="parTrans" cxnId="{E104795E-4417-41B5-8CF2-90E858BF7F35}">
      <dgm:prSet/>
      <dgm:spPr/>
      <dgm:t>
        <a:bodyPr/>
        <a:lstStyle/>
        <a:p>
          <a:endParaRPr lang="en-US"/>
        </a:p>
      </dgm:t>
    </dgm:pt>
    <dgm:pt modelId="{9DAFF9B2-E6D7-4EC4-9A16-58F3E80058F1}" type="sibTrans" cxnId="{E104795E-4417-41B5-8CF2-90E858BF7F35}">
      <dgm:prSet/>
      <dgm:spPr/>
      <dgm:t>
        <a:bodyPr/>
        <a:lstStyle/>
        <a:p>
          <a:endParaRPr lang="en-US"/>
        </a:p>
      </dgm:t>
    </dgm:pt>
    <dgm:pt modelId="{26D6113A-D8EB-47CC-B2DA-EE4C4D715D48}">
      <dgm:prSet phldrT="[Text]"/>
      <dgm:spPr/>
      <dgm:t>
        <a:bodyPr/>
        <a:lstStyle/>
        <a:p>
          <a:r>
            <a:rPr lang="en-US" dirty="0" smtClean="0"/>
            <a:t>Offered leading up to the reporting due date</a:t>
          </a:r>
          <a:endParaRPr lang="en-US" dirty="0"/>
        </a:p>
      </dgm:t>
    </dgm:pt>
    <dgm:pt modelId="{62BA83C6-7BA4-44E6-9929-0625ACC12F5D}" type="parTrans" cxnId="{AA720D33-8281-44E9-8600-0BCC4F18E547}">
      <dgm:prSet/>
      <dgm:spPr/>
      <dgm:t>
        <a:bodyPr/>
        <a:lstStyle/>
        <a:p>
          <a:endParaRPr lang="en-US"/>
        </a:p>
      </dgm:t>
    </dgm:pt>
    <dgm:pt modelId="{4729B527-B49E-414A-9C86-F563161ABEBC}" type="sibTrans" cxnId="{AA720D33-8281-44E9-8600-0BCC4F18E547}">
      <dgm:prSet/>
      <dgm:spPr/>
      <dgm:t>
        <a:bodyPr/>
        <a:lstStyle/>
        <a:p>
          <a:endParaRPr lang="en-US"/>
        </a:p>
      </dgm:t>
    </dgm:pt>
    <dgm:pt modelId="{82204B11-4F78-4B25-9E81-DEF3FB52781E}">
      <dgm:prSet phldrT="[Text]"/>
      <dgm:spPr/>
      <dgm:t>
        <a:bodyPr/>
        <a:lstStyle/>
        <a:p>
          <a:r>
            <a:rPr lang="en-US" dirty="0" smtClean="0"/>
            <a:t>How and where to enter required information to complete annual report</a:t>
          </a:r>
          <a:endParaRPr lang="en-US" dirty="0"/>
        </a:p>
      </dgm:t>
    </dgm:pt>
    <dgm:pt modelId="{3113E407-437F-4D80-BA7D-239F0EE60688}" type="parTrans" cxnId="{EEBF3276-DFEE-48B8-BF87-5DD9DEE2BC61}">
      <dgm:prSet/>
      <dgm:spPr/>
      <dgm:t>
        <a:bodyPr/>
        <a:lstStyle/>
        <a:p>
          <a:endParaRPr lang="en-US"/>
        </a:p>
      </dgm:t>
    </dgm:pt>
    <dgm:pt modelId="{E6A7A4AD-C783-4166-97D7-3260BA80B20D}" type="sibTrans" cxnId="{EEBF3276-DFEE-48B8-BF87-5DD9DEE2BC61}">
      <dgm:prSet/>
      <dgm:spPr/>
      <dgm:t>
        <a:bodyPr/>
        <a:lstStyle/>
        <a:p>
          <a:endParaRPr lang="en-US"/>
        </a:p>
      </dgm:t>
    </dgm:pt>
    <dgm:pt modelId="{C20FE2DE-4E3C-437E-A142-7340D2588CE7}">
      <dgm:prSet phldrT="[Text]"/>
      <dgm:spPr/>
      <dgm:t>
        <a:bodyPr/>
        <a:lstStyle/>
        <a:p>
          <a:r>
            <a:rPr lang="en-US" b="1" dirty="0" smtClean="0"/>
            <a:t>Reviewer Training</a:t>
          </a:r>
          <a:endParaRPr lang="en-US" b="1" dirty="0"/>
        </a:p>
      </dgm:t>
    </dgm:pt>
    <dgm:pt modelId="{852CAAD0-077B-47CD-9DFC-13B4E93F9CD1}" type="parTrans" cxnId="{2920445B-3D32-4DE3-B10F-7BF2C9D75009}">
      <dgm:prSet/>
      <dgm:spPr/>
      <dgm:t>
        <a:bodyPr/>
        <a:lstStyle/>
        <a:p>
          <a:endParaRPr lang="en-US"/>
        </a:p>
      </dgm:t>
    </dgm:pt>
    <dgm:pt modelId="{E44E9993-2BA2-4C96-8159-EAB922BA4AF7}" type="sibTrans" cxnId="{2920445B-3D32-4DE3-B10F-7BF2C9D75009}">
      <dgm:prSet/>
      <dgm:spPr/>
      <dgm:t>
        <a:bodyPr/>
        <a:lstStyle/>
        <a:p>
          <a:endParaRPr lang="en-US"/>
        </a:p>
      </dgm:t>
    </dgm:pt>
    <dgm:pt modelId="{405A56BA-6379-4712-B032-F4460E9A4605}">
      <dgm:prSet phldrT="[Text]"/>
      <dgm:spPr/>
      <dgm:t>
        <a:bodyPr/>
        <a:lstStyle/>
        <a:p>
          <a:r>
            <a:rPr lang="en-US" dirty="0" smtClean="0"/>
            <a:t>Offered leading up to the review and approval due dates</a:t>
          </a:r>
          <a:endParaRPr lang="en-US" dirty="0"/>
        </a:p>
      </dgm:t>
    </dgm:pt>
    <dgm:pt modelId="{02EF606D-6EA3-467C-B399-AF2AC5D43DBC}" type="parTrans" cxnId="{278CDFE9-D152-41A5-B73E-068D44C175EB}">
      <dgm:prSet/>
      <dgm:spPr/>
      <dgm:t>
        <a:bodyPr/>
        <a:lstStyle/>
        <a:p>
          <a:endParaRPr lang="en-US"/>
        </a:p>
      </dgm:t>
    </dgm:pt>
    <dgm:pt modelId="{D52806F7-469E-4CB1-A957-264FC95E3479}" type="sibTrans" cxnId="{278CDFE9-D152-41A5-B73E-068D44C175EB}">
      <dgm:prSet/>
      <dgm:spPr/>
      <dgm:t>
        <a:bodyPr/>
        <a:lstStyle/>
        <a:p>
          <a:endParaRPr lang="en-US"/>
        </a:p>
      </dgm:t>
    </dgm:pt>
    <dgm:pt modelId="{1FAB90C4-F466-4D0F-9AB9-F70EB7968C22}">
      <dgm:prSet phldrT="[Text]"/>
      <dgm:spPr/>
      <dgm:t>
        <a:bodyPr/>
        <a:lstStyle/>
        <a:p>
          <a:r>
            <a:rPr lang="en-US" dirty="0" smtClean="0"/>
            <a:t>How to use monitoring reports in Nuventive</a:t>
          </a:r>
          <a:endParaRPr lang="en-US" dirty="0"/>
        </a:p>
      </dgm:t>
    </dgm:pt>
    <dgm:pt modelId="{F8E1009F-1E15-4692-AF0D-584344872C67}" type="parTrans" cxnId="{85D4113D-49A8-4DFE-AE34-27BA0EAB8BD7}">
      <dgm:prSet/>
      <dgm:spPr/>
      <dgm:t>
        <a:bodyPr/>
        <a:lstStyle/>
        <a:p>
          <a:endParaRPr lang="en-US"/>
        </a:p>
      </dgm:t>
    </dgm:pt>
    <dgm:pt modelId="{C32E0E73-7EDE-4A99-B0EE-8B77D3D50ED2}" type="sibTrans" cxnId="{85D4113D-49A8-4DFE-AE34-27BA0EAB8BD7}">
      <dgm:prSet/>
      <dgm:spPr/>
      <dgm:t>
        <a:bodyPr/>
        <a:lstStyle/>
        <a:p>
          <a:endParaRPr lang="en-US"/>
        </a:p>
      </dgm:t>
    </dgm:pt>
    <dgm:pt modelId="{4AE9516B-BDDE-4049-ACB6-150BB4D12646}">
      <dgm:prSet phldrT="[Text]"/>
      <dgm:spPr/>
      <dgm:t>
        <a:bodyPr/>
        <a:lstStyle/>
        <a:p>
          <a:r>
            <a:rPr lang="en-US" dirty="0" err="1" smtClean="0"/>
            <a:t>TrainTraq</a:t>
          </a:r>
          <a:r>
            <a:rPr lang="en-US" dirty="0" smtClean="0"/>
            <a:t> or live options</a:t>
          </a:r>
          <a:endParaRPr lang="en-US" dirty="0"/>
        </a:p>
      </dgm:t>
    </dgm:pt>
    <dgm:pt modelId="{98329C42-D773-48CF-81A5-19A31B750AFD}" type="parTrans" cxnId="{AEBF2297-B3A6-4C37-A9BA-872803E920AF}">
      <dgm:prSet/>
      <dgm:spPr/>
      <dgm:t>
        <a:bodyPr/>
        <a:lstStyle/>
        <a:p>
          <a:endParaRPr lang="en-US"/>
        </a:p>
      </dgm:t>
    </dgm:pt>
    <dgm:pt modelId="{177F6C47-2B1A-42AF-8760-7E836D669576}" type="sibTrans" cxnId="{AEBF2297-B3A6-4C37-A9BA-872803E920AF}">
      <dgm:prSet/>
      <dgm:spPr/>
      <dgm:t>
        <a:bodyPr/>
        <a:lstStyle/>
        <a:p>
          <a:endParaRPr lang="en-US"/>
        </a:p>
      </dgm:t>
    </dgm:pt>
    <dgm:pt modelId="{B8A20AFE-A25E-437C-A436-EF1EADC1B8B5}">
      <dgm:prSet phldrT="[Text]"/>
      <dgm:spPr/>
      <dgm:t>
        <a:bodyPr/>
        <a:lstStyle/>
        <a:p>
          <a:r>
            <a:rPr lang="en-US" dirty="0" smtClean="0"/>
            <a:t>How to use review rubric </a:t>
          </a:r>
          <a:endParaRPr lang="en-US" dirty="0"/>
        </a:p>
      </dgm:t>
    </dgm:pt>
    <dgm:pt modelId="{52B13EC2-89EF-4CE6-A598-FF59D05F80E4}" type="parTrans" cxnId="{AEC14462-C168-425C-8E6F-62D48B764243}">
      <dgm:prSet/>
      <dgm:spPr/>
      <dgm:t>
        <a:bodyPr/>
        <a:lstStyle/>
        <a:p>
          <a:endParaRPr lang="en-US"/>
        </a:p>
      </dgm:t>
    </dgm:pt>
    <dgm:pt modelId="{E61E92AA-B6CF-4091-9455-0F6C730A2BAB}" type="sibTrans" cxnId="{AEC14462-C168-425C-8E6F-62D48B764243}">
      <dgm:prSet/>
      <dgm:spPr/>
      <dgm:t>
        <a:bodyPr/>
        <a:lstStyle/>
        <a:p>
          <a:endParaRPr lang="en-US"/>
        </a:p>
      </dgm:t>
    </dgm:pt>
    <dgm:pt modelId="{CF0111F8-BB62-45BF-8AE4-437A9BDEC5BA}" type="pres">
      <dgm:prSet presAssocID="{1881A345-E204-4178-B6AD-355F7D0DA5D9}" presName="Name0" presStyleCnt="0">
        <dgm:presLayoutVars>
          <dgm:dir/>
          <dgm:animLvl val="lvl"/>
          <dgm:resizeHandles val="exact"/>
        </dgm:presLayoutVars>
      </dgm:prSet>
      <dgm:spPr/>
      <dgm:t>
        <a:bodyPr/>
        <a:lstStyle/>
        <a:p>
          <a:endParaRPr lang="en-US"/>
        </a:p>
      </dgm:t>
    </dgm:pt>
    <dgm:pt modelId="{0D9E02F9-8322-4803-A696-98E9072D6B14}" type="pres">
      <dgm:prSet presAssocID="{30A2CD9D-6BBA-463D-86E5-7EA6A686390C}" presName="composite" presStyleCnt="0"/>
      <dgm:spPr/>
    </dgm:pt>
    <dgm:pt modelId="{36E62DF0-8957-43BC-A3BE-42380F837337}" type="pres">
      <dgm:prSet presAssocID="{30A2CD9D-6BBA-463D-86E5-7EA6A686390C}" presName="parTx" presStyleLbl="alignNode1" presStyleIdx="0" presStyleCnt="3">
        <dgm:presLayoutVars>
          <dgm:chMax val="0"/>
          <dgm:chPref val="0"/>
          <dgm:bulletEnabled val="1"/>
        </dgm:presLayoutVars>
      </dgm:prSet>
      <dgm:spPr/>
      <dgm:t>
        <a:bodyPr/>
        <a:lstStyle/>
        <a:p>
          <a:endParaRPr lang="en-US"/>
        </a:p>
      </dgm:t>
    </dgm:pt>
    <dgm:pt modelId="{79B10703-F499-46B9-81E4-8380AA985328}" type="pres">
      <dgm:prSet presAssocID="{30A2CD9D-6BBA-463D-86E5-7EA6A686390C}" presName="desTx" presStyleLbl="alignAccFollowNode1" presStyleIdx="0" presStyleCnt="3">
        <dgm:presLayoutVars>
          <dgm:bulletEnabled val="1"/>
        </dgm:presLayoutVars>
      </dgm:prSet>
      <dgm:spPr/>
      <dgm:t>
        <a:bodyPr/>
        <a:lstStyle/>
        <a:p>
          <a:endParaRPr lang="en-US"/>
        </a:p>
      </dgm:t>
    </dgm:pt>
    <dgm:pt modelId="{DDC8ADF2-FFD4-46D9-BEB1-62CAFCB4226F}" type="pres">
      <dgm:prSet presAssocID="{FD18820D-CADB-4997-82D8-70CA23E885D4}" presName="space" presStyleCnt="0"/>
      <dgm:spPr/>
    </dgm:pt>
    <dgm:pt modelId="{0D62DA61-D6BC-4FFB-BF59-B9A38C5E75B4}" type="pres">
      <dgm:prSet presAssocID="{24109FC8-E939-4CED-8CED-42A894BDED79}" presName="composite" presStyleCnt="0"/>
      <dgm:spPr/>
    </dgm:pt>
    <dgm:pt modelId="{DB29CAD6-239F-4826-98BE-4E7F64B2D496}" type="pres">
      <dgm:prSet presAssocID="{24109FC8-E939-4CED-8CED-42A894BDED79}" presName="parTx" presStyleLbl="alignNode1" presStyleIdx="1" presStyleCnt="3">
        <dgm:presLayoutVars>
          <dgm:chMax val="0"/>
          <dgm:chPref val="0"/>
          <dgm:bulletEnabled val="1"/>
        </dgm:presLayoutVars>
      </dgm:prSet>
      <dgm:spPr/>
      <dgm:t>
        <a:bodyPr/>
        <a:lstStyle/>
        <a:p>
          <a:endParaRPr lang="en-US"/>
        </a:p>
      </dgm:t>
    </dgm:pt>
    <dgm:pt modelId="{C3BB95A2-DAC4-40D0-AA19-050FA42F9067}" type="pres">
      <dgm:prSet presAssocID="{24109FC8-E939-4CED-8CED-42A894BDED79}" presName="desTx" presStyleLbl="alignAccFollowNode1" presStyleIdx="1" presStyleCnt="3">
        <dgm:presLayoutVars>
          <dgm:bulletEnabled val="1"/>
        </dgm:presLayoutVars>
      </dgm:prSet>
      <dgm:spPr/>
      <dgm:t>
        <a:bodyPr/>
        <a:lstStyle/>
        <a:p>
          <a:endParaRPr lang="en-US"/>
        </a:p>
      </dgm:t>
    </dgm:pt>
    <dgm:pt modelId="{67F89AFF-69A6-4E65-8ABE-EC45E644DD00}" type="pres">
      <dgm:prSet presAssocID="{9DAFF9B2-E6D7-4EC4-9A16-58F3E80058F1}" presName="space" presStyleCnt="0"/>
      <dgm:spPr/>
    </dgm:pt>
    <dgm:pt modelId="{CBEFD9B4-6979-467D-96E0-B3D17CB31817}" type="pres">
      <dgm:prSet presAssocID="{C20FE2DE-4E3C-437E-A142-7340D2588CE7}" presName="composite" presStyleCnt="0"/>
      <dgm:spPr/>
    </dgm:pt>
    <dgm:pt modelId="{F2BD5274-5FF7-427B-904B-661D30284B4B}" type="pres">
      <dgm:prSet presAssocID="{C20FE2DE-4E3C-437E-A142-7340D2588CE7}" presName="parTx" presStyleLbl="alignNode1" presStyleIdx="2" presStyleCnt="3">
        <dgm:presLayoutVars>
          <dgm:chMax val="0"/>
          <dgm:chPref val="0"/>
          <dgm:bulletEnabled val="1"/>
        </dgm:presLayoutVars>
      </dgm:prSet>
      <dgm:spPr/>
      <dgm:t>
        <a:bodyPr/>
        <a:lstStyle/>
        <a:p>
          <a:endParaRPr lang="en-US"/>
        </a:p>
      </dgm:t>
    </dgm:pt>
    <dgm:pt modelId="{4B3D8FC3-4828-49AB-9541-317E1B2EE41A}" type="pres">
      <dgm:prSet presAssocID="{C20FE2DE-4E3C-437E-A142-7340D2588CE7}" presName="desTx" presStyleLbl="alignAccFollowNode1" presStyleIdx="2" presStyleCnt="3">
        <dgm:presLayoutVars>
          <dgm:bulletEnabled val="1"/>
        </dgm:presLayoutVars>
      </dgm:prSet>
      <dgm:spPr/>
      <dgm:t>
        <a:bodyPr/>
        <a:lstStyle/>
        <a:p>
          <a:endParaRPr lang="en-US"/>
        </a:p>
      </dgm:t>
    </dgm:pt>
  </dgm:ptLst>
  <dgm:cxnLst>
    <dgm:cxn modelId="{EEBF3276-DFEE-48B8-BF87-5DD9DEE2BC61}" srcId="{24109FC8-E939-4CED-8CED-42A894BDED79}" destId="{82204B11-4F78-4B25-9E81-DEF3FB52781E}" srcOrd="1" destOrd="0" parTransId="{3113E407-437F-4D80-BA7D-239F0EE60688}" sibTransId="{E6A7A4AD-C783-4166-97D7-3260BA80B20D}"/>
    <dgm:cxn modelId="{278CDFE9-D152-41A5-B73E-068D44C175EB}" srcId="{C20FE2DE-4E3C-437E-A142-7340D2588CE7}" destId="{405A56BA-6379-4712-B032-F4460E9A4605}" srcOrd="0" destOrd="0" parTransId="{02EF606D-6EA3-467C-B399-AF2AC5D43DBC}" sibTransId="{D52806F7-469E-4CB1-A957-264FC95E3479}"/>
    <dgm:cxn modelId="{2920445B-3D32-4DE3-B10F-7BF2C9D75009}" srcId="{1881A345-E204-4178-B6AD-355F7D0DA5D9}" destId="{C20FE2DE-4E3C-437E-A142-7340D2588CE7}" srcOrd="2" destOrd="0" parTransId="{852CAAD0-077B-47CD-9DFC-13B4E93F9CD1}" sibTransId="{E44E9993-2BA2-4C96-8159-EAB922BA4AF7}"/>
    <dgm:cxn modelId="{FD54A0CE-5E0C-4215-9627-67CCFDEC043C}" type="presOf" srcId="{4AE9516B-BDDE-4049-ACB6-150BB4D12646}" destId="{79B10703-F499-46B9-81E4-8380AA985328}" srcOrd="0" destOrd="2" presId="urn:microsoft.com/office/officeart/2005/8/layout/hList1"/>
    <dgm:cxn modelId="{F7A04B30-331E-45DD-826F-982D1261EC22}" type="presOf" srcId="{1881A345-E204-4178-B6AD-355F7D0DA5D9}" destId="{CF0111F8-BB62-45BF-8AE4-437A9BDEC5BA}" srcOrd="0" destOrd="0" presId="urn:microsoft.com/office/officeart/2005/8/layout/hList1"/>
    <dgm:cxn modelId="{432CF542-CAE3-4A9F-88A3-75BA1A30C035}" type="presOf" srcId="{1FAB90C4-F466-4D0F-9AB9-F70EB7968C22}" destId="{4B3D8FC3-4828-49AB-9541-317E1B2EE41A}" srcOrd="0" destOrd="1" presId="urn:microsoft.com/office/officeart/2005/8/layout/hList1"/>
    <dgm:cxn modelId="{0C142783-84E9-4DD1-AE4A-806A824BE25D}" type="presOf" srcId="{133F31F5-D4D8-4A49-85C2-C1E1C3480A45}" destId="{79B10703-F499-46B9-81E4-8380AA985328}" srcOrd="0" destOrd="0" presId="urn:microsoft.com/office/officeart/2005/8/layout/hList1"/>
    <dgm:cxn modelId="{3B761DBA-C45C-49E2-B261-714ED57753DE}" type="presOf" srcId="{24109FC8-E939-4CED-8CED-42A894BDED79}" destId="{DB29CAD6-239F-4826-98BE-4E7F64B2D496}" srcOrd="0" destOrd="0" presId="urn:microsoft.com/office/officeart/2005/8/layout/hList1"/>
    <dgm:cxn modelId="{9076F7C5-60A8-4286-B764-9D8A127D0DFA}" srcId="{1881A345-E204-4178-B6AD-355F7D0DA5D9}" destId="{30A2CD9D-6BBA-463D-86E5-7EA6A686390C}" srcOrd="0" destOrd="0" parTransId="{F96D6B22-98EB-49B9-A964-EF2F2C8B9E54}" sibTransId="{FD18820D-CADB-4997-82D8-70CA23E885D4}"/>
    <dgm:cxn modelId="{09305369-72B6-4B92-BCDC-4BBDA34A2A46}" type="presOf" srcId="{30A2CD9D-6BBA-463D-86E5-7EA6A686390C}" destId="{36E62DF0-8957-43BC-A3BE-42380F837337}" srcOrd="0" destOrd="0" presId="urn:microsoft.com/office/officeart/2005/8/layout/hList1"/>
    <dgm:cxn modelId="{E104795E-4417-41B5-8CF2-90E858BF7F35}" srcId="{1881A345-E204-4178-B6AD-355F7D0DA5D9}" destId="{24109FC8-E939-4CED-8CED-42A894BDED79}" srcOrd="1" destOrd="0" parTransId="{58CCC7BC-4202-43C5-B321-ACF30DF6507A}" sibTransId="{9DAFF9B2-E6D7-4EC4-9A16-58F3E80058F1}"/>
    <dgm:cxn modelId="{CAA8F847-EABD-4D0C-BCD1-0B2F54BD0AB7}" type="presOf" srcId="{26D6113A-D8EB-47CC-B2DA-EE4C4D715D48}" destId="{C3BB95A2-DAC4-40D0-AA19-050FA42F9067}" srcOrd="0" destOrd="0" presId="urn:microsoft.com/office/officeart/2005/8/layout/hList1"/>
    <dgm:cxn modelId="{56822A65-F7CA-4036-8D41-04A677EF5E21}" type="presOf" srcId="{10B6B6E5-E5E2-4E5A-A8E5-8E9450142646}" destId="{79B10703-F499-46B9-81E4-8380AA985328}" srcOrd="0" destOrd="1" presId="urn:microsoft.com/office/officeart/2005/8/layout/hList1"/>
    <dgm:cxn modelId="{CA6C886D-0375-41E1-A3CC-A7E6A744CFD4}" srcId="{30A2CD9D-6BBA-463D-86E5-7EA6A686390C}" destId="{10B6B6E5-E5E2-4E5A-A8E5-8E9450142646}" srcOrd="1" destOrd="0" parTransId="{AF01909A-11A8-47C7-B4F1-A7474C28C0D0}" sibTransId="{EAF7B5CD-1E49-4890-8B14-3659376F4AD3}"/>
    <dgm:cxn modelId="{C74A7EA5-7697-49E4-8A42-649F5EF75B60}" type="presOf" srcId="{C20FE2DE-4E3C-437E-A142-7340D2588CE7}" destId="{F2BD5274-5FF7-427B-904B-661D30284B4B}" srcOrd="0" destOrd="0" presId="urn:microsoft.com/office/officeart/2005/8/layout/hList1"/>
    <dgm:cxn modelId="{1117C3EA-8D7B-41E4-901E-F425FB439BDA}" type="presOf" srcId="{82204B11-4F78-4B25-9E81-DEF3FB52781E}" destId="{C3BB95A2-DAC4-40D0-AA19-050FA42F9067}" srcOrd="0" destOrd="1" presId="urn:microsoft.com/office/officeart/2005/8/layout/hList1"/>
    <dgm:cxn modelId="{AEBF2297-B3A6-4C37-A9BA-872803E920AF}" srcId="{30A2CD9D-6BBA-463D-86E5-7EA6A686390C}" destId="{4AE9516B-BDDE-4049-ACB6-150BB4D12646}" srcOrd="2" destOrd="0" parTransId="{98329C42-D773-48CF-81A5-19A31B750AFD}" sibTransId="{177F6C47-2B1A-42AF-8760-7E836D669576}"/>
    <dgm:cxn modelId="{FE253D3E-7B23-4632-975E-F3BBD46FA29B}" type="presOf" srcId="{405A56BA-6379-4712-B032-F4460E9A4605}" destId="{4B3D8FC3-4828-49AB-9541-317E1B2EE41A}" srcOrd="0" destOrd="0" presId="urn:microsoft.com/office/officeart/2005/8/layout/hList1"/>
    <dgm:cxn modelId="{AA720D33-8281-44E9-8600-0BCC4F18E547}" srcId="{24109FC8-E939-4CED-8CED-42A894BDED79}" destId="{26D6113A-D8EB-47CC-B2DA-EE4C4D715D48}" srcOrd="0" destOrd="0" parTransId="{62BA83C6-7BA4-44E6-9929-0625ACC12F5D}" sibTransId="{4729B527-B49E-414A-9C86-F563161ABEBC}"/>
    <dgm:cxn modelId="{85D4113D-49A8-4DFE-AE34-27BA0EAB8BD7}" srcId="{C20FE2DE-4E3C-437E-A142-7340D2588CE7}" destId="{1FAB90C4-F466-4D0F-9AB9-F70EB7968C22}" srcOrd="1" destOrd="0" parTransId="{F8E1009F-1E15-4692-AF0D-584344872C67}" sibTransId="{C32E0E73-7EDE-4A99-B0EE-8B77D3D50ED2}"/>
    <dgm:cxn modelId="{AEC14462-C168-425C-8E6F-62D48B764243}" srcId="{C20FE2DE-4E3C-437E-A142-7340D2588CE7}" destId="{B8A20AFE-A25E-437C-A436-EF1EADC1B8B5}" srcOrd="2" destOrd="0" parTransId="{52B13EC2-89EF-4CE6-A598-FF59D05F80E4}" sibTransId="{E61E92AA-B6CF-4091-9455-0F6C730A2BAB}"/>
    <dgm:cxn modelId="{0EBA5E0C-B965-4FEF-B8F6-1E48BEAA111D}" srcId="{30A2CD9D-6BBA-463D-86E5-7EA6A686390C}" destId="{133F31F5-D4D8-4A49-85C2-C1E1C3480A45}" srcOrd="0" destOrd="0" parTransId="{CAE3A7A4-4871-4ADD-97FE-35630B5452DB}" sibTransId="{EECA557D-0671-4C39-85B1-9E6E34E747AB}"/>
    <dgm:cxn modelId="{DB6EAF98-2C9F-46C1-9233-4806ADA50955}" type="presOf" srcId="{B8A20AFE-A25E-437C-A436-EF1EADC1B8B5}" destId="{4B3D8FC3-4828-49AB-9541-317E1B2EE41A}" srcOrd="0" destOrd="2" presId="urn:microsoft.com/office/officeart/2005/8/layout/hList1"/>
    <dgm:cxn modelId="{3B7EF451-F166-4661-9BD3-88762F6CB32B}" type="presParOf" srcId="{CF0111F8-BB62-45BF-8AE4-437A9BDEC5BA}" destId="{0D9E02F9-8322-4803-A696-98E9072D6B14}" srcOrd="0" destOrd="0" presId="urn:microsoft.com/office/officeart/2005/8/layout/hList1"/>
    <dgm:cxn modelId="{BD027AC7-F52A-4389-9262-93585B84C9CD}" type="presParOf" srcId="{0D9E02F9-8322-4803-A696-98E9072D6B14}" destId="{36E62DF0-8957-43BC-A3BE-42380F837337}" srcOrd="0" destOrd="0" presId="urn:microsoft.com/office/officeart/2005/8/layout/hList1"/>
    <dgm:cxn modelId="{1FC2AE9F-4326-416E-9B71-C0C1651857CD}" type="presParOf" srcId="{0D9E02F9-8322-4803-A696-98E9072D6B14}" destId="{79B10703-F499-46B9-81E4-8380AA985328}" srcOrd="1" destOrd="0" presId="urn:microsoft.com/office/officeart/2005/8/layout/hList1"/>
    <dgm:cxn modelId="{0238B604-D029-4823-BEA0-AED3EBBB6345}" type="presParOf" srcId="{CF0111F8-BB62-45BF-8AE4-437A9BDEC5BA}" destId="{DDC8ADF2-FFD4-46D9-BEB1-62CAFCB4226F}" srcOrd="1" destOrd="0" presId="urn:microsoft.com/office/officeart/2005/8/layout/hList1"/>
    <dgm:cxn modelId="{013B1231-9C7C-4C04-A748-4920F7A5221A}" type="presParOf" srcId="{CF0111F8-BB62-45BF-8AE4-437A9BDEC5BA}" destId="{0D62DA61-D6BC-4FFB-BF59-B9A38C5E75B4}" srcOrd="2" destOrd="0" presId="urn:microsoft.com/office/officeart/2005/8/layout/hList1"/>
    <dgm:cxn modelId="{4881D0DB-93D6-48D8-B8F1-14AD8B812318}" type="presParOf" srcId="{0D62DA61-D6BC-4FFB-BF59-B9A38C5E75B4}" destId="{DB29CAD6-239F-4826-98BE-4E7F64B2D496}" srcOrd="0" destOrd="0" presId="urn:microsoft.com/office/officeart/2005/8/layout/hList1"/>
    <dgm:cxn modelId="{CA61CE7A-D5CF-4F92-B7EC-8B6D5B7E6488}" type="presParOf" srcId="{0D62DA61-D6BC-4FFB-BF59-B9A38C5E75B4}" destId="{C3BB95A2-DAC4-40D0-AA19-050FA42F9067}" srcOrd="1" destOrd="0" presId="urn:microsoft.com/office/officeart/2005/8/layout/hList1"/>
    <dgm:cxn modelId="{6C1C834E-0FD5-4A0E-B992-ECD218E002C7}" type="presParOf" srcId="{CF0111F8-BB62-45BF-8AE4-437A9BDEC5BA}" destId="{67F89AFF-69A6-4E65-8ABE-EC45E644DD00}" srcOrd="3" destOrd="0" presId="urn:microsoft.com/office/officeart/2005/8/layout/hList1"/>
    <dgm:cxn modelId="{CA227621-FDD6-4277-AB43-3786209AA3D9}" type="presParOf" srcId="{CF0111F8-BB62-45BF-8AE4-437A9BDEC5BA}" destId="{CBEFD9B4-6979-467D-96E0-B3D17CB31817}" srcOrd="4" destOrd="0" presId="urn:microsoft.com/office/officeart/2005/8/layout/hList1"/>
    <dgm:cxn modelId="{E96B27B5-3B9C-4FE6-AE9B-C2B81A1A320B}" type="presParOf" srcId="{CBEFD9B4-6979-467D-96E0-B3D17CB31817}" destId="{F2BD5274-5FF7-427B-904B-661D30284B4B}" srcOrd="0" destOrd="0" presId="urn:microsoft.com/office/officeart/2005/8/layout/hList1"/>
    <dgm:cxn modelId="{BDE7777E-3F2C-4E66-97F2-0AEC7EE45539}" type="presParOf" srcId="{CBEFD9B4-6979-467D-96E0-B3D17CB31817}" destId="{4B3D8FC3-4828-49AB-9541-317E1B2EE41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62DF0-8957-43BC-A3BE-42380F837337}">
      <dsp:nvSpPr>
        <dsp:cNvPr id="0" name=""/>
        <dsp:cNvSpPr/>
      </dsp:nvSpPr>
      <dsp:spPr>
        <a:xfrm>
          <a:off x="2795" y="12723"/>
          <a:ext cx="2726084" cy="771736"/>
        </a:xfrm>
        <a:prstGeom prst="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b="1" kern="1200" dirty="0" smtClean="0"/>
            <a:t>Basic User Training</a:t>
          </a:r>
          <a:endParaRPr lang="en-US" sz="2100" b="1" kern="1200" dirty="0"/>
        </a:p>
      </dsp:txBody>
      <dsp:txXfrm>
        <a:off x="2795" y="12723"/>
        <a:ext cx="2726084" cy="771736"/>
      </dsp:txXfrm>
    </dsp:sp>
    <dsp:sp modelId="{79B10703-F499-46B9-81E4-8380AA985328}">
      <dsp:nvSpPr>
        <dsp:cNvPr id="0" name=""/>
        <dsp:cNvSpPr/>
      </dsp:nvSpPr>
      <dsp:spPr>
        <a:xfrm>
          <a:off x="2795" y="784460"/>
          <a:ext cx="2726084" cy="3398578"/>
        </a:xfrm>
        <a:prstGeom prst="rect">
          <a:avLst/>
        </a:prstGeom>
        <a:solidFill>
          <a:schemeClr val="lt1">
            <a:alpha val="90000"/>
            <a:tint val="40000"/>
            <a:hueOff val="0"/>
            <a:satOff val="0"/>
            <a:lumOff val="0"/>
            <a:alphaOff val="0"/>
          </a:schemeClr>
        </a:solidFill>
        <a:ln w="19050" cap="rnd"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Required for all new users</a:t>
          </a:r>
          <a:endParaRPr lang="en-US" sz="2100" kern="1200" dirty="0"/>
        </a:p>
        <a:p>
          <a:pPr marL="228600" lvl="1" indent="-228600" algn="l" defTabSz="933450">
            <a:lnSpc>
              <a:spcPct val="90000"/>
            </a:lnSpc>
            <a:spcBef>
              <a:spcPct val="0"/>
            </a:spcBef>
            <a:spcAft>
              <a:spcPct val="15000"/>
            </a:spcAft>
            <a:buChar char="••"/>
          </a:pPr>
          <a:r>
            <a:rPr lang="en-US" sz="2100" kern="1200" dirty="0" smtClean="0"/>
            <a:t>Also available as a refresher course</a:t>
          </a:r>
          <a:endParaRPr lang="en-US" sz="2100" kern="1200" dirty="0"/>
        </a:p>
        <a:p>
          <a:pPr marL="228600" lvl="1" indent="-228600" algn="l" defTabSz="933450">
            <a:lnSpc>
              <a:spcPct val="90000"/>
            </a:lnSpc>
            <a:spcBef>
              <a:spcPct val="0"/>
            </a:spcBef>
            <a:spcAft>
              <a:spcPct val="15000"/>
            </a:spcAft>
            <a:buChar char="••"/>
          </a:pPr>
          <a:r>
            <a:rPr lang="en-US" sz="2100" kern="1200" dirty="0" err="1" smtClean="0"/>
            <a:t>TrainTraq</a:t>
          </a:r>
          <a:r>
            <a:rPr lang="en-US" sz="2100" kern="1200" dirty="0" smtClean="0"/>
            <a:t> or live options</a:t>
          </a:r>
          <a:endParaRPr lang="en-US" sz="2100" kern="1200" dirty="0"/>
        </a:p>
      </dsp:txBody>
      <dsp:txXfrm>
        <a:off x="2795" y="784460"/>
        <a:ext cx="2726084" cy="3398578"/>
      </dsp:txXfrm>
    </dsp:sp>
    <dsp:sp modelId="{DB29CAD6-239F-4826-98BE-4E7F64B2D496}">
      <dsp:nvSpPr>
        <dsp:cNvPr id="0" name=""/>
        <dsp:cNvSpPr/>
      </dsp:nvSpPr>
      <dsp:spPr>
        <a:xfrm>
          <a:off x="3110532" y="12723"/>
          <a:ext cx="2726084" cy="771736"/>
        </a:xfrm>
        <a:prstGeom prst="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b="1" kern="1200" dirty="0" smtClean="0"/>
            <a:t>Report Completion Training</a:t>
          </a:r>
          <a:endParaRPr lang="en-US" sz="2100" b="1" kern="1200" dirty="0"/>
        </a:p>
      </dsp:txBody>
      <dsp:txXfrm>
        <a:off x="3110532" y="12723"/>
        <a:ext cx="2726084" cy="771736"/>
      </dsp:txXfrm>
    </dsp:sp>
    <dsp:sp modelId="{C3BB95A2-DAC4-40D0-AA19-050FA42F9067}">
      <dsp:nvSpPr>
        <dsp:cNvPr id="0" name=""/>
        <dsp:cNvSpPr/>
      </dsp:nvSpPr>
      <dsp:spPr>
        <a:xfrm>
          <a:off x="3110532" y="784460"/>
          <a:ext cx="2726084" cy="3398578"/>
        </a:xfrm>
        <a:prstGeom prst="rect">
          <a:avLst/>
        </a:prstGeom>
        <a:solidFill>
          <a:schemeClr val="lt1">
            <a:alpha val="90000"/>
            <a:tint val="40000"/>
            <a:hueOff val="0"/>
            <a:satOff val="0"/>
            <a:lumOff val="0"/>
            <a:alphaOff val="0"/>
          </a:schemeClr>
        </a:solidFill>
        <a:ln w="19050" cap="rnd"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Offered leading up to the reporting due date</a:t>
          </a:r>
          <a:endParaRPr lang="en-US" sz="2100" kern="1200" dirty="0"/>
        </a:p>
        <a:p>
          <a:pPr marL="228600" lvl="1" indent="-228600" algn="l" defTabSz="933450">
            <a:lnSpc>
              <a:spcPct val="90000"/>
            </a:lnSpc>
            <a:spcBef>
              <a:spcPct val="0"/>
            </a:spcBef>
            <a:spcAft>
              <a:spcPct val="15000"/>
            </a:spcAft>
            <a:buChar char="••"/>
          </a:pPr>
          <a:r>
            <a:rPr lang="en-US" sz="2100" kern="1200" dirty="0" smtClean="0"/>
            <a:t>How and where to enter required information to complete annual report</a:t>
          </a:r>
          <a:endParaRPr lang="en-US" sz="2100" kern="1200" dirty="0"/>
        </a:p>
      </dsp:txBody>
      <dsp:txXfrm>
        <a:off x="3110532" y="784460"/>
        <a:ext cx="2726084" cy="3398578"/>
      </dsp:txXfrm>
    </dsp:sp>
    <dsp:sp modelId="{F2BD5274-5FF7-427B-904B-661D30284B4B}">
      <dsp:nvSpPr>
        <dsp:cNvPr id="0" name=""/>
        <dsp:cNvSpPr/>
      </dsp:nvSpPr>
      <dsp:spPr>
        <a:xfrm>
          <a:off x="6218269" y="12723"/>
          <a:ext cx="2726084" cy="771736"/>
        </a:xfrm>
        <a:prstGeom prst="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b="1" kern="1200" dirty="0" smtClean="0"/>
            <a:t>Reviewer Training</a:t>
          </a:r>
          <a:endParaRPr lang="en-US" sz="2100" b="1" kern="1200" dirty="0"/>
        </a:p>
      </dsp:txBody>
      <dsp:txXfrm>
        <a:off x="6218269" y="12723"/>
        <a:ext cx="2726084" cy="771736"/>
      </dsp:txXfrm>
    </dsp:sp>
    <dsp:sp modelId="{4B3D8FC3-4828-49AB-9541-317E1B2EE41A}">
      <dsp:nvSpPr>
        <dsp:cNvPr id="0" name=""/>
        <dsp:cNvSpPr/>
      </dsp:nvSpPr>
      <dsp:spPr>
        <a:xfrm>
          <a:off x="6218269" y="784460"/>
          <a:ext cx="2726084" cy="3398578"/>
        </a:xfrm>
        <a:prstGeom prst="rect">
          <a:avLst/>
        </a:prstGeom>
        <a:solidFill>
          <a:schemeClr val="lt1">
            <a:alpha val="90000"/>
            <a:tint val="40000"/>
            <a:hueOff val="0"/>
            <a:satOff val="0"/>
            <a:lumOff val="0"/>
            <a:alphaOff val="0"/>
          </a:schemeClr>
        </a:solidFill>
        <a:ln w="19050" cap="rnd"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Offered leading up to the review and approval due dates</a:t>
          </a:r>
          <a:endParaRPr lang="en-US" sz="2100" kern="1200" dirty="0"/>
        </a:p>
        <a:p>
          <a:pPr marL="228600" lvl="1" indent="-228600" algn="l" defTabSz="933450">
            <a:lnSpc>
              <a:spcPct val="90000"/>
            </a:lnSpc>
            <a:spcBef>
              <a:spcPct val="0"/>
            </a:spcBef>
            <a:spcAft>
              <a:spcPct val="15000"/>
            </a:spcAft>
            <a:buChar char="••"/>
          </a:pPr>
          <a:r>
            <a:rPr lang="en-US" sz="2100" kern="1200" dirty="0" smtClean="0"/>
            <a:t>How to use monitoring reports in Nuventive</a:t>
          </a:r>
          <a:endParaRPr lang="en-US" sz="2100" kern="1200" dirty="0"/>
        </a:p>
        <a:p>
          <a:pPr marL="228600" lvl="1" indent="-228600" algn="l" defTabSz="933450">
            <a:lnSpc>
              <a:spcPct val="90000"/>
            </a:lnSpc>
            <a:spcBef>
              <a:spcPct val="0"/>
            </a:spcBef>
            <a:spcAft>
              <a:spcPct val="15000"/>
            </a:spcAft>
            <a:buChar char="••"/>
          </a:pPr>
          <a:r>
            <a:rPr lang="en-US" sz="2100" kern="1200" dirty="0" smtClean="0"/>
            <a:t>How to use review rubric </a:t>
          </a:r>
          <a:endParaRPr lang="en-US" sz="2100" kern="1200" dirty="0"/>
        </a:p>
      </dsp:txBody>
      <dsp:txXfrm>
        <a:off x="6218269" y="784460"/>
        <a:ext cx="2726084" cy="339857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3DBDA1-BCF5-4C83-B42F-A5A4AE49CB13}" type="datetimeFigureOut">
              <a:rPr lang="en-US" smtClean="0"/>
              <a:t>11/18/2020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ED0300-2BAE-454D-B105-7BC7B78648B5}" type="slidenum">
              <a:rPr lang="en-US" smtClean="0"/>
              <a:t>‹#›</a:t>
            </a:fld>
            <a:endParaRPr lang="en-US"/>
          </a:p>
        </p:txBody>
      </p:sp>
    </p:spTree>
    <p:extLst>
      <p:ext uri="{BB962C8B-B14F-4D97-AF65-F5344CB8AC3E}">
        <p14:creationId xmlns:p14="http://schemas.microsoft.com/office/powerpoint/2010/main" val="192421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(Dan)</a:t>
            </a:r>
          </a:p>
          <a:p>
            <a:pPr marL="171450" indent="-171450">
              <a:buFont typeface="Arial" panose="020B0604020202020204" pitchFamily="34" charset="0"/>
              <a:buChar char="•"/>
            </a:pPr>
            <a:r>
              <a:rPr lang="en-US" dirty="0" smtClean="0"/>
              <a:t>We’re thankful for your participation in</a:t>
            </a:r>
            <a:r>
              <a:rPr lang="en-US" baseline="0" dirty="0" smtClean="0"/>
              <a:t> assessment and commitment to continuous improvement.</a:t>
            </a:r>
          </a:p>
          <a:p>
            <a:pPr marL="171450" indent="-171450">
              <a:buFont typeface="Arial" panose="020B0604020202020204" pitchFamily="34" charset="0"/>
              <a:buChar char="•"/>
            </a:pPr>
            <a:r>
              <a:rPr lang="en-US" baseline="0" dirty="0" smtClean="0"/>
              <a:t>Assessment requires the contributions of many faculty and staff from across the campus and we thank you for your time and energy invested in assessing the programs and services we offer to students, faculty and staff. </a:t>
            </a:r>
          </a:p>
          <a:p>
            <a:pPr marL="171450" indent="-171450">
              <a:buFont typeface="Arial" panose="020B0604020202020204" pitchFamily="34" charset="0"/>
              <a:buChar char="•"/>
            </a:pPr>
            <a:r>
              <a:rPr lang="en-US" baseline="0" dirty="0" smtClean="0"/>
              <a:t>As a small token of our appreciation, we’re happy to be able to share a small gift item which each of today’s virtual gathering attendees. Your gift will be distributed to your departmental office for </a:t>
            </a:r>
            <a:r>
              <a:rPr lang="en-US" baseline="0" dirty="0" smtClean="0"/>
              <a:t>pickup. </a:t>
            </a:r>
            <a:endParaRPr lang="en-US" dirty="0"/>
          </a:p>
        </p:txBody>
      </p:sp>
      <p:sp>
        <p:nvSpPr>
          <p:cNvPr id="4" name="Slide Number Placeholder 3"/>
          <p:cNvSpPr>
            <a:spLocks noGrp="1"/>
          </p:cNvSpPr>
          <p:nvPr>
            <p:ph type="sldNum" sz="quarter" idx="10"/>
          </p:nvPr>
        </p:nvSpPr>
        <p:spPr/>
        <p:txBody>
          <a:bodyPr/>
          <a:lstStyle/>
          <a:p>
            <a:fld id="{26ED0300-2BAE-454D-B105-7BC7B78648B5}" type="slidenum">
              <a:rPr lang="en-US" smtClean="0"/>
              <a:t>2</a:t>
            </a:fld>
            <a:endParaRPr lang="en-US"/>
          </a:p>
        </p:txBody>
      </p:sp>
    </p:spTree>
    <p:extLst>
      <p:ext uri="{BB962C8B-B14F-4D97-AF65-F5344CB8AC3E}">
        <p14:creationId xmlns:p14="http://schemas.microsoft.com/office/powerpoint/2010/main" val="896769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(Alison)</a:t>
            </a:r>
          </a:p>
          <a:p>
            <a:r>
              <a:rPr lang="en-US" dirty="0" smtClean="0"/>
              <a:t>So</a:t>
            </a:r>
            <a:r>
              <a:rPr lang="en-US" baseline="0" dirty="0" smtClean="0"/>
              <a:t> how did it go? </a:t>
            </a:r>
            <a:r>
              <a:rPr lang="en-US" dirty="0" smtClean="0"/>
              <a:t>Here’s </a:t>
            </a:r>
            <a:r>
              <a:rPr lang="en-US" dirty="0" smtClean="0"/>
              <a:t>a comparison of our submission status as of our due dates for the two prior IE cycles. </a:t>
            </a:r>
          </a:p>
          <a:p>
            <a:endParaRPr lang="en-US" dirty="0" smtClean="0"/>
          </a:p>
          <a:p>
            <a:r>
              <a:rPr lang="en-US" dirty="0" smtClean="0"/>
              <a:t>2017-18 Cycle</a:t>
            </a:r>
          </a:p>
          <a:p>
            <a:pPr marL="171450" indent="-171450">
              <a:buFont typeface="Arial" panose="020B0604020202020204" pitchFamily="34" charset="0"/>
              <a:buChar char="•"/>
            </a:pPr>
            <a:r>
              <a:rPr lang="en-US" dirty="0" smtClean="0"/>
              <a:t>41%</a:t>
            </a:r>
            <a:r>
              <a:rPr lang="en-US" baseline="0" dirty="0" smtClean="0"/>
              <a:t> of results submitted by due date; 36% of plans submitted by plan due date</a:t>
            </a:r>
          </a:p>
          <a:p>
            <a:pPr marL="0" indent="0">
              <a:buFont typeface="Arial" panose="020B0604020202020204" pitchFamily="34" charset="0"/>
              <a:buNone/>
            </a:pPr>
            <a:r>
              <a:rPr lang="en-US" baseline="0" dirty="0" smtClean="0"/>
              <a:t>2018-19 Cycle</a:t>
            </a:r>
          </a:p>
          <a:p>
            <a:pPr marL="171450" indent="-171450">
              <a:buFont typeface="Arial" panose="020B0604020202020204" pitchFamily="34" charset="0"/>
              <a:buChar char="•"/>
            </a:pPr>
            <a:r>
              <a:rPr lang="en-US" baseline="0" dirty="0" smtClean="0"/>
              <a:t>Some improvement</a:t>
            </a:r>
          </a:p>
          <a:p>
            <a:pPr marL="171450" indent="-171450">
              <a:buFont typeface="Arial" panose="020B0604020202020204" pitchFamily="34" charset="0"/>
              <a:buChar char="•"/>
            </a:pPr>
            <a:r>
              <a:rPr lang="en-US" baseline="0" dirty="0" smtClean="0"/>
              <a:t>62% of results submitted by results due date; 39% of plans submitted by plan due date</a:t>
            </a:r>
          </a:p>
        </p:txBody>
      </p:sp>
      <p:sp>
        <p:nvSpPr>
          <p:cNvPr id="4" name="Slide Number Placeholder 3"/>
          <p:cNvSpPr>
            <a:spLocks noGrp="1"/>
          </p:cNvSpPr>
          <p:nvPr>
            <p:ph type="sldNum" sz="quarter" idx="10"/>
          </p:nvPr>
        </p:nvSpPr>
        <p:spPr/>
        <p:txBody>
          <a:bodyPr/>
          <a:lstStyle/>
          <a:p>
            <a:fld id="{26ED0300-2BAE-454D-B105-7BC7B78648B5}" type="slidenum">
              <a:rPr lang="en-US" smtClean="0"/>
              <a:t>11</a:t>
            </a:fld>
            <a:endParaRPr lang="en-US"/>
          </a:p>
        </p:txBody>
      </p:sp>
    </p:spTree>
    <p:extLst>
      <p:ext uri="{BB962C8B-B14F-4D97-AF65-F5344CB8AC3E}">
        <p14:creationId xmlns:p14="http://schemas.microsoft.com/office/powerpoint/2010/main" val="67317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(Alison)</a:t>
            </a:r>
          </a:p>
          <a:p>
            <a:endParaRPr lang="en-US" dirty="0" smtClean="0"/>
          </a:p>
          <a:p>
            <a:r>
              <a:rPr lang="en-US" dirty="0" smtClean="0"/>
              <a:t>For comparison, this year,</a:t>
            </a:r>
            <a:r>
              <a:rPr lang="en-US" baseline="0" dirty="0" smtClean="0"/>
              <a:t> with a single due date for results and plan information</a:t>
            </a:r>
          </a:p>
          <a:p>
            <a:endParaRPr lang="en-US" baseline="0" dirty="0" smtClean="0"/>
          </a:p>
          <a:p>
            <a:r>
              <a:rPr lang="en-US" baseline="0" dirty="0" smtClean="0"/>
              <a:t>Support Units</a:t>
            </a:r>
          </a:p>
          <a:p>
            <a:pPr marL="171450" indent="-171450">
              <a:buFont typeface="Arial" panose="020B0604020202020204" pitchFamily="34" charset="0"/>
              <a:buChar char="•"/>
            </a:pPr>
            <a:r>
              <a:rPr lang="en-US" baseline="0" dirty="0" smtClean="0"/>
              <a:t>67% of assessment methods had results entered</a:t>
            </a:r>
          </a:p>
          <a:p>
            <a:pPr marL="171450" indent="-171450">
              <a:buFont typeface="Arial" panose="020B0604020202020204" pitchFamily="34" charset="0"/>
              <a:buChar char="•"/>
            </a:pPr>
            <a:r>
              <a:rPr lang="en-US" baseline="0" dirty="0" smtClean="0"/>
              <a:t>61% of Plans had Goals entered</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Academic Programs</a:t>
            </a:r>
          </a:p>
          <a:p>
            <a:pPr marL="171450" indent="-171450">
              <a:buFont typeface="Arial" panose="020B0604020202020204" pitchFamily="34" charset="0"/>
              <a:buChar char="•"/>
            </a:pPr>
            <a:r>
              <a:rPr lang="en-US" baseline="0" dirty="0" smtClean="0"/>
              <a:t>82% of assessment methods had results entered</a:t>
            </a:r>
          </a:p>
          <a:p>
            <a:pPr marL="171450" indent="-171450">
              <a:buFont typeface="Arial" panose="020B0604020202020204" pitchFamily="34" charset="0"/>
              <a:buChar char="•"/>
            </a:pPr>
            <a:r>
              <a:rPr lang="en-US" baseline="0" dirty="0" smtClean="0"/>
              <a:t>71% of Plans had SLOs entered</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Our submission rate is continuing to improve, made easier by Nuventive, and this helps the information be available in a timely manner for subsequent reviewers and users of the data.</a:t>
            </a:r>
          </a:p>
          <a:p>
            <a:pPr marL="171450" indent="-171450">
              <a:buFont typeface="Arial" panose="020B0604020202020204" pitchFamily="34" charset="0"/>
              <a:buChar cha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6ED0300-2BAE-454D-B105-7BC7B78648B5}" type="slidenum">
              <a:rPr lang="en-US" smtClean="0"/>
              <a:t>12</a:t>
            </a:fld>
            <a:endParaRPr lang="en-US"/>
          </a:p>
        </p:txBody>
      </p:sp>
    </p:spTree>
    <p:extLst>
      <p:ext uri="{BB962C8B-B14F-4D97-AF65-F5344CB8AC3E}">
        <p14:creationId xmlns:p14="http://schemas.microsoft.com/office/powerpoint/2010/main" val="155395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(Alison)</a:t>
            </a:r>
          </a:p>
          <a:p>
            <a:r>
              <a:rPr lang="en-US" dirty="0" smtClean="0"/>
              <a:t>Of course another change this year was the implementation of the Nuventive Improvement Platform for documentation of assessment plans and results. Nuventive</a:t>
            </a:r>
            <a:r>
              <a:rPr lang="en-US" baseline="0" dirty="0" smtClean="0"/>
              <a:t> serves as a digital repository of assessment data which is more accessible for IE Authors and reviewers.</a:t>
            </a:r>
          </a:p>
          <a:p>
            <a:endParaRPr lang="en-US" baseline="0" dirty="0" smtClean="0"/>
          </a:p>
          <a:p>
            <a:r>
              <a:rPr lang="en-US" baseline="0" dirty="0" smtClean="0"/>
              <a:t>Some highlights of the implementation include</a:t>
            </a:r>
          </a:p>
          <a:p>
            <a:pPr marL="171450" indent="-171450">
              <a:buFont typeface="Arial" panose="020B0604020202020204" pitchFamily="34" charset="0"/>
              <a:buChar char="•"/>
            </a:pPr>
            <a:r>
              <a:rPr lang="en-US" dirty="0" smtClean="0"/>
              <a:t>200+ users trained</a:t>
            </a:r>
          </a:p>
          <a:p>
            <a:pPr marL="171450" indent="-171450">
              <a:buFont typeface="Arial" panose="020B0604020202020204" pitchFamily="34" charset="0"/>
              <a:buChar char="•"/>
            </a:pPr>
            <a:r>
              <a:rPr lang="en-US" dirty="0" smtClean="0"/>
              <a:t>20+ training resources and videos added to the IER website</a:t>
            </a:r>
          </a:p>
          <a:p>
            <a:pPr marL="171450" indent="-171450">
              <a:buFont typeface="Arial" panose="020B0604020202020204" pitchFamily="34" charset="0"/>
              <a:buChar char="•"/>
            </a:pPr>
            <a:r>
              <a:rPr lang="en-US" dirty="0" smtClean="0"/>
              <a:t>Live and on-demand training sessions</a:t>
            </a:r>
          </a:p>
          <a:p>
            <a:pPr marL="171450" indent="-171450">
              <a:buFont typeface="Arial" panose="020B0604020202020204" pitchFamily="34" charset="0"/>
              <a:buChar char="•"/>
            </a:pPr>
            <a:r>
              <a:rPr lang="en-US" dirty="0" smtClean="0"/>
              <a:t>Single sign on integration</a:t>
            </a:r>
          </a:p>
          <a:p>
            <a:pPr marL="171450" indent="-171450">
              <a:buFont typeface="Arial" panose="020B0604020202020204" pitchFamily="34" charset="0"/>
              <a:buChar char="•"/>
            </a:pPr>
            <a:r>
              <a:rPr lang="en-US" dirty="0" smtClean="0"/>
              <a:t>Web-based access</a:t>
            </a:r>
          </a:p>
          <a:p>
            <a:endParaRPr lang="en-US" dirty="0"/>
          </a:p>
        </p:txBody>
      </p:sp>
      <p:sp>
        <p:nvSpPr>
          <p:cNvPr id="4" name="Slide Number Placeholder 3"/>
          <p:cNvSpPr>
            <a:spLocks noGrp="1"/>
          </p:cNvSpPr>
          <p:nvPr>
            <p:ph type="sldNum" sz="quarter" idx="10"/>
          </p:nvPr>
        </p:nvSpPr>
        <p:spPr/>
        <p:txBody>
          <a:bodyPr/>
          <a:lstStyle/>
          <a:p>
            <a:fld id="{26ED0300-2BAE-454D-B105-7BC7B78648B5}" type="slidenum">
              <a:rPr lang="en-US" smtClean="0"/>
              <a:t>13</a:t>
            </a:fld>
            <a:endParaRPr lang="en-US"/>
          </a:p>
        </p:txBody>
      </p:sp>
    </p:spTree>
    <p:extLst>
      <p:ext uri="{BB962C8B-B14F-4D97-AF65-F5344CB8AC3E}">
        <p14:creationId xmlns:p14="http://schemas.microsoft.com/office/powerpoint/2010/main" val="1056757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(Alison)</a:t>
            </a:r>
          </a:p>
          <a:p>
            <a:r>
              <a:rPr lang="en-US" dirty="0" smtClean="0"/>
              <a:t>After collecting your feedback, here’s what we can share about what you</a:t>
            </a:r>
            <a:r>
              <a:rPr lang="en-US" baseline="0" dirty="0" smtClean="0"/>
              <a:t> told us of your experience with Nuventive and the IE cycle</a:t>
            </a:r>
            <a:endParaRPr lang="en-US" dirty="0" smtClean="0"/>
          </a:p>
          <a:p>
            <a:endParaRPr lang="en-US" dirty="0" smtClean="0"/>
          </a:p>
          <a:p>
            <a:r>
              <a:rPr lang="en-US" dirty="0" smtClean="0"/>
              <a:t>After completing the basic user training, </a:t>
            </a:r>
          </a:p>
          <a:p>
            <a:r>
              <a:rPr lang="en-US" dirty="0" smtClean="0"/>
              <a:t>82% thought the Nuventive Improvement Platform was easy to navigate</a:t>
            </a:r>
          </a:p>
          <a:p>
            <a:endParaRPr lang="en-US" dirty="0"/>
          </a:p>
        </p:txBody>
      </p:sp>
      <p:sp>
        <p:nvSpPr>
          <p:cNvPr id="4" name="Slide Number Placeholder 3"/>
          <p:cNvSpPr>
            <a:spLocks noGrp="1"/>
          </p:cNvSpPr>
          <p:nvPr>
            <p:ph type="sldNum" sz="quarter" idx="10"/>
          </p:nvPr>
        </p:nvSpPr>
        <p:spPr/>
        <p:txBody>
          <a:bodyPr/>
          <a:lstStyle/>
          <a:p>
            <a:fld id="{26ED0300-2BAE-454D-B105-7BC7B78648B5}" type="slidenum">
              <a:rPr lang="en-US" smtClean="0"/>
              <a:t>14</a:t>
            </a:fld>
            <a:endParaRPr lang="en-US"/>
          </a:p>
        </p:txBody>
      </p:sp>
    </p:spTree>
    <p:extLst>
      <p:ext uri="{BB962C8B-B14F-4D97-AF65-F5344CB8AC3E}">
        <p14:creationId xmlns:p14="http://schemas.microsoft.com/office/powerpoint/2010/main" val="1942706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(Alison)</a:t>
            </a:r>
          </a:p>
          <a:p>
            <a:r>
              <a:rPr lang="en-US" dirty="0" smtClean="0"/>
              <a:t>82% felt comfortable using the Nuventive Improvement Platform after the training</a:t>
            </a:r>
          </a:p>
          <a:p>
            <a:endParaRPr lang="en-US" dirty="0"/>
          </a:p>
        </p:txBody>
      </p:sp>
      <p:sp>
        <p:nvSpPr>
          <p:cNvPr id="4" name="Slide Number Placeholder 3"/>
          <p:cNvSpPr>
            <a:spLocks noGrp="1"/>
          </p:cNvSpPr>
          <p:nvPr>
            <p:ph type="sldNum" sz="quarter" idx="10"/>
          </p:nvPr>
        </p:nvSpPr>
        <p:spPr/>
        <p:txBody>
          <a:bodyPr/>
          <a:lstStyle/>
          <a:p>
            <a:fld id="{26ED0300-2BAE-454D-B105-7BC7B78648B5}" type="slidenum">
              <a:rPr lang="en-US" smtClean="0"/>
              <a:t>15</a:t>
            </a:fld>
            <a:endParaRPr lang="en-US"/>
          </a:p>
        </p:txBody>
      </p:sp>
    </p:spTree>
    <p:extLst>
      <p:ext uri="{BB962C8B-B14F-4D97-AF65-F5344CB8AC3E}">
        <p14:creationId xmlns:p14="http://schemas.microsoft.com/office/powerpoint/2010/main" val="3213891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(Alison)</a:t>
            </a:r>
          </a:p>
          <a:p>
            <a:endParaRPr lang="en-US" dirty="0" smtClean="0"/>
          </a:p>
          <a:p>
            <a:r>
              <a:rPr lang="en-US" dirty="0" smtClean="0"/>
              <a:t>73% of respondents were satisfied overall with the training</a:t>
            </a:r>
          </a:p>
          <a:p>
            <a:endParaRPr lang="en-US" dirty="0"/>
          </a:p>
        </p:txBody>
      </p:sp>
      <p:sp>
        <p:nvSpPr>
          <p:cNvPr id="4" name="Slide Number Placeholder 3"/>
          <p:cNvSpPr>
            <a:spLocks noGrp="1"/>
          </p:cNvSpPr>
          <p:nvPr>
            <p:ph type="sldNum" sz="quarter" idx="10"/>
          </p:nvPr>
        </p:nvSpPr>
        <p:spPr/>
        <p:txBody>
          <a:bodyPr/>
          <a:lstStyle/>
          <a:p>
            <a:fld id="{26ED0300-2BAE-454D-B105-7BC7B78648B5}" type="slidenum">
              <a:rPr lang="en-US" smtClean="0"/>
              <a:t>16</a:t>
            </a:fld>
            <a:endParaRPr lang="en-US"/>
          </a:p>
        </p:txBody>
      </p:sp>
    </p:spTree>
    <p:extLst>
      <p:ext uri="{BB962C8B-B14F-4D97-AF65-F5344CB8AC3E}">
        <p14:creationId xmlns:p14="http://schemas.microsoft.com/office/powerpoint/2010/main" val="2816293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(Alison)</a:t>
            </a:r>
          </a:p>
          <a:p>
            <a:r>
              <a:rPr lang="en-US" dirty="0" smtClean="0"/>
              <a:t>We also conducted a</a:t>
            </a:r>
            <a:r>
              <a:rPr lang="en-US" baseline="0" dirty="0" smtClean="0"/>
              <a:t> end-of cycle survey of IE Authors, Reps, and Reviewers to hear about your experience with the IE cycle, with Nuventive, and your interest in future training topics. 67 responses in total. </a:t>
            </a:r>
          </a:p>
          <a:p>
            <a:endParaRPr lang="en-US" baseline="0" dirty="0" smtClean="0"/>
          </a:p>
          <a:p>
            <a:r>
              <a:rPr lang="en-US" baseline="0" dirty="0" smtClean="0"/>
              <a:t>The Nuventive features which were rated the highest by respondents included—</a:t>
            </a:r>
          </a:p>
          <a:p>
            <a:pPr marL="628650" lvl="1" indent="-171450">
              <a:buFont typeface="Arial" panose="020B0604020202020204" pitchFamily="34" charset="0"/>
              <a:buChar char="•"/>
            </a:pPr>
            <a:r>
              <a:rPr lang="en-US" dirty="0" smtClean="0"/>
              <a:t>The ability to carry over existing SLOs/Goals and assessment methods rather than submitting a new plan each year</a:t>
            </a:r>
          </a:p>
          <a:p>
            <a:pPr marL="628650" lvl="1" indent="-171450">
              <a:buFont typeface="Arial" panose="020B0604020202020204" pitchFamily="34" charset="0"/>
              <a:buChar char="•"/>
            </a:pPr>
            <a:r>
              <a:rPr lang="en-US" dirty="0" smtClean="0"/>
              <a:t>Login access via single sign on </a:t>
            </a:r>
          </a:p>
          <a:p>
            <a:pPr marL="628650" lvl="1" indent="-171450">
              <a:buFont typeface="Arial" panose="020B0604020202020204" pitchFamily="34" charset="0"/>
              <a:buChar char="•"/>
            </a:pPr>
            <a:r>
              <a:rPr lang="en-US" dirty="0" smtClean="0"/>
              <a:t>A document library to house files and documents related to my </a:t>
            </a:r>
            <a:r>
              <a:rPr lang="en-US" dirty="0" smtClean="0"/>
              <a:t>assessments</a:t>
            </a:r>
          </a:p>
          <a:p>
            <a:pPr marL="628650" lvl="1" indent="-171450">
              <a:buFont typeface="Arial" panose="020B0604020202020204" pitchFamily="34" charset="0"/>
              <a:buChar char="•"/>
            </a:pPr>
            <a:endParaRPr lang="en-US" dirty="0" smtClean="0"/>
          </a:p>
          <a:p>
            <a:pPr marL="457200" lvl="1" indent="0">
              <a:buFont typeface="Arial" panose="020B0604020202020204" pitchFamily="34" charset="0"/>
              <a:buNone/>
            </a:pPr>
            <a:r>
              <a:rPr lang="en-US" dirty="0" smtClean="0"/>
              <a:t>In</a:t>
            </a:r>
            <a:r>
              <a:rPr lang="en-US" baseline="0" dirty="0" smtClean="0"/>
              <a:t> general respondents were satisfied with the facilitation of this year’s IE cycle, but 12% disagreed that the offered training materials sufficiently prepared them to use the Nuventive Improvement Platform. There was also some dissatisfaction with the review and approval process and rubric utilization, although a majority agreed these were productive for providing feedback on IE reports.</a:t>
            </a:r>
            <a:endParaRPr lang="en-US" dirty="0" smtClean="0"/>
          </a:p>
          <a:p>
            <a:pPr marL="628650" lvl="1" indent="-171450">
              <a:buFont typeface="Arial" panose="020B0604020202020204" pitchFamily="34" charset="0"/>
              <a:buChar char="•"/>
            </a:pPr>
            <a:endParaRPr lang="en-US" dirty="0" smtClean="0"/>
          </a:p>
          <a:p>
            <a:pPr marL="457200" lvl="1" indent="0">
              <a:buFont typeface="Arial" panose="020B0604020202020204" pitchFamily="34" charset="0"/>
              <a:buNone/>
            </a:pPr>
            <a:r>
              <a:rPr lang="en-US" dirty="0" smtClean="0"/>
              <a:t>Additionally,</a:t>
            </a:r>
            <a:r>
              <a:rPr lang="en-US" baseline="0" dirty="0" smtClean="0"/>
              <a:t> we collected open-ended feedback about what worked well and what didn’t work well with the platform which we will review and use to improve our resources and trainings for the coming year. Thank you for your feedback. </a:t>
            </a:r>
            <a:endParaRPr lang="en-US" dirty="0" smtClean="0"/>
          </a:p>
        </p:txBody>
      </p:sp>
      <p:sp>
        <p:nvSpPr>
          <p:cNvPr id="4" name="Slide Number Placeholder 3"/>
          <p:cNvSpPr>
            <a:spLocks noGrp="1"/>
          </p:cNvSpPr>
          <p:nvPr>
            <p:ph type="sldNum" sz="quarter" idx="10"/>
          </p:nvPr>
        </p:nvSpPr>
        <p:spPr/>
        <p:txBody>
          <a:bodyPr/>
          <a:lstStyle/>
          <a:p>
            <a:fld id="{26ED0300-2BAE-454D-B105-7BC7B78648B5}" type="slidenum">
              <a:rPr lang="en-US" smtClean="0"/>
              <a:t>17</a:t>
            </a:fld>
            <a:endParaRPr lang="en-US"/>
          </a:p>
        </p:txBody>
      </p:sp>
    </p:spTree>
    <p:extLst>
      <p:ext uri="{BB962C8B-B14F-4D97-AF65-F5344CB8AC3E}">
        <p14:creationId xmlns:p14="http://schemas.microsoft.com/office/powerpoint/2010/main" val="2827374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a:t>
            </a:r>
          </a:p>
          <a:p>
            <a:r>
              <a:rPr lang="en-US" dirty="0" smtClean="0"/>
              <a:t>Another new feature</a:t>
            </a:r>
            <a:r>
              <a:rPr lang="en-US" baseline="0" dirty="0" smtClean="0"/>
              <a:t> of this cycle was the review and approval form, including rubric</a:t>
            </a:r>
          </a:p>
          <a:p>
            <a:endParaRPr lang="en-US" baseline="0" dirty="0" smtClean="0"/>
          </a:p>
          <a:p>
            <a:pPr marL="171450" indent="-171450">
              <a:buFont typeface="Arial" panose="020B0604020202020204" pitchFamily="34" charset="0"/>
              <a:buChar char="•"/>
            </a:pPr>
            <a:r>
              <a:rPr lang="en-US" dirty="0" smtClean="0"/>
              <a:t>Electronic facilitation of review and approval signatures in the Nuventive platform, replacing the pdf signature pages and file transfer system</a:t>
            </a:r>
          </a:p>
          <a:p>
            <a:pPr marL="171450" indent="-171450">
              <a:buFont typeface="Arial" panose="020B0604020202020204" pitchFamily="34" charset="0"/>
              <a:buChar char="•"/>
            </a:pPr>
            <a:r>
              <a:rPr lang="en-US" dirty="0" smtClean="0"/>
              <a:t>Rubric to structure review and requests for revisions</a:t>
            </a:r>
          </a:p>
          <a:p>
            <a:pPr marL="171450" indent="-171450">
              <a:buFont typeface="Arial" panose="020B0604020202020204" pitchFamily="34" charset="0"/>
              <a:buChar char="•"/>
            </a:pPr>
            <a:r>
              <a:rPr lang="en-US" dirty="0" smtClean="0"/>
              <a:t>Reports to monitor approval status</a:t>
            </a:r>
          </a:p>
          <a:p>
            <a:endParaRPr lang="en-US" dirty="0"/>
          </a:p>
        </p:txBody>
      </p:sp>
      <p:sp>
        <p:nvSpPr>
          <p:cNvPr id="4" name="Slide Number Placeholder 3"/>
          <p:cNvSpPr>
            <a:spLocks noGrp="1"/>
          </p:cNvSpPr>
          <p:nvPr>
            <p:ph type="sldNum" sz="quarter" idx="10"/>
          </p:nvPr>
        </p:nvSpPr>
        <p:spPr/>
        <p:txBody>
          <a:bodyPr/>
          <a:lstStyle/>
          <a:p>
            <a:fld id="{26ED0300-2BAE-454D-B105-7BC7B78648B5}" type="slidenum">
              <a:rPr lang="en-US" smtClean="0"/>
              <a:t>18</a:t>
            </a:fld>
            <a:endParaRPr lang="en-US"/>
          </a:p>
        </p:txBody>
      </p:sp>
    </p:spTree>
    <p:extLst>
      <p:ext uri="{BB962C8B-B14F-4D97-AF65-F5344CB8AC3E}">
        <p14:creationId xmlns:p14="http://schemas.microsoft.com/office/powerpoint/2010/main" val="1566489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a:t>
            </a:r>
          </a:p>
          <a:p>
            <a:r>
              <a:rPr lang="en-US" dirty="0" smtClean="0"/>
              <a:t>A look at the collected rubric data shows</a:t>
            </a:r>
          </a:p>
          <a:p>
            <a:endParaRPr lang="en-US" dirty="0" smtClean="0"/>
          </a:p>
          <a:p>
            <a:pPr marL="571500" lvl="1" indent="-171450">
              <a:buFont typeface="Arial" panose="020B0604020202020204" pitchFamily="34" charset="0"/>
              <a:buChar char="•"/>
            </a:pPr>
            <a:r>
              <a:rPr lang="en-US" dirty="0" smtClean="0"/>
              <a:t>Overall average rating </a:t>
            </a:r>
            <a:r>
              <a:rPr lang="en-US" b="1" dirty="0" smtClean="0"/>
              <a:t>2.31 (3 points</a:t>
            </a:r>
            <a:r>
              <a:rPr lang="en-US" b="1" baseline="0" dirty="0" smtClean="0"/>
              <a:t> scale , 1=Revise, 2=Acceptable, 3=Excellent)</a:t>
            </a:r>
          </a:p>
          <a:p>
            <a:pPr marL="571500" lvl="1" indent="-171450">
              <a:buFont typeface="Arial" panose="020B0604020202020204" pitchFamily="34" charset="0"/>
              <a:buChar char="•"/>
            </a:pPr>
            <a:r>
              <a:rPr lang="en-US" b="0" baseline="0" dirty="0" smtClean="0"/>
              <a:t>2% ratings = revise; 66% = Acceptable; 32% = Excellent</a:t>
            </a:r>
            <a:endParaRPr lang="en-US" b="0" dirty="0" smtClean="0"/>
          </a:p>
          <a:p>
            <a:pPr marL="571500" lvl="1" indent="-171450">
              <a:buFont typeface="Arial" panose="020B0604020202020204" pitchFamily="34" charset="0"/>
              <a:buChar char="•"/>
            </a:pPr>
            <a:r>
              <a:rPr lang="en-US" dirty="0" smtClean="0"/>
              <a:t>Highest rated item overall </a:t>
            </a:r>
            <a:r>
              <a:rPr lang="en-US" b="1" dirty="0" smtClean="0"/>
              <a:t>Results are dated during the reporting year.</a:t>
            </a:r>
          </a:p>
          <a:p>
            <a:pPr marL="571500" lvl="1" indent="-171450">
              <a:buFont typeface="Arial" panose="020B0604020202020204" pitchFamily="34" charset="0"/>
              <a:buChar char="•"/>
            </a:pPr>
            <a:r>
              <a:rPr lang="en-US" dirty="0" smtClean="0"/>
              <a:t>Lowest rated item overall </a:t>
            </a:r>
            <a:r>
              <a:rPr lang="en-US" b="1" dirty="0" smtClean="0"/>
              <a:t>The report clearly demonstrates “closing the loop.”</a:t>
            </a:r>
            <a:endParaRPr lang="en-US" dirty="0" smtClean="0"/>
          </a:p>
          <a:p>
            <a:endParaRPr lang="en-US" dirty="0"/>
          </a:p>
        </p:txBody>
      </p:sp>
      <p:sp>
        <p:nvSpPr>
          <p:cNvPr id="4" name="Slide Number Placeholder 3"/>
          <p:cNvSpPr>
            <a:spLocks noGrp="1"/>
          </p:cNvSpPr>
          <p:nvPr>
            <p:ph type="sldNum" sz="quarter" idx="10"/>
          </p:nvPr>
        </p:nvSpPr>
        <p:spPr/>
        <p:txBody>
          <a:bodyPr/>
          <a:lstStyle/>
          <a:p>
            <a:fld id="{26ED0300-2BAE-454D-B105-7BC7B78648B5}" type="slidenum">
              <a:rPr lang="en-US" smtClean="0"/>
              <a:t>19</a:t>
            </a:fld>
            <a:endParaRPr lang="en-US"/>
          </a:p>
        </p:txBody>
      </p:sp>
    </p:spTree>
    <p:extLst>
      <p:ext uri="{BB962C8B-B14F-4D97-AF65-F5344CB8AC3E}">
        <p14:creationId xmlns:p14="http://schemas.microsoft.com/office/powerpoint/2010/main" val="356371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a:t>
            </a:r>
          </a:p>
          <a:p>
            <a:r>
              <a:rPr lang="en-US" dirty="0" smtClean="0"/>
              <a:t>Here you can see the average rating for each section of the rubric.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Very similar overall. </a:t>
            </a:r>
            <a:r>
              <a:rPr lang="en-US" sz="1200" dirty="0" smtClean="0"/>
              <a:t>On average, rubric items related to SLOs and Goals received the </a:t>
            </a:r>
            <a:r>
              <a:rPr lang="en-US" sz="1200" b="1" dirty="0" smtClean="0"/>
              <a:t>highest ratings overall</a:t>
            </a:r>
            <a:r>
              <a:rPr lang="en-US" sz="1200" dirty="0" smtClean="0"/>
              <a:t>, while rubric items related to Actions/Use of Results received the </a:t>
            </a:r>
            <a:r>
              <a:rPr lang="en-US" sz="1200" b="1" dirty="0" smtClean="0"/>
              <a:t>lowest ratings</a:t>
            </a:r>
            <a:r>
              <a:rPr lang="en-US" sz="1200" dirty="0" smtClean="0"/>
              <a:t>.</a:t>
            </a:r>
          </a:p>
          <a:p>
            <a:endParaRPr lang="en-US" dirty="0"/>
          </a:p>
        </p:txBody>
      </p:sp>
      <p:sp>
        <p:nvSpPr>
          <p:cNvPr id="4" name="Slide Number Placeholder 3"/>
          <p:cNvSpPr>
            <a:spLocks noGrp="1"/>
          </p:cNvSpPr>
          <p:nvPr>
            <p:ph type="sldNum" sz="quarter" idx="10"/>
          </p:nvPr>
        </p:nvSpPr>
        <p:spPr/>
        <p:txBody>
          <a:bodyPr/>
          <a:lstStyle/>
          <a:p>
            <a:fld id="{26ED0300-2BAE-454D-B105-7BC7B78648B5}" type="slidenum">
              <a:rPr lang="en-US" smtClean="0"/>
              <a:t>20</a:t>
            </a:fld>
            <a:endParaRPr lang="en-US"/>
          </a:p>
        </p:txBody>
      </p:sp>
    </p:spTree>
    <p:extLst>
      <p:ext uri="{BB962C8B-B14F-4D97-AF65-F5344CB8AC3E}">
        <p14:creationId xmlns:p14="http://schemas.microsoft.com/office/powerpoint/2010/main" val="519622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p>
          <a:p>
            <a:r>
              <a:rPr lang="en-US" dirty="0" smtClean="0"/>
              <a:t>We’d like to recognize our programs and support units that are new</a:t>
            </a:r>
            <a:r>
              <a:rPr lang="en-US" baseline="0" dirty="0" smtClean="0"/>
              <a:t> this year for assessment. </a:t>
            </a:r>
          </a:p>
          <a:p>
            <a:pPr lvl="1"/>
            <a:r>
              <a:rPr lang="en-US" dirty="0" smtClean="0"/>
              <a:t>BS Agricultural Science &amp; Technology – Leadership &amp; Communication emphasis</a:t>
            </a:r>
          </a:p>
          <a:p>
            <a:pPr lvl="1"/>
            <a:r>
              <a:rPr lang="en-US" dirty="0" smtClean="0"/>
              <a:t>BS Sustainable Agriculture and Food Systems </a:t>
            </a:r>
          </a:p>
          <a:p>
            <a:pPr lvl="1"/>
            <a:r>
              <a:rPr lang="en-US" dirty="0" smtClean="0"/>
              <a:t>MS Public Health</a:t>
            </a:r>
          </a:p>
          <a:p>
            <a:pPr lvl="1"/>
            <a:r>
              <a:rPr lang="en-US" dirty="0" smtClean="0"/>
              <a:t>Office of </a:t>
            </a:r>
            <a:r>
              <a:rPr lang="en-US" dirty="0" err="1" smtClean="0"/>
              <a:t>Latinx</a:t>
            </a:r>
            <a:r>
              <a:rPr lang="en-US" dirty="0" smtClean="0"/>
              <a:t> Engagement and Outreach</a:t>
            </a:r>
          </a:p>
          <a:p>
            <a:pPr lvl="1"/>
            <a:r>
              <a:rPr lang="en-US" dirty="0" smtClean="0"/>
              <a:t>Institute for Competency-Based Education</a:t>
            </a:r>
          </a:p>
          <a:p>
            <a:pPr lvl="1"/>
            <a:r>
              <a:rPr lang="en-US" dirty="0" smtClean="0"/>
              <a:t>Success Teams – Academic Advising</a:t>
            </a:r>
          </a:p>
          <a:p>
            <a:pPr lvl="1"/>
            <a:r>
              <a:rPr lang="en-US" dirty="0" smtClean="0"/>
              <a:t>Success Teams – Concierge</a:t>
            </a:r>
          </a:p>
          <a:p>
            <a:pPr lvl="1"/>
            <a:r>
              <a:rPr lang="en-US" dirty="0" smtClean="0"/>
              <a:t>Success Teams – Financial Aid</a:t>
            </a:r>
            <a:endParaRPr lang="en-US" dirty="0"/>
          </a:p>
        </p:txBody>
      </p:sp>
      <p:sp>
        <p:nvSpPr>
          <p:cNvPr id="4" name="Slide Number Placeholder 3"/>
          <p:cNvSpPr>
            <a:spLocks noGrp="1"/>
          </p:cNvSpPr>
          <p:nvPr>
            <p:ph type="sldNum" sz="quarter" idx="10"/>
          </p:nvPr>
        </p:nvSpPr>
        <p:spPr/>
        <p:txBody>
          <a:bodyPr/>
          <a:lstStyle/>
          <a:p>
            <a:fld id="{26ED0300-2BAE-454D-B105-7BC7B78648B5}" type="slidenum">
              <a:rPr lang="en-US" smtClean="0"/>
              <a:t>3</a:t>
            </a:fld>
            <a:endParaRPr lang="en-US"/>
          </a:p>
        </p:txBody>
      </p:sp>
    </p:spTree>
    <p:extLst>
      <p:ext uri="{BB962C8B-B14F-4D97-AF65-F5344CB8AC3E}">
        <p14:creationId xmlns:p14="http://schemas.microsoft.com/office/powerpoint/2010/main" val="3707082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a:t>
            </a:r>
          </a:p>
          <a:p>
            <a:r>
              <a:rPr lang="en-US" dirty="0" smtClean="0"/>
              <a:t>And interesting to note just slight differences</a:t>
            </a:r>
            <a:r>
              <a:rPr lang="en-US" baseline="0" dirty="0" smtClean="0"/>
              <a:t> in how the different roles rated the reports, with Academic Department Heads giving, on average, higher ratings, and Support Unit Department Heads/Direct Supervisors giving on average lower ratings. </a:t>
            </a:r>
            <a:endParaRPr lang="en-US" dirty="0"/>
          </a:p>
        </p:txBody>
      </p:sp>
      <p:sp>
        <p:nvSpPr>
          <p:cNvPr id="4" name="Slide Number Placeholder 3"/>
          <p:cNvSpPr>
            <a:spLocks noGrp="1"/>
          </p:cNvSpPr>
          <p:nvPr>
            <p:ph type="sldNum" sz="quarter" idx="10"/>
          </p:nvPr>
        </p:nvSpPr>
        <p:spPr/>
        <p:txBody>
          <a:bodyPr/>
          <a:lstStyle/>
          <a:p>
            <a:fld id="{26ED0300-2BAE-454D-B105-7BC7B78648B5}" type="slidenum">
              <a:rPr lang="en-US" smtClean="0"/>
              <a:t>21</a:t>
            </a:fld>
            <a:endParaRPr lang="en-US"/>
          </a:p>
        </p:txBody>
      </p:sp>
    </p:spTree>
    <p:extLst>
      <p:ext uri="{BB962C8B-B14F-4D97-AF65-F5344CB8AC3E}">
        <p14:creationId xmlns:p14="http://schemas.microsoft.com/office/powerpoint/2010/main" val="2329168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a:t>
            </a:r>
          </a:p>
          <a:p>
            <a:r>
              <a:rPr lang="en-US" dirty="0" smtClean="0"/>
              <a:t>Looking ahead, a few notes on the Nuventive-related</a:t>
            </a:r>
            <a:r>
              <a:rPr lang="en-US" baseline="0" dirty="0" smtClean="0"/>
              <a:t> trainings we plan to offer.</a:t>
            </a:r>
            <a:endParaRPr lang="en-US" dirty="0" smtClean="0"/>
          </a:p>
          <a:p>
            <a:pPr marL="171450" indent="-171450">
              <a:buFont typeface="Arial" panose="020B0604020202020204" pitchFamily="34" charset="0"/>
              <a:buChar char="•"/>
            </a:pPr>
            <a:r>
              <a:rPr lang="en-US" dirty="0" smtClean="0"/>
              <a:t>Continue to require basic user training of all new users – on </a:t>
            </a:r>
            <a:r>
              <a:rPr lang="en-US" dirty="0" err="1" smtClean="0"/>
              <a:t>TrainTraq</a:t>
            </a:r>
            <a:r>
              <a:rPr lang="en-US" dirty="0" smtClean="0"/>
              <a:t> or via periodic live trainings. May also attend for a refresher</a:t>
            </a:r>
          </a:p>
          <a:p>
            <a:pPr marL="171450" indent="-171450">
              <a:buFont typeface="Arial" panose="020B0604020202020204" pitchFamily="34" charset="0"/>
              <a:buChar char="•"/>
            </a:pPr>
            <a:r>
              <a:rPr lang="en-US" dirty="0" smtClean="0"/>
              <a:t>Introduction of pre-cycle trainings focused on steps to complete entry of annual report</a:t>
            </a:r>
          </a:p>
          <a:p>
            <a:pPr marL="171450" indent="-171450">
              <a:buFont typeface="Arial" panose="020B0604020202020204" pitchFamily="34" charset="0"/>
              <a:buChar char="•"/>
            </a:pPr>
            <a:r>
              <a:rPr lang="en-US" dirty="0" smtClean="0"/>
              <a:t>Continuation and expansion of trainings for reviewers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6ED0300-2BAE-454D-B105-7BC7B78648B5}" type="slidenum">
              <a:rPr lang="en-US" smtClean="0"/>
              <a:t>22</a:t>
            </a:fld>
            <a:endParaRPr lang="en-US"/>
          </a:p>
        </p:txBody>
      </p:sp>
    </p:spTree>
    <p:extLst>
      <p:ext uri="{BB962C8B-B14F-4D97-AF65-F5344CB8AC3E}">
        <p14:creationId xmlns:p14="http://schemas.microsoft.com/office/powerpoint/2010/main" val="3087665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a:t>
            </a:r>
          </a:p>
          <a:p>
            <a:r>
              <a:rPr lang="en-US" dirty="0" smtClean="0"/>
              <a:t>We’ll also continue</a:t>
            </a:r>
            <a:r>
              <a:rPr lang="en-US" baseline="0" dirty="0" smtClean="0"/>
              <a:t> to offer our spring series trainings on the fundamentals of assessment, in a virtual format this spring on Zoom. Be watching for more information.</a:t>
            </a:r>
          </a:p>
          <a:p>
            <a:endParaRPr lang="en-US" baseline="0" dirty="0" smtClean="0"/>
          </a:p>
          <a:p>
            <a:r>
              <a:rPr lang="en-US" baseline="0" dirty="0" smtClean="0"/>
              <a:t>Most requested training topics from Feedback Survey will be covered, including</a:t>
            </a: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Developing SLOs/Goals</a:t>
            </a:r>
            <a:r>
              <a:rPr lang="en-US" dirty="0" smtClean="0"/>
              <a:t> </a:t>
            </a: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Selecting and implementing assessment methods</a:t>
            </a:r>
            <a:r>
              <a:rPr lang="en-US" dirty="0" smtClean="0"/>
              <a:t> </a:t>
            </a: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Analyzing data and interpreting results</a:t>
            </a:r>
            <a:r>
              <a:rPr lang="en-US" dirty="0" smtClean="0"/>
              <a:t> </a:t>
            </a:r>
            <a:endParaRPr lang="en-US" dirty="0"/>
          </a:p>
        </p:txBody>
      </p:sp>
      <p:sp>
        <p:nvSpPr>
          <p:cNvPr id="4" name="Slide Number Placeholder 3"/>
          <p:cNvSpPr>
            <a:spLocks noGrp="1"/>
          </p:cNvSpPr>
          <p:nvPr>
            <p:ph type="sldNum" sz="quarter" idx="10"/>
          </p:nvPr>
        </p:nvSpPr>
        <p:spPr/>
        <p:txBody>
          <a:bodyPr/>
          <a:lstStyle/>
          <a:p>
            <a:fld id="{26ED0300-2BAE-454D-B105-7BC7B78648B5}" type="slidenum">
              <a:rPr lang="en-US" smtClean="0"/>
              <a:t>23</a:t>
            </a:fld>
            <a:endParaRPr lang="en-US"/>
          </a:p>
        </p:txBody>
      </p:sp>
    </p:spTree>
    <p:extLst>
      <p:ext uri="{BB962C8B-B14F-4D97-AF65-F5344CB8AC3E}">
        <p14:creationId xmlns:p14="http://schemas.microsoft.com/office/powerpoint/2010/main" val="2014747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a:t>
            </a:r>
          </a:p>
          <a:p>
            <a:r>
              <a:rPr lang="en-US" dirty="0" smtClean="0"/>
              <a:t>As we move past the initial Nuventive user</a:t>
            </a:r>
            <a:r>
              <a:rPr lang="en-US" baseline="0" dirty="0" smtClean="0"/>
              <a:t> training, we will also have a chance to focus our attention more on the quality of assessment. </a:t>
            </a:r>
          </a:p>
          <a:p>
            <a:r>
              <a:rPr lang="en-US" baseline="0" dirty="0" smtClean="0"/>
              <a:t>This year we saw a relatively high number of results with a conclusion marked Standard of Success Not Met or Inconclusive</a:t>
            </a:r>
            <a:endParaRPr lang="en-US" dirty="0"/>
          </a:p>
        </p:txBody>
      </p:sp>
      <p:sp>
        <p:nvSpPr>
          <p:cNvPr id="4" name="Slide Number Placeholder 3"/>
          <p:cNvSpPr>
            <a:spLocks noGrp="1"/>
          </p:cNvSpPr>
          <p:nvPr>
            <p:ph type="sldNum" sz="quarter" idx="10"/>
          </p:nvPr>
        </p:nvSpPr>
        <p:spPr/>
        <p:txBody>
          <a:bodyPr/>
          <a:lstStyle/>
          <a:p>
            <a:fld id="{26ED0300-2BAE-454D-B105-7BC7B78648B5}" type="slidenum">
              <a:rPr lang="en-US" smtClean="0"/>
              <a:t>24</a:t>
            </a:fld>
            <a:endParaRPr lang="en-US"/>
          </a:p>
        </p:txBody>
      </p:sp>
    </p:spTree>
    <p:extLst>
      <p:ext uri="{BB962C8B-B14F-4D97-AF65-F5344CB8AC3E}">
        <p14:creationId xmlns:p14="http://schemas.microsoft.com/office/powerpoint/2010/main" val="2688679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a:t>
            </a:r>
          </a:p>
          <a:p>
            <a:r>
              <a:rPr lang="en-US" dirty="0" smtClean="0"/>
              <a:t>For example,</a:t>
            </a:r>
            <a:r>
              <a:rPr lang="en-US" baseline="0" dirty="0" smtClean="0"/>
              <a:t> here you can see the percentages of results marked inconclusive or standard of success not met for academic programs and for support units. </a:t>
            </a:r>
          </a:p>
          <a:p>
            <a:endParaRPr lang="en-US" baseline="0" dirty="0" smtClean="0"/>
          </a:p>
          <a:p>
            <a:r>
              <a:rPr lang="en-US" baseline="0" dirty="0" smtClean="0"/>
              <a:t>Not meeting a standard of success can be a meaningful result and useful for continuous improvement purposes when we’re able to act upon what we’ve learned. However, a multi-year pattern of unmet results may suggest a need for intervention. </a:t>
            </a:r>
          </a:p>
          <a:p>
            <a:endParaRPr lang="en-US" baseline="0" dirty="0" smtClean="0"/>
          </a:p>
          <a:p>
            <a:r>
              <a:rPr lang="en-US" baseline="0" dirty="0" smtClean="0"/>
              <a:t>This year presented an unusual challenge with inconclusive results due to changes in response to the pandemic and in some cases an inability to conduct the assessment as planned. In other cases, a standard was not met or inconclusive because of transition in the individual responsible for assessment and a lack of continuity in assessment planning. </a:t>
            </a:r>
          </a:p>
          <a:p>
            <a:endParaRPr lang="en-US" dirty="0" smtClean="0"/>
          </a:p>
        </p:txBody>
      </p:sp>
      <p:sp>
        <p:nvSpPr>
          <p:cNvPr id="4" name="Slide Number Placeholder 3"/>
          <p:cNvSpPr>
            <a:spLocks noGrp="1"/>
          </p:cNvSpPr>
          <p:nvPr>
            <p:ph type="sldNum" sz="quarter" idx="10"/>
          </p:nvPr>
        </p:nvSpPr>
        <p:spPr/>
        <p:txBody>
          <a:bodyPr/>
          <a:lstStyle/>
          <a:p>
            <a:fld id="{26ED0300-2BAE-454D-B105-7BC7B78648B5}" type="slidenum">
              <a:rPr lang="en-US" smtClean="0"/>
              <a:t>25</a:t>
            </a:fld>
            <a:endParaRPr lang="en-US"/>
          </a:p>
        </p:txBody>
      </p:sp>
    </p:spTree>
    <p:extLst>
      <p:ext uri="{BB962C8B-B14F-4D97-AF65-F5344CB8AC3E}">
        <p14:creationId xmlns:p14="http://schemas.microsoft.com/office/powerpoint/2010/main" val="19267189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a:t>
            </a:r>
          </a:p>
          <a:p>
            <a:r>
              <a:rPr lang="en-US" dirty="0" smtClean="0"/>
              <a:t>To</a:t>
            </a:r>
            <a:r>
              <a:rPr lang="en-US" baseline="0" dirty="0" smtClean="0"/>
              <a:t> help us establish a consistent pattern of assessment, we encourage you to document well your assessment plan and involve other faculty or staff in your area in assessment so that in the case of transition of a single individual, others will be able to continue the assessment plan in their absence. </a:t>
            </a:r>
          </a:p>
          <a:p>
            <a:endParaRPr lang="en-US" baseline="0" dirty="0" smtClean="0"/>
          </a:p>
          <a:p>
            <a:r>
              <a:rPr lang="en-US" baseline="0" dirty="0" smtClean="0"/>
              <a:t>With the continued emphasis on online learning and disruption to normal face-to-face services and experiences, we also encourage you to be thinking about any changes you need to make to how you conduct your assessment methods this year, for collection of 20-21 results. If you need any assistance in planning for this, please reach out to our office. </a:t>
            </a:r>
          </a:p>
          <a:p>
            <a:endParaRPr lang="en-US" baseline="0" dirty="0" smtClean="0"/>
          </a:p>
          <a:p>
            <a:r>
              <a:rPr lang="en-US" baseline="0" dirty="0" smtClean="0"/>
              <a:t>And, when a standard of success is not met or inconclusive, please be sure to document a specific clear action item which describes how you will use the results to seek improvements in the related goal or learning outcome area. For academic programs, this should be an action related to curriculum or pedagogy. For support units, this should be an action related to how you operate. </a:t>
            </a:r>
          </a:p>
          <a:p>
            <a:endParaRPr lang="en-US" baseline="0" dirty="0" smtClean="0"/>
          </a:p>
          <a:p>
            <a:r>
              <a:rPr lang="en-US" baseline="0" dirty="0" smtClean="0"/>
              <a:t>These are a couple opportunities to be looking at the quality of assessment in your areas. Our office also plans to individually work with colleges and divisions over the coming year to provide feedback on IE reports in each area and to learn how we can best assist assessment practices in your area. We’ve made a lot of progress institutionally growing a culture of assessment and we look forward to continuing to grow together. </a:t>
            </a:r>
            <a:endParaRPr lang="en-US" dirty="0"/>
          </a:p>
        </p:txBody>
      </p:sp>
      <p:sp>
        <p:nvSpPr>
          <p:cNvPr id="4" name="Slide Number Placeholder 3"/>
          <p:cNvSpPr>
            <a:spLocks noGrp="1"/>
          </p:cNvSpPr>
          <p:nvPr>
            <p:ph type="sldNum" sz="quarter" idx="10"/>
          </p:nvPr>
        </p:nvSpPr>
        <p:spPr/>
        <p:txBody>
          <a:bodyPr/>
          <a:lstStyle/>
          <a:p>
            <a:fld id="{26ED0300-2BAE-454D-B105-7BC7B78648B5}" type="slidenum">
              <a:rPr lang="en-US" smtClean="0"/>
              <a:t>26</a:t>
            </a:fld>
            <a:endParaRPr lang="en-US"/>
          </a:p>
        </p:txBody>
      </p:sp>
    </p:spTree>
    <p:extLst>
      <p:ext uri="{BB962C8B-B14F-4D97-AF65-F5344CB8AC3E}">
        <p14:creationId xmlns:p14="http://schemas.microsoft.com/office/powerpoint/2010/main" val="33090520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a:t>
            </a:r>
          </a:p>
          <a:p>
            <a:r>
              <a:rPr lang="en-US" dirty="0" smtClean="0"/>
              <a:t>A couple areas of continued growth include</a:t>
            </a:r>
          </a:p>
          <a:p>
            <a:pPr marL="171450" indent="-171450">
              <a:buFont typeface="Arial" panose="020B0604020202020204" pitchFamily="34" charset="0"/>
              <a:buChar char="•"/>
            </a:pPr>
            <a:r>
              <a:rPr lang="en-US" dirty="0" smtClean="0"/>
              <a:t>Assessment of student</a:t>
            </a:r>
            <a:r>
              <a:rPr lang="en-US" baseline="0" dirty="0" smtClean="0"/>
              <a:t> learning outcomes for academic and student support services. Those units that serve students directly may need to incorporate assessment of their impact on student learning and behavior. We’ve designated these units in the General Information page of your Nuventive profile if you would like to check if this applies to your support unit. Or contact us for more information. We will continue to share reminders and opportunities for training related to this initiative.</a:t>
            </a:r>
          </a:p>
          <a:p>
            <a:pPr marL="171450" indent="-171450">
              <a:buFont typeface="Arial" panose="020B0604020202020204" pitchFamily="34" charset="0"/>
              <a:buChar char="•"/>
            </a:pPr>
            <a:r>
              <a:rPr lang="en-US" baseline="0" dirty="0" smtClean="0"/>
              <a:t>Assess of online and off-site programs and services.</a:t>
            </a:r>
          </a:p>
          <a:p>
            <a:pPr marL="628650" lvl="1" indent="-171450">
              <a:buFont typeface="Arial" panose="020B0604020202020204" pitchFamily="34" charset="0"/>
              <a:buChar char="•"/>
            </a:pPr>
            <a:r>
              <a:rPr lang="en-US" baseline="0" dirty="0" smtClean="0"/>
              <a:t>For academic programs, that means making sure students in online programs or programs offered at off-site locations are included in assessment, and being able to identify their assessment results by location or instructional modality when the program is offered at multiple locations or modalities</a:t>
            </a:r>
          </a:p>
          <a:p>
            <a:pPr marL="628650" lvl="1" indent="-171450">
              <a:buFont typeface="Arial" panose="020B0604020202020204" pitchFamily="34" charset="0"/>
              <a:buChar char="•"/>
            </a:pPr>
            <a:r>
              <a:rPr lang="en-US" baseline="0" dirty="0" smtClean="0"/>
              <a:t>For support units, that means making sure to assess the services you offer to online or off-site students/faculty/staff and being able to identify their assessment results by location or service modality when the service is offered to students at multiple locations or in multiple modalities</a:t>
            </a:r>
          </a:p>
          <a:p>
            <a:pPr marL="628650" lvl="1" indent="-171450">
              <a:buFont typeface="Arial" panose="020B0604020202020204" pitchFamily="34" charset="0"/>
              <a:buChar char="•"/>
            </a:pPr>
            <a:r>
              <a:rPr lang="en-US" baseline="0" dirty="0" smtClean="0"/>
              <a:t>Contact us with questions</a:t>
            </a:r>
            <a:endParaRPr lang="en-US" dirty="0"/>
          </a:p>
        </p:txBody>
      </p:sp>
      <p:sp>
        <p:nvSpPr>
          <p:cNvPr id="4" name="Slide Number Placeholder 3"/>
          <p:cNvSpPr>
            <a:spLocks noGrp="1"/>
          </p:cNvSpPr>
          <p:nvPr>
            <p:ph type="sldNum" sz="quarter" idx="10"/>
          </p:nvPr>
        </p:nvSpPr>
        <p:spPr/>
        <p:txBody>
          <a:bodyPr/>
          <a:lstStyle/>
          <a:p>
            <a:fld id="{26ED0300-2BAE-454D-B105-7BC7B78648B5}" type="slidenum">
              <a:rPr lang="en-US" smtClean="0"/>
              <a:t>27</a:t>
            </a:fld>
            <a:endParaRPr lang="en-US"/>
          </a:p>
        </p:txBody>
      </p:sp>
    </p:spTree>
    <p:extLst>
      <p:ext uri="{BB962C8B-B14F-4D97-AF65-F5344CB8AC3E}">
        <p14:creationId xmlns:p14="http://schemas.microsoft.com/office/powerpoint/2010/main" val="24421999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a:t>
            </a:r>
          </a:p>
          <a:p>
            <a:r>
              <a:rPr lang="en-US" dirty="0" smtClean="0"/>
              <a:t>All</a:t>
            </a:r>
            <a:r>
              <a:rPr lang="en-US" baseline="0" dirty="0" smtClean="0"/>
              <a:t> of your commitment to consistently assessing and reporting on assessment has contributed to our recent compliance with assessment related standards for academic programs in the university’s 2020 Fifth-Year Interim Report submitted to SACSCOC this past spring. We hope to continue this progress toward quality assessment as we lead up to our 2024 reaffirmation of accreditation. We have 2 primary reporting years that will be included in what we submit to SACSCOC for review in 2023, so it is especially important to continue building the quality and consistency of what we report over the 20-21 and 21-22 IE reporting years. The whole university community is supported by your efforts and we’re here to support you in this assessment work, so please let us know how we can help you continue to strengthen your assessment practices. </a:t>
            </a:r>
            <a:endParaRPr lang="en-US" dirty="0"/>
          </a:p>
        </p:txBody>
      </p:sp>
      <p:sp>
        <p:nvSpPr>
          <p:cNvPr id="4" name="Slide Number Placeholder 3"/>
          <p:cNvSpPr>
            <a:spLocks noGrp="1"/>
          </p:cNvSpPr>
          <p:nvPr>
            <p:ph type="sldNum" sz="quarter" idx="10"/>
          </p:nvPr>
        </p:nvSpPr>
        <p:spPr/>
        <p:txBody>
          <a:bodyPr/>
          <a:lstStyle/>
          <a:p>
            <a:fld id="{26ED0300-2BAE-454D-B105-7BC7B78648B5}" type="slidenum">
              <a:rPr lang="en-US" smtClean="0"/>
              <a:t>28</a:t>
            </a:fld>
            <a:endParaRPr lang="en-US"/>
          </a:p>
        </p:txBody>
      </p:sp>
    </p:spTree>
    <p:extLst>
      <p:ext uri="{BB962C8B-B14F-4D97-AF65-F5344CB8AC3E}">
        <p14:creationId xmlns:p14="http://schemas.microsoft.com/office/powerpoint/2010/main" val="25477556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 – Here are a couple ways you can reach us. (Leave up on screen while questions are asked,</a:t>
            </a:r>
            <a:r>
              <a:rPr lang="en-US" baseline="0" dirty="0" smtClean="0"/>
              <a:t> as time permits)</a:t>
            </a:r>
            <a:endParaRPr lang="en-US" dirty="0" smtClean="0"/>
          </a:p>
          <a:p>
            <a:r>
              <a:rPr lang="en-US" dirty="0" smtClean="0"/>
              <a:t>(Tracy – Q&amp;A facilitation, if time</a:t>
            </a:r>
            <a:r>
              <a:rPr lang="en-US" baseline="0" dirty="0" smtClean="0"/>
              <a:t> allows)</a:t>
            </a:r>
            <a:endParaRPr lang="en-US" dirty="0"/>
          </a:p>
        </p:txBody>
      </p:sp>
      <p:sp>
        <p:nvSpPr>
          <p:cNvPr id="4" name="Slide Number Placeholder 3"/>
          <p:cNvSpPr>
            <a:spLocks noGrp="1"/>
          </p:cNvSpPr>
          <p:nvPr>
            <p:ph type="sldNum" sz="quarter" idx="10"/>
          </p:nvPr>
        </p:nvSpPr>
        <p:spPr/>
        <p:txBody>
          <a:bodyPr/>
          <a:lstStyle/>
          <a:p>
            <a:fld id="{26ED0300-2BAE-454D-B105-7BC7B78648B5}" type="slidenum">
              <a:rPr lang="en-US" smtClean="0"/>
              <a:t>29</a:t>
            </a:fld>
            <a:endParaRPr lang="en-US"/>
          </a:p>
        </p:txBody>
      </p:sp>
    </p:spTree>
    <p:extLst>
      <p:ext uri="{BB962C8B-B14F-4D97-AF65-F5344CB8AC3E}">
        <p14:creationId xmlns:p14="http://schemas.microsoft.com/office/powerpoint/2010/main" val="2250554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p>
          <a:p>
            <a:r>
              <a:rPr lang="en-US" dirty="0" smtClean="0"/>
              <a:t>We’d also like to say thanks and welcome to all those who are new or returned to participating in IE this year. (don’t have to read all the names) </a:t>
            </a:r>
            <a:endParaRPr lang="en-US" dirty="0"/>
          </a:p>
        </p:txBody>
      </p:sp>
      <p:sp>
        <p:nvSpPr>
          <p:cNvPr id="4" name="Slide Number Placeholder 3"/>
          <p:cNvSpPr>
            <a:spLocks noGrp="1"/>
          </p:cNvSpPr>
          <p:nvPr>
            <p:ph type="sldNum" sz="quarter" idx="10"/>
          </p:nvPr>
        </p:nvSpPr>
        <p:spPr/>
        <p:txBody>
          <a:bodyPr/>
          <a:lstStyle/>
          <a:p>
            <a:fld id="{26ED0300-2BAE-454D-B105-7BC7B78648B5}" type="slidenum">
              <a:rPr lang="en-US" smtClean="0"/>
              <a:t>4</a:t>
            </a:fld>
            <a:endParaRPr lang="en-US"/>
          </a:p>
        </p:txBody>
      </p:sp>
    </p:spTree>
    <p:extLst>
      <p:ext uri="{BB962C8B-B14F-4D97-AF65-F5344CB8AC3E}">
        <p14:creationId xmlns:p14="http://schemas.microsoft.com/office/powerpoint/2010/main" val="253475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p>
          <a:p>
            <a:r>
              <a:rPr lang="en-US" dirty="0" smtClean="0"/>
              <a:t>We’ve got some “worker</a:t>
            </a:r>
            <a:r>
              <a:rPr lang="en-US" baseline="0" dirty="0" smtClean="0"/>
              <a:t> bees” among us! In recognition of programs and support units with the most SLOs and goals to assess. </a:t>
            </a:r>
          </a:p>
          <a:p>
            <a:endParaRPr lang="en-US" baseline="0" dirty="0" smtClean="0"/>
          </a:p>
          <a:p>
            <a:r>
              <a:rPr lang="en-US" dirty="0" smtClean="0"/>
              <a:t>Most SLOs in Assessment Plan</a:t>
            </a:r>
          </a:p>
          <a:p>
            <a:pPr lvl="1"/>
            <a:r>
              <a:rPr lang="en-US" dirty="0" smtClean="0"/>
              <a:t>BS Environmental Science (10)</a:t>
            </a:r>
          </a:p>
          <a:p>
            <a:pPr lvl="1"/>
            <a:r>
              <a:rPr lang="en-US" dirty="0" smtClean="0"/>
              <a:t>BA/BS Kinesiology &amp; Sports Studies – All Level Teacher Certification track (10)</a:t>
            </a:r>
          </a:p>
          <a:p>
            <a:pPr lvl="1"/>
            <a:r>
              <a:rPr lang="en-US" dirty="0" smtClean="0"/>
              <a:t>BSW Social Work (10)</a:t>
            </a:r>
          </a:p>
          <a:p>
            <a:pPr lvl="1"/>
            <a:r>
              <a:rPr lang="en-US" dirty="0" smtClean="0"/>
              <a:t>MSW Social Work (10)</a:t>
            </a:r>
          </a:p>
          <a:p>
            <a:r>
              <a:rPr lang="en-US" dirty="0" smtClean="0"/>
              <a:t>Most Goals in Assessment Plan</a:t>
            </a:r>
          </a:p>
          <a:p>
            <a:pPr lvl="1"/>
            <a:r>
              <a:rPr lang="en-US" dirty="0" smtClean="0"/>
              <a:t>VP-Institutional Advancement (10)</a:t>
            </a:r>
          </a:p>
          <a:p>
            <a:endParaRPr lang="en-US" dirty="0"/>
          </a:p>
        </p:txBody>
      </p:sp>
      <p:sp>
        <p:nvSpPr>
          <p:cNvPr id="4" name="Slide Number Placeholder 3"/>
          <p:cNvSpPr>
            <a:spLocks noGrp="1"/>
          </p:cNvSpPr>
          <p:nvPr>
            <p:ph type="sldNum" sz="quarter" idx="10"/>
          </p:nvPr>
        </p:nvSpPr>
        <p:spPr/>
        <p:txBody>
          <a:bodyPr/>
          <a:lstStyle/>
          <a:p>
            <a:fld id="{26ED0300-2BAE-454D-B105-7BC7B78648B5}" type="slidenum">
              <a:rPr lang="en-US" smtClean="0"/>
              <a:t>5</a:t>
            </a:fld>
            <a:endParaRPr lang="en-US"/>
          </a:p>
        </p:txBody>
      </p:sp>
    </p:spTree>
    <p:extLst>
      <p:ext uri="{BB962C8B-B14F-4D97-AF65-F5344CB8AC3E}">
        <p14:creationId xmlns:p14="http://schemas.microsoft.com/office/powerpoint/2010/main" val="2218544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p>
          <a:p>
            <a:r>
              <a:rPr lang="en-US" dirty="0" smtClean="0"/>
              <a:t>Also a shout-out</a:t>
            </a:r>
            <a:r>
              <a:rPr lang="en-US" baseline="0" dirty="0" smtClean="0"/>
              <a:t> to our IE Representatives who have the most IE reports to review. We appreciate your work on behalf of your areas!</a:t>
            </a:r>
          </a:p>
          <a:p>
            <a:r>
              <a:rPr lang="en-US" dirty="0" smtClean="0"/>
              <a:t>Support Unit IE Rep with the Most Reports to Review</a:t>
            </a:r>
          </a:p>
          <a:p>
            <a:pPr lvl="1"/>
            <a:r>
              <a:rPr lang="en-US" dirty="0" smtClean="0"/>
              <a:t>Steve Hirst – 21</a:t>
            </a:r>
          </a:p>
          <a:p>
            <a:r>
              <a:rPr lang="en-US" dirty="0" smtClean="0"/>
              <a:t>Academic Programs IE Rep with the Most Reports to Review</a:t>
            </a:r>
          </a:p>
          <a:p>
            <a:pPr lvl="1"/>
            <a:r>
              <a:rPr lang="en-US" dirty="0" smtClean="0"/>
              <a:t>David Scott – 34</a:t>
            </a:r>
          </a:p>
          <a:p>
            <a:endParaRPr lang="en-US" dirty="0"/>
          </a:p>
        </p:txBody>
      </p:sp>
      <p:sp>
        <p:nvSpPr>
          <p:cNvPr id="4" name="Slide Number Placeholder 3"/>
          <p:cNvSpPr>
            <a:spLocks noGrp="1"/>
          </p:cNvSpPr>
          <p:nvPr>
            <p:ph type="sldNum" sz="quarter" idx="10"/>
          </p:nvPr>
        </p:nvSpPr>
        <p:spPr/>
        <p:txBody>
          <a:bodyPr/>
          <a:lstStyle/>
          <a:p>
            <a:fld id="{26ED0300-2BAE-454D-B105-7BC7B78648B5}" type="slidenum">
              <a:rPr lang="en-US" smtClean="0"/>
              <a:t>6</a:t>
            </a:fld>
            <a:endParaRPr lang="en-US"/>
          </a:p>
        </p:txBody>
      </p:sp>
    </p:spTree>
    <p:extLst>
      <p:ext uri="{BB962C8B-B14F-4D97-AF65-F5344CB8AC3E}">
        <p14:creationId xmlns:p14="http://schemas.microsoft.com/office/powerpoint/2010/main" val="3944689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p>
          <a:p>
            <a:r>
              <a:rPr lang="en-US" dirty="0" smtClean="0"/>
              <a:t>We know some of you Mac users had some problems using Nuventive</a:t>
            </a:r>
            <a:r>
              <a:rPr lang="en-US" baseline="0" dirty="0" smtClean="0"/>
              <a:t> and being able to read all of the fields for entry. Thanks for your patience! Nuventive is working on a permanent fix for this. </a:t>
            </a:r>
            <a:endParaRPr lang="en-US" dirty="0"/>
          </a:p>
        </p:txBody>
      </p:sp>
      <p:sp>
        <p:nvSpPr>
          <p:cNvPr id="4" name="Slide Number Placeholder 3"/>
          <p:cNvSpPr>
            <a:spLocks noGrp="1"/>
          </p:cNvSpPr>
          <p:nvPr>
            <p:ph type="sldNum" sz="quarter" idx="10"/>
          </p:nvPr>
        </p:nvSpPr>
        <p:spPr/>
        <p:txBody>
          <a:bodyPr/>
          <a:lstStyle/>
          <a:p>
            <a:fld id="{26ED0300-2BAE-454D-B105-7BC7B78648B5}" type="slidenum">
              <a:rPr lang="en-US" smtClean="0"/>
              <a:t>7</a:t>
            </a:fld>
            <a:endParaRPr lang="en-US"/>
          </a:p>
        </p:txBody>
      </p:sp>
    </p:spTree>
    <p:extLst>
      <p:ext uri="{BB962C8B-B14F-4D97-AF65-F5344CB8AC3E}">
        <p14:creationId xmlns:p14="http://schemas.microsoft.com/office/powerpoint/2010/main" val="1217091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p>
          <a:p>
            <a:r>
              <a:rPr lang="en-US" dirty="0" smtClean="0"/>
              <a:t>We know some</a:t>
            </a:r>
            <a:r>
              <a:rPr lang="en-US" baseline="0" dirty="0" smtClean="0"/>
              <a:t> of you experienced technical difficulties with the Nuventive training course on </a:t>
            </a:r>
            <a:r>
              <a:rPr lang="en-US" baseline="0" dirty="0" err="1" smtClean="0"/>
              <a:t>TrainTraq</a:t>
            </a:r>
            <a:r>
              <a:rPr lang="en-US" baseline="0" dirty="0" smtClean="0"/>
              <a:t>. Thanks for helping bring those to our attention so that we could work with Training &amp; Development to resolve them. We appreciate the time you spent learning the new platform. </a:t>
            </a:r>
            <a:endParaRPr lang="en-US" dirty="0"/>
          </a:p>
        </p:txBody>
      </p:sp>
      <p:sp>
        <p:nvSpPr>
          <p:cNvPr id="4" name="Slide Number Placeholder 3"/>
          <p:cNvSpPr>
            <a:spLocks noGrp="1"/>
          </p:cNvSpPr>
          <p:nvPr>
            <p:ph type="sldNum" sz="quarter" idx="10"/>
          </p:nvPr>
        </p:nvSpPr>
        <p:spPr/>
        <p:txBody>
          <a:bodyPr/>
          <a:lstStyle/>
          <a:p>
            <a:fld id="{26ED0300-2BAE-454D-B105-7BC7B78648B5}" type="slidenum">
              <a:rPr lang="en-US" smtClean="0"/>
              <a:t>8</a:t>
            </a:fld>
            <a:endParaRPr lang="en-US"/>
          </a:p>
        </p:txBody>
      </p:sp>
    </p:spTree>
    <p:extLst>
      <p:ext uri="{BB962C8B-B14F-4D97-AF65-F5344CB8AC3E}">
        <p14:creationId xmlns:p14="http://schemas.microsoft.com/office/powerpoint/2010/main" val="1749189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 </a:t>
            </a:r>
          </a:p>
          <a:p>
            <a:r>
              <a:rPr lang="en-US" dirty="0" smtClean="0"/>
              <a:t>We also know how challenging assessment was for some with</a:t>
            </a:r>
            <a:r>
              <a:rPr lang="en-US" baseline="0" dirty="0" smtClean="0"/>
              <a:t> the transition to online learning and remote work, in some cases. Thank you for finding innovative ways to continue assessment and to continue assessing for quality even during a time of change. The information you’ve been able to collect will help the university best serve our students, faculty and staff. </a:t>
            </a:r>
            <a:endParaRPr lang="en-US" dirty="0"/>
          </a:p>
        </p:txBody>
      </p:sp>
      <p:sp>
        <p:nvSpPr>
          <p:cNvPr id="4" name="Slide Number Placeholder 3"/>
          <p:cNvSpPr>
            <a:spLocks noGrp="1"/>
          </p:cNvSpPr>
          <p:nvPr>
            <p:ph type="sldNum" sz="quarter" idx="10"/>
          </p:nvPr>
        </p:nvSpPr>
        <p:spPr/>
        <p:txBody>
          <a:bodyPr/>
          <a:lstStyle/>
          <a:p>
            <a:fld id="{26ED0300-2BAE-454D-B105-7BC7B78648B5}" type="slidenum">
              <a:rPr lang="en-US" smtClean="0"/>
              <a:t>9</a:t>
            </a:fld>
            <a:endParaRPr lang="en-US"/>
          </a:p>
        </p:txBody>
      </p:sp>
    </p:spTree>
    <p:extLst>
      <p:ext uri="{BB962C8B-B14F-4D97-AF65-F5344CB8AC3E}">
        <p14:creationId xmlns:p14="http://schemas.microsoft.com/office/powerpoint/2010/main" val="746118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(Alison)</a:t>
            </a:r>
          </a:p>
          <a:p>
            <a:r>
              <a:rPr lang="en-US" dirty="0" smtClean="0"/>
              <a:t>Yes, a big thank you</a:t>
            </a:r>
            <a:r>
              <a:rPr lang="en-US" baseline="0" dirty="0" smtClean="0"/>
              <a:t> to all of our IE Authors, Representatives, and Reviewers who took part in our 2019-20 IE cycle. As you know, there were a few changes this year to our due date and submission procedures. </a:t>
            </a:r>
          </a:p>
          <a:p>
            <a:endParaRPr lang="en-US" baseline="0" dirty="0" smtClean="0"/>
          </a:p>
          <a:p>
            <a:pPr marL="171450" indent="-171450">
              <a:buFont typeface="Arial" panose="020B0604020202020204" pitchFamily="34" charset="0"/>
              <a:buChar char="•"/>
            </a:pPr>
            <a:r>
              <a:rPr lang="en-US" dirty="0" smtClean="0"/>
              <a:t>Due date moved to September 1</a:t>
            </a:r>
            <a:r>
              <a:rPr lang="en-US" baseline="30000" dirty="0" smtClean="0"/>
              <a:t>st</a:t>
            </a:r>
            <a:endParaRPr lang="en-US" dirty="0" smtClean="0"/>
          </a:p>
          <a:p>
            <a:pPr marL="171450" indent="-171450">
              <a:buFont typeface="Arial" panose="020B0604020202020204" pitchFamily="34" charset="0"/>
              <a:buChar char="•"/>
            </a:pPr>
            <a:r>
              <a:rPr lang="en-US" dirty="0" smtClean="0"/>
              <a:t>Results and Plan due date consolidated into a single date</a:t>
            </a:r>
          </a:p>
          <a:p>
            <a:pPr marL="171450" indent="-171450">
              <a:buFont typeface="Arial" panose="020B0604020202020204" pitchFamily="34" charset="0"/>
              <a:buChar char="•"/>
            </a:pPr>
            <a:r>
              <a:rPr lang="en-US" dirty="0" smtClean="0"/>
              <a:t>Opportunity to carryover existing SLOs/Goals and Assessment Methods to next year’s plan rather than resubmitting a separate, duplicate plan</a:t>
            </a:r>
          </a:p>
          <a:p>
            <a:pPr marL="171450" indent="-171450">
              <a:buFont typeface="Arial" panose="020B0604020202020204" pitchFamily="34" charset="0"/>
              <a:buChar char="•"/>
            </a:pPr>
            <a:r>
              <a:rPr lang="en-US" dirty="0" smtClean="0"/>
              <a:t>The IE Team sent direct email reminders to IE Authors through new</a:t>
            </a:r>
            <a:r>
              <a:rPr lang="en-US" baseline="0" dirty="0" smtClean="0"/>
              <a:t> email </a:t>
            </a:r>
            <a:r>
              <a:rPr lang="en-US" dirty="0" smtClean="0"/>
              <a:t>listserv IEAuthors@tamuc.edu</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26ED0300-2BAE-454D-B105-7BC7B78648B5}" type="slidenum">
              <a:rPr lang="en-US" smtClean="0"/>
              <a:t>10</a:t>
            </a:fld>
            <a:endParaRPr lang="en-US"/>
          </a:p>
        </p:txBody>
      </p:sp>
    </p:spTree>
    <p:extLst>
      <p:ext uri="{BB962C8B-B14F-4D97-AF65-F5344CB8AC3E}">
        <p14:creationId xmlns:p14="http://schemas.microsoft.com/office/powerpoint/2010/main" val="2709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BB87EAA-DDC9-4AD7-8AA2-22DEFD9A33C7}"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1B49F1-45D5-41E0-8949-DFA045B76B17}" type="slidenum">
              <a:rPr lang="en-US" smtClean="0"/>
              <a:t>‹#›</a:t>
            </a:fld>
            <a:endParaRPr lang="en-US"/>
          </a:p>
        </p:txBody>
      </p:sp>
    </p:spTree>
    <p:extLst>
      <p:ext uri="{BB962C8B-B14F-4D97-AF65-F5344CB8AC3E}">
        <p14:creationId xmlns:p14="http://schemas.microsoft.com/office/powerpoint/2010/main" val="1290103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BB87EAA-DDC9-4AD7-8AA2-22DEFD9A33C7}" type="datetimeFigureOut">
              <a:rPr lang="en-US" smtClean="0"/>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1B49F1-45D5-41E0-8949-DFA045B76B17}" type="slidenum">
              <a:rPr lang="en-US" smtClean="0"/>
              <a:t>‹#›</a:t>
            </a:fld>
            <a:endParaRPr lang="en-US"/>
          </a:p>
        </p:txBody>
      </p:sp>
    </p:spTree>
    <p:extLst>
      <p:ext uri="{BB962C8B-B14F-4D97-AF65-F5344CB8AC3E}">
        <p14:creationId xmlns:p14="http://schemas.microsoft.com/office/powerpoint/2010/main" val="1548053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EBB87EAA-DDC9-4AD7-8AA2-22DEFD9A33C7}"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1B49F1-45D5-41E0-8949-DFA045B76B17}" type="slidenum">
              <a:rPr lang="en-US" smtClean="0"/>
              <a:t>‹#›</a:t>
            </a:fld>
            <a:endParaRPr lang="en-US"/>
          </a:p>
        </p:txBody>
      </p:sp>
    </p:spTree>
    <p:extLst>
      <p:ext uri="{BB962C8B-B14F-4D97-AF65-F5344CB8AC3E}">
        <p14:creationId xmlns:p14="http://schemas.microsoft.com/office/powerpoint/2010/main" val="1367072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EBB87EAA-DDC9-4AD7-8AA2-22DEFD9A33C7}"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1B49F1-45D5-41E0-8949-DFA045B76B17}"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44734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BB87EAA-DDC9-4AD7-8AA2-22DEFD9A33C7}"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1B49F1-45D5-41E0-8949-DFA045B76B17}" type="slidenum">
              <a:rPr lang="en-US" smtClean="0"/>
              <a:t>‹#›</a:t>
            </a:fld>
            <a:endParaRPr lang="en-US"/>
          </a:p>
        </p:txBody>
      </p:sp>
    </p:spTree>
    <p:extLst>
      <p:ext uri="{BB962C8B-B14F-4D97-AF65-F5344CB8AC3E}">
        <p14:creationId xmlns:p14="http://schemas.microsoft.com/office/powerpoint/2010/main" val="3695377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BB87EAA-DDC9-4AD7-8AA2-22DEFD9A33C7}" type="datetimeFigureOut">
              <a:rPr lang="en-US" smtClean="0"/>
              <a:t>11/18/2020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1B49F1-45D5-41E0-8949-DFA045B76B17}" type="slidenum">
              <a:rPr lang="en-US" smtClean="0"/>
              <a:t>‹#›</a:t>
            </a:fld>
            <a:endParaRPr lang="en-US"/>
          </a:p>
        </p:txBody>
      </p:sp>
    </p:spTree>
    <p:extLst>
      <p:ext uri="{BB962C8B-B14F-4D97-AF65-F5344CB8AC3E}">
        <p14:creationId xmlns:p14="http://schemas.microsoft.com/office/powerpoint/2010/main" val="4244739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BB87EAA-DDC9-4AD7-8AA2-22DEFD9A33C7}" type="datetimeFigureOut">
              <a:rPr lang="en-US" smtClean="0"/>
              <a:t>11/18/2020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1B49F1-45D5-41E0-8949-DFA045B76B17}" type="slidenum">
              <a:rPr lang="en-US" smtClean="0"/>
              <a:t>‹#›</a:t>
            </a:fld>
            <a:endParaRPr lang="en-US"/>
          </a:p>
        </p:txBody>
      </p:sp>
    </p:spTree>
    <p:extLst>
      <p:ext uri="{BB962C8B-B14F-4D97-AF65-F5344CB8AC3E}">
        <p14:creationId xmlns:p14="http://schemas.microsoft.com/office/powerpoint/2010/main" val="2739101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B87EAA-DDC9-4AD7-8AA2-22DEFD9A33C7}"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1B49F1-45D5-41E0-8949-DFA045B76B17}" type="slidenum">
              <a:rPr lang="en-US" smtClean="0"/>
              <a:t>‹#›</a:t>
            </a:fld>
            <a:endParaRPr lang="en-US"/>
          </a:p>
        </p:txBody>
      </p:sp>
    </p:spTree>
    <p:extLst>
      <p:ext uri="{BB962C8B-B14F-4D97-AF65-F5344CB8AC3E}">
        <p14:creationId xmlns:p14="http://schemas.microsoft.com/office/powerpoint/2010/main" val="338542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B87EAA-DDC9-4AD7-8AA2-22DEFD9A33C7}"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1B49F1-45D5-41E0-8949-DFA045B76B17}" type="slidenum">
              <a:rPr lang="en-US" smtClean="0"/>
              <a:t>‹#›</a:t>
            </a:fld>
            <a:endParaRPr lang="en-US"/>
          </a:p>
        </p:txBody>
      </p:sp>
    </p:spTree>
    <p:extLst>
      <p:ext uri="{BB962C8B-B14F-4D97-AF65-F5344CB8AC3E}">
        <p14:creationId xmlns:p14="http://schemas.microsoft.com/office/powerpoint/2010/main" val="1959229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B87EAA-DDC9-4AD7-8AA2-22DEFD9A33C7}"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1B49F1-45D5-41E0-8949-DFA045B76B17}" type="slidenum">
              <a:rPr lang="en-US" smtClean="0"/>
              <a:t>‹#›</a:t>
            </a:fld>
            <a:endParaRPr lang="en-US"/>
          </a:p>
        </p:txBody>
      </p:sp>
    </p:spTree>
    <p:extLst>
      <p:ext uri="{BB962C8B-B14F-4D97-AF65-F5344CB8AC3E}">
        <p14:creationId xmlns:p14="http://schemas.microsoft.com/office/powerpoint/2010/main" val="1116245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BB87EAA-DDC9-4AD7-8AA2-22DEFD9A33C7}"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1B49F1-45D5-41E0-8949-DFA045B76B17}" type="slidenum">
              <a:rPr lang="en-US" smtClean="0"/>
              <a:t>‹#›</a:t>
            </a:fld>
            <a:endParaRPr lang="en-US"/>
          </a:p>
        </p:txBody>
      </p:sp>
    </p:spTree>
    <p:extLst>
      <p:ext uri="{BB962C8B-B14F-4D97-AF65-F5344CB8AC3E}">
        <p14:creationId xmlns:p14="http://schemas.microsoft.com/office/powerpoint/2010/main" val="2833773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B87EAA-DDC9-4AD7-8AA2-22DEFD9A33C7}" type="datetimeFigureOut">
              <a:rPr lang="en-US" smtClean="0"/>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1B49F1-45D5-41E0-8949-DFA045B76B17}" type="slidenum">
              <a:rPr lang="en-US" smtClean="0"/>
              <a:t>‹#›</a:t>
            </a:fld>
            <a:endParaRPr lang="en-US"/>
          </a:p>
        </p:txBody>
      </p:sp>
    </p:spTree>
    <p:extLst>
      <p:ext uri="{BB962C8B-B14F-4D97-AF65-F5344CB8AC3E}">
        <p14:creationId xmlns:p14="http://schemas.microsoft.com/office/powerpoint/2010/main" val="753680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BB87EAA-DDC9-4AD7-8AA2-22DEFD9A33C7}" type="datetimeFigureOut">
              <a:rPr lang="en-US" smtClean="0"/>
              <a:t>11/18/2020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1B49F1-45D5-41E0-8949-DFA045B76B17}" type="slidenum">
              <a:rPr lang="en-US" smtClean="0"/>
              <a:t>‹#›</a:t>
            </a:fld>
            <a:endParaRPr lang="en-US"/>
          </a:p>
        </p:txBody>
      </p:sp>
    </p:spTree>
    <p:extLst>
      <p:ext uri="{BB962C8B-B14F-4D97-AF65-F5344CB8AC3E}">
        <p14:creationId xmlns:p14="http://schemas.microsoft.com/office/powerpoint/2010/main" val="543256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EBB87EAA-DDC9-4AD7-8AA2-22DEFD9A33C7}" type="datetimeFigureOut">
              <a:rPr lang="en-US" smtClean="0"/>
              <a:t>11/18/2020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91B49F1-45D5-41E0-8949-DFA045B76B17}" type="slidenum">
              <a:rPr lang="en-US" smtClean="0"/>
              <a:t>‹#›</a:t>
            </a:fld>
            <a:endParaRPr lang="en-US"/>
          </a:p>
        </p:txBody>
      </p:sp>
    </p:spTree>
    <p:extLst>
      <p:ext uri="{BB962C8B-B14F-4D97-AF65-F5344CB8AC3E}">
        <p14:creationId xmlns:p14="http://schemas.microsoft.com/office/powerpoint/2010/main" val="1033228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BB87EAA-DDC9-4AD7-8AA2-22DEFD9A33C7}" type="datetimeFigureOut">
              <a:rPr lang="en-US" smtClean="0"/>
              <a:t>11/18/2020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91B49F1-45D5-41E0-8949-DFA045B76B17}" type="slidenum">
              <a:rPr lang="en-US" smtClean="0"/>
              <a:t>‹#›</a:t>
            </a:fld>
            <a:endParaRPr lang="en-US"/>
          </a:p>
        </p:txBody>
      </p:sp>
    </p:spTree>
    <p:extLst>
      <p:ext uri="{BB962C8B-B14F-4D97-AF65-F5344CB8AC3E}">
        <p14:creationId xmlns:p14="http://schemas.microsoft.com/office/powerpoint/2010/main" val="2733271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EBB87EAA-DDC9-4AD7-8AA2-22DEFD9A33C7}" type="datetimeFigureOut">
              <a:rPr lang="en-US" smtClean="0"/>
              <a:t>11/18/2020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91B49F1-45D5-41E0-8949-DFA045B76B17}" type="slidenum">
              <a:rPr lang="en-US" smtClean="0"/>
              <a:t>‹#›</a:t>
            </a:fld>
            <a:endParaRPr lang="en-US"/>
          </a:p>
        </p:txBody>
      </p:sp>
    </p:spTree>
    <p:extLst>
      <p:ext uri="{BB962C8B-B14F-4D97-AF65-F5344CB8AC3E}">
        <p14:creationId xmlns:p14="http://schemas.microsoft.com/office/powerpoint/2010/main" val="1853713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BB87EAA-DDC9-4AD7-8AA2-22DEFD9A33C7}" type="datetimeFigureOut">
              <a:rPr lang="en-US" smtClean="0"/>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1B49F1-45D5-41E0-8949-DFA045B76B17}" type="slidenum">
              <a:rPr lang="en-US" smtClean="0"/>
              <a:t>‹#›</a:t>
            </a:fld>
            <a:endParaRPr lang="en-US"/>
          </a:p>
        </p:txBody>
      </p:sp>
    </p:spTree>
    <p:extLst>
      <p:ext uri="{BB962C8B-B14F-4D97-AF65-F5344CB8AC3E}">
        <p14:creationId xmlns:p14="http://schemas.microsoft.com/office/powerpoint/2010/main" val="1669167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BB87EAA-DDC9-4AD7-8AA2-22DEFD9A33C7}" type="datetimeFigureOut">
              <a:rPr lang="en-US" smtClean="0"/>
              <a:t>11/18/2020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91B49F1-45D5-41E0-8949-DFA045B76B17}" type="slidenum">
              <a:rPr lang="en-US" smtClean="0"/>
              <a:t>‹#›</a:t>
            </a:fld>
            <a:endParaRPr lang="en-US"/>
          </a:p>
        </p:txBody>
      </p:sp>
    </p:spTree>
    <p:extLst>
      <p:ext uri="{BB962C8B-B14F-4D97-AF65-F5344CB8AC3E}">
        <p14:creationId xmlns:p14="http://schemas.microsoft.com/office/powerpoint/2010/main" val="1249474608"/>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823"/>
          <a:stretch/>
        </p:blipFill>
        <p:spPr>
          <a:xfrm>
            <a:off x="0" y="0"/>
            <a:ext cx="6091151" cy="6858000"/>
          </a:xfrm>
          <a:prstGeom prst="rect">
            <a:avLst/>
          </a:prstGeom>
        </p:spPr>
      </p:pic>
      <p:sp>
        <p:nvSpPr>
          <p:cNvPr id="2" name="TextBox 1"/>
          <p:cNvSpPr txBox="1"/>
          <p:nvPr/>
        </p:nvSpPr>
        <p:spPr>
          <a:xfrm>
            <a:off x="6548582" y="1468582"/>
            <a:ext cx="5237018" cy="1892826"/>
          </a:xfrm>
          <a:prstGeom prst="rect">
            <a:avLst/>
          </a:prstGeom>
          <a:noFill/>
        </p:spPr>
        <p:txBody>
          <a:bodyPr wrap="square" rtlCol="0">
            <a:spAutoFit/>
          </a:bodyPr>
          <a:lstStyle/>
          <a:p>
            <a:pPr algn="ctr"/>
            <a:r>
              <a:rPr lang="en-US" sz="4500" b="1" dirty="0" smtClean="0">
                <a:latin typeface="Century Gothic" charset="0"/>
                <a:ea typeface="Century Gothic" charset="0"/>
                <a:cs typeface="Century Gothic" charset="0"/>
              </a:rPr>
              <a:t>Giving Thanks: </a:t>
            </a:r>
            <a:r>
              <a:rPr lang="en-US" sz="3600" b="1" dirty="0" smtClean="0">
                <a:latin typeface="Century Gothic" charset="0"/>
                <a:ea typeface="Century Gothic" charset="0"/>
                <a:cs typeface="Century Gothic" charset="0"/>
              </a:rPr>
              <a:t>Looking at the 19-20 </a:t>
            </a:r>
            <a:br>
              <a:rPr lang="en-US" sz="3600" b="1" dirty="0" smtClean="0">
                <a:latin typeface="Century Gothic" charset="0"/>
                <a:ea typeface="Century Gothic" charset="0"/>
                <a:cs typeface="Century Gothic" charset="0"/>
              </a:rPr>
            </a:br>
            <a:r>
              <a:rPr lang="en-US" sz="3600" b="1" dirty="0" smtClean="0">
                <a:latin typeface="Century Gothic" charset="0"/>
                <a:ea typeface="Century Gothic" charset="0"/>
                <a:cs typeface="Century Gothic" charset="0"/>
              </a:rPr>
              <a:t>IE Cycle and Beyond</a:t>
            </a:r>
            <a:endParaRPr lang="en-US" sz="3600" b="1" dirty="0" smtClean="0">
              <a:latin typeface="Century Gothic" charset="0"/>
              <a:ea typeface="Century Gothic" charset="0"/>
              <a:cs typeface="Century Gothic" charset="0"/>
            </a:endParaRPr>
          </a:p>
        </p:txBody>
      </p:sp>
      <p:sp>
        <p:nvSpPr>
          <p:cNvPr id="4" name="TextBox 3"/>
          <p:cNvSpPr txBox="1"/>
          <p:nvPr/>
        </p:nvSpPr>
        <p:spPr>
          <a:xfrm>
            <a:off x="7660805" y="3891681"/>
            <a:ext cx="3686068" cy="1631216"/>
          </a:xfrm>
          <a:prstGeom prst="rect">
            <a:avLst/>
          </a:prstGeom>
          <a:noFill/>
        </p:spPr>
        <p:txBody>
          <a:bodyPr wrap="square" rtlCol="0">
            <a:spAutoFit/>
          </a:bodyPr>
          <a:lstStyle/>
          <a:p>
            <a:r>
              <a:rPr lang="en-US" sz="2500" dirty="0" smtClean="0">
                <a:latin typeface="Century Gothic" charset="0"/>
                <a:ea typeface="Century Gothic" charset="0"/>
                <a:cs typeface="Century Gothic" charset="0"/>
              </a:rPr>
              <a:t>Dr. Dan Su</a:t>
            </a:r>
          </a:p>
          <a:p>
            <a:r>
              <a:rPr lang="en-US" sz="2500" dirty="0" smtClean="0">
                <a:latin typeface="Century Gothic" charset="0"/>
                <a:ea typeface="Century Gothic" charset="0"/>
                <a:cs typeface="Century Gothic" charset="0"/>
              </a:rPr>
              <a:t>Mary Cheek</a:t>
            </a:r>
          </a:p>
          <a:p>
            <a:r>
              <a:rPr lang="en-US" sz="2500" dirty="0" smtClean="0">
                <a:latin typeface="Century Gothic" charset="0"/>
                <a:ea typeface="Century Gothic" charset="0"/>
                <a:cs typeface="Century Gothic" charset="0"/>
              </a:rPr>
              <a:t>Alison Soeder</a:t>
            </a:r>
          </a:p>
          <a:p>
            <a:r>
              <a:rPr lang="en-US" sz="2500" dirty="0" smtClean="0">
                <a:latin typeface="Century Gothic" charset="0"/>
                <a:ea typeface="Century Gothic" charset="0"/>
                <a:cs typeface="Century Gothic" charset="0"/>
              </a:rPr>
              <a:t>Tracy Stewart</a:t>
            </a:r>
            <a:endParaRPr lang="en-US" sz="2500" dirty="0" smtClean="0">
              <a:latin typeface="Century Gothic" charset="0"/>
              <a:ea typeface="Century Gothic" charset="0"/>
              <a:cs typeface="Century Gothic" charset="0"/>
            </a:endParaRPr>
          </a:p>
        </p:txBody>
      </p:sp>
    </p:spTree>
    <p:extLst>
      <p:ext uri="{BB962C8B-B14F-4D97-AF65-F5344CB8AC3E}">
        <p14:creationId xmlns:p14="http://schemas.microsoft.com/office/powerpoint/2010/main" val="3148452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Due Date &amp; Submission Status</a:t>
            </a:r>
            <a:endParaRPr lang="en-US" dirty="0"/>
          </a:p>
        </p:txBody>
      </p:sp>
      <p:pic>
        <p:nvPicPr>
          <p:cNvPr id="4" name="Content Placeholder 3" descr="Calendar PNG Transparent Images | PNG All"/>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152709" y="1603375"/>
            <a:ext cx="4195763" cy="4195763"/>
          </a:xfrm>
        </p:spPr>
      </p:pic>
      <p:sp>
        <p:nvSpPr>
          <p:cNvPr id="5" name="Content Placeholder 4"/>
          <p:cNvSpPr>
            <a:spLocks noGrp="1"/>
          </p:cNvSpPr>
          <p:nvPr>
            <p:ph sz="half" idx="2"/>
          </p:nvPr>
        </p:nvSpPr>
        <p:spPr/>
        <p:txBody>
          <a:bodyPr/>
          <a:lstStyle/>
          <a:p>
            <a:r>
              <a:rPr lang="en-US" dirty="0" smtClean="0"/>
              <a:t>Due date moved to September 1</a:t>
            </a:r>
            <a:r>
              <a:rPr lang="en-US" baseline="30000" dirty="0" smtClean="0"/>
              <a:t>st</a:t>
            </a:r>
            <a:endParaRPr lang="en-US" dirty="0" smtClean="0"/>
          </a:p>
          <a:p>
            <a:r>
              <a:rPr lang="en-US" dirty="0" smtClean="0"/>
              <a:t>Results and Plan due date consolidated into a single date</a:t>
            </a:r>
          </a:p>
          <a:p>
            <a:r>
              <a:rPr lang="en-US" dirty="0" smtClean="0"/>
              <a:t>Opportunity to carryover existing SLOs/Goals and Assessment Methods to next year’s plan rather than resubmitting a duplicate plan</a:t>
            </a:r>
          </a:p>
          <a:p>
            <a:r>
              <a:rPr lang="en-US" dirty="0" smtClean="0"/>
              <a:t>Direct email reminders to IE Authors through listserv </a:t>
            </a:r>
            <a:endParaRPr lang="en-US" dirty="0"/>
          </a:p>
        </p:txBody>
      </p:sp>
    </p:spTree>
    <p:extLst>
      <p:ext uri="{BB962C8B-B14F-4D97-AF65-F5344CB8AC3E}">
        <p14:creationId xmlns:p14="http://schemas.microsoft.com/office/powerpoint/2010/main" val="31489158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99924678"/>
              </p:ext>
            </p:extLst>
          </p:nvPr>
        </p:nvGraphicFramePr>
        <p:xfrm>
          <a:off x="1795463" y="535780"/>
          <a:ext cx="7720012" cy="56435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4057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405152056"/>
              </p:ext>
            </p:extLst>
          </p:nvPr>
        </p:nvGraphicFramePr>
        <p:xfrm>
          <a:off x="1924051" y="892969"/>
          <a:ext cx="7327106" cy="52506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08308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of the Nuventive Improvement Platform</a:t>
            </a:r>
            <a:endParaRPr lang="en-US" dirty="0"/>
          </a:p>
        </p:txBody>
      </p:sp>
      <p:sp>
        <p:nvSpPr>
          <p:cNvPr id="3" name="Content Placeholder 2"/>
          <p:cNvSpPr>
            <a:spLocks noGrp="1"/>
          </p:cNvSpPr>
          <p:nvPr>
            <p:ph idx="1"/>
          </p:nvPr>
        </p:nvSpPr>
        <p:spPr/>
        <p:txBody>
          <a:bodyPr/>
          <a:lstStyle/>
          <a:p>
            <a:r>
              <a:rPr lang="en-US" dirty="0" smtClean="0"/>
              <a:t>200+ users trained</a:t>
            </a:r>
          </a:p>
          <a:p>
            <a:r>
              <a:rPr lang="en-US" dirty="0"/>
              <a:t>20+ training resources and videos added to the IER website</a:t>
            </a:r>
          </a:p>
          <a:p>
            <a:r>
              <a:rPr lang="en-US" dirty="0" smtClean="0"/>
              <a:t>Live and on-demand training sessions</a:t>
            </a:r>
          </a:p>
          <a:p>
            <a:r>
              <a:rPr lang="en-US" dirty="0" smtClean="0"/>
              <a:t>Single sign on integration</a:t>
            </a:r>
          </a:p>
          <a:p>
            <a:r>
              <a:rPr lang="en-US" dirty="0" smtClean="0"/>
              <a:t>Web-based access</a:t>
            </a:r>
          </a:p>
          <a:p>
            <a:pPr marL="0" indent="0">
              <a:buNone/>
            </a:pPr>
            <a:endParaRPr lang="en-US" dirty="0" smtClean="0"/>
          </a:p>
        </p:txBody>
      </p:sp>
    </p:spTree>
    <p:extLst>
      <p:ext uri="{BB962C8B-B14F-4D97-AF65-F5344CB8AC3E}">
        <p14:creationId xmlns:p14="http://schemas.microsoft.com/office/powerpoint/2010/main" val="3724837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Nuventive User Training Results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85767491"/>
              </p:ext>
            </p:extLst>
          </p:nvPr>
        </p:nvGraphicFramePr>
        <p:xfrm>
          <a:off x="1103313" y="2052638"/>
          <a:ext cx="8947150" cy="41957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8566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Nuventive User Training Results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20498916"/>
              </p:ext>
            </p:extLst>
          </p:nvPr>
        </p:nvGraphicFramePr>
        <p:xfrm>
          <a:off x="1103313" y="2052638"/>
          <a:ext cx="8947150" cy="41957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81453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Nuventive User Training Results</a:t>
            </a:r>
            <a:endParaRPr lang="en-US" dirty="0"/>
          </a:p>
        </p:txBody>
      </p:sp>
      <p:sp>
        <p:nvSpPr>
          <p:cNvPr id="4" name="Oval 3"/>
          <p:cNvSpPr/>
          <p:nvPr/>
        </p:nvSpPr>
        <p:spPr>
          <a:xfrm>
            <a:off x="1902692" y="2253673"/>
            <a:ext cx="3666836" cy="31034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359892" y="3205217"/>
            <a:ext cx="2752436" cy="1200329"/>
          </a:xfrm>
          <a:prstGeom prst="rect">
            <a:avLst/>
          </a:prstGeom>
          <a:noFill/>
        </p:spPr>
        <p:txBody>
          <a:bodyPr wrap="square" rtlCol="0">
            <a:spAutoFit/>
          </a:bodyPr>
          <a:lstStyle/>
          <a:p>
            <a:pPr algn="ctr"/>
            <a:r>
              <a:rPr lang="en-US" sz="7200" dirty="0" smtClean="0">
                <a:solidFill>
                  <a:schemeClr val="bg2"/>
                </a:solidFill>
              </a:rPr>
              <a:t>73%</a:t>
            </a:r>
            <a:endParaRPr lang="en-US" sz="7200" dirty="0">
              <a:solidFill>
                <a:schemeClr val="bg2"/>
              </a:solidFill>
            </a:endParaRPr>
          </a:p>
        </p:txBody>
      </p:sp>
      <p:sp>
        <p:nvSpPr>
          <p:cNvPr id="7" name="TextBox 6"/>
          <p:cNvSpPr txBox="1"/>
          <p:nvPr/>
        </p:nvSpPr>
        <p:spPr>
          <a:xfrm>
            <a:off x="5791200" y="3371273"/>
            <a:ext cx="5745018" cy="830997"/>
          </a:xfrm>
          <a:prstGeom prst="rect">
            <a:avLst/>
          </a:prstGeom>
          <a:noFill/>
        </p:spPr>
        <p:txBody>
          <a:bodyPr wrap="square" rtlCol="0">
            <a:spAutoFit/>
          </a:bodyPr>
          <a:lstStyle/>
          <a:p>
            <a:r>
              <a:rPr lang="en-US" sz="2400" b="1" dirty="0" smtClean="0"/>
              <a:t>Of respondents were satisfied overall with the training</a:t>
            </a:r>
            <a:endParaRPr lang="en-US" sz="2400" b="1" dirty="0"/>
          </a:p>
        </p:txBody>
      </p:sp>
    </p:spTree>
    <p:extLst>
      <p:ext uri="{BB962C8B-B14F-4D97-AF65-F5344CB8AC3E}">
        <p14:creationId xmlns:p14="http://schemas.microsoft.com/office/powerpoint/2010/main" val="421924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IE Feedback Survey</a:t>
            </a:r>
            <a:endParaRPr lang="en-US" dirty="0"/>
          </a:p>
        </p:txBody>
      </p:sp>
      <p:sp>
        <p:nvSpPr>
          <p:cNvPr id="6" name="Content Placeholder 5"/>
          <p:cNvSpPr>
            <a:spLocks noGrp="1"/>
          </p:cNvSpPr>
          <p:nvPr>
            <p:ph sz="half" idx="2"/>
          </p:nvPr>
        </p:nvSpPr>
        <p:spPr>
          <a:xfrm>
            <a:off x="1811708" y="1507673"/>
            <a:ext cx="9596927" cy="1701429"/>
          </a:xfrm>
        </p:spPr>
        <p:txBody>
          <a:bodyPr>
            <a:noAutofit/>
          </a:bodyPr>
          <a:lstStyle/>
          <a:p>
            <a:r>
              <a:rPr lang="en-US" b="1" dirty="0" smtClean="0"/>
              <a:t>Highest-Rated </a:t>
            </a:r>
            <a:r>
              <a:rPr lang="en-US" b="1" dirty="0"/>
              <a:t>Nuventive Features</a:t>
            </a:r>
          </a:p>
          <a:p>
            <a:pPr lvl="1"/>
            <a:r>
              <a:rPr lang="en-US" dirty="0"/>
              <a:t>The ability to carry over existing SLOs/Goals and assessment methods rather than submitting a new plan each </a:t>
            </a:r>
            <a:r>
              <a:rPr lang="en-US" dirty="0" smtClean="0"/>
              <a:t>year</a:t>
            </a:r>
          </a:p>
          <a:p>
            <a:pPr lvl="1"/>
            <a:r>
              <a:rPr lang="en-US" dirty="0"/>
              <a:t>Login access via single sign on </a:t>
            </a:r>
            <a:endParaRPr lang="en-US" dirty="0" smtClean="0"/>
          </a:p>
          <a:p>
            <a:pPr lvl="1"/>
            <a:r>
              <a:rPr lang="en-US" dirty="0"/>
              <a:t>A document library to house files and documents related to my assessments </a:t>
            </a:r>
            <a:r>
              <a:rPr lang="en-US" dirty="0" smtClean="0"/>
              <a:t> </a:t>
            </a:r>
            <a:endParaRPr lang="en-US" dirty="0"/>
          </a:p>
        </p:txBody>
      </p:sp>
      <p:pic>
        <p:nvPicPr>
          <p:cNvPr id="5" name="Picture 4"/>
          <p:cNvPicPr>
            <a:picLocks noChangeAspect="1"/>
          </p:cNvPicPr>
          <p:nvPr/>
        </p:nvPicPr>
        <p:blipFill>
          <a:blip r:embed="rId3"/>
          <a:stretch>
            <a:fillRect/>
          </a:stretch>
        </p:blipFill>
        <p:spPr>
          <a:xfrm>
            <a:off x="2269014" y="3498000"/>
            <a:ext cx="7534330" cy="293848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9255096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&amp; Approval Process</a:t>
            </a:r>
            <a:endParaRPr lang="en-US" dirty="0"/>
          </a:p>
        </p:txBody>
      </p:sp>
      <p:sp>
        <p:nvSpPr>
          <p:cNvPr id="3" name="Content Placeholder 2"/>
          <p:cNvSpPr>
            <a:spLocks noGrp="1"/>
          </p:cNvSpPr>
          <p:nvPr>
            <p:ph idx="1"/>
          </p:nvPr>
        </p:nvSpPr>
        <p:spPr/>
        <p:txBody>
          <a:bodyPr/>
          <a:lstStyle/>
          <a:p>
            <a:r>
              <a:rPr lang="en-US" dirty="0" smtClean="0"/>
              <a:t>Electronic facilitation of review and approval signatures in the Nuventive platform</a:t>
            </a:r>
          </a:p>
          <a:p>
            <a:r>
              <a:rPr lang="en-US" dirty="0" smtClean="0"/>
              <a:t>Rubric to structure review and requests for revisions</a:t>
            </a:r>
          </a:p>
          <a:p>
            <a:r>
              <a:rPr lang="en-US" dirty="0" smtClean="0"/>
              <a:t>Reports to monitor approval status</a:t>
            </a:r>
            <a:endParaRPr lang="en-US" dirty="0"/>
          </a:p>
        </p:txBody>
      </p:sp>
      <p:pic>
        <p:nvPicPr>
          <p:cNvPr id="4" name="Picture 3"/>
          <p:cNvPicPr>
            <a:picLocks noChangeAspect="1"/>
          </p:cNvPicPr>
          <p:nvPr/>
        </p:nvPicPr>
        <p:blipFill>
          <a:blip r:embed="rId3"/>
          <a:stretch>
            <a:fillRect/>
          </a:stretch>
        </p:blipFill>
        <p:spPr>
          <a:xfrm>
            <a:off x="1247526" y="3890632"/>
            <a:ext cx="7929620" cy="2657494"/>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4"/>
          <a:stretch>
            <a:fillRect/>
          </a:stretch>
        </p:blipFill>
        <p:spPr>
          <a:xfrm>
            <a:off x="8484371" y="2781621"/>
            <a:ext cx="3130963" cy="30797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88604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Rubric Review</a:t>
            </a:r>
            <a:endParaRPr lang="en-US" dirty="0"/>
          </a:p>
        </p:txBody>
      </p:sp>
      <p:sp>
        <p:nvSpPr>
          <p:cNvPr id="3" name="Content Placeholder 2"/>
          <p:cNvSpPr>
            <a:spLocks noGrp="1"/>
          </p:cNvSpPr>
          <p:nvPr>
            <p:ph idx="1"/>
          </p:nvPr>
        </p:nvSpPr>
        <p:spPr>
          <a:xfrm>
            <a:off x="1003420" y="1853247"/>
            <a:ext cx="2884701" cy="4747337"/>
          </a:xfrm>
        </p:spPr>
        <p:txBody>
          <a:bodyPr/>
          <a:lstStyle/>
          <a:p>
            <a:pPr marL="0" indent="0">
              <a:buNone/>
            </a:pPr>
            <a:r>
              <a:rPr lang="en-US" dirty="0" smtClean="0"/>
              <a:t>All Rubrics Collected</a:t>
            </a:r>
          </a:p>
          <a:p>
            <a:pPr marL="400050" lvl="1"/>
            <a:r>
              <a:rPr lang="en-US" dirty="0" smtClean="0"/>
              <a:t>Overall average rating </a:t>
            </a:r>
            <a:r>
              <a:rPr lang="en-US" b="1" dirty="0" smtClean="0"/>
              <a:t>2.31</a:t>
            </a:r>
          </a:p>
          <a:p>
            <a:pPr marL="400050" lvl="1"/>
            <a:r>
              <a:rPr lang="en-US" dirty="0" smtClean="0"/>
              <a:t>Highest rated item overall </a:t>
            </a:r>
            <a:r>
              <a:rPr lang="en-US" b="1" dirty="0"/>
              <a:t>Results are dated during the reporting year</a:t>
            </a:r>
            <a:r>
              <a:rPr lang="en-US" b="1" dirty="0" smtClean="0"/>
              <a:t>.</a:t>
            </a:r>
          </a:p>
          <a:p>
            <a:pPr marL="400050" lvl="1"/>
            <a:r>
              <a:rPr lang="en-US" dirty="0" smtClean="0"/>
              <a:t>Lowest rated item overall </a:t>
            </a:r>
            <a:r>
              <a:rPr lang="en-US" b="1" dirty="0"/>
              <a:t>The report clearly demonstrates “closing the loop.”</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934620759"/>
              </p:ext>
            </p:extLst>
          </p:nvPr>
        </p:nvGraphicFramePr>
        <p:xfrm>
          <a:off x="2704781" y="1567543"/>
          <a:ext cx="9282312" cy="44881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5423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rticles Archives - Page 2 of 105 - Plain Bible Teach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5972" y="1152526"/>
            <a:ext cx="7768589" cy="48553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57691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Rubric Review</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0095501"/>
              </p:ext>
            </p:extLst>
          </p:nvPr>
        </p:nvGraphicFramePr>
        <p:xfrm>
          <a:off x="2975654" y="2068967"/>
          <a:ext cx="5082206" cy="1854200"/>
        </p:xfrm>
        <a:graphic>
          <a:graphicData uri="http://schemas.openxmlformats.org/drawingml/2006/table">
            <a:tbl>
              <a:tblPr firstRow="1" bandRow="1">
                <a:tableStyleId>{E8B1032C-EA38-4F05-BA0D-38AFFFC7BED3}</a:tableStyleId>
              </a:tblPr>
              <a:tblGrid>
                <a:gridCol w="3005251">
                  <a:extLst>
                    <a:ext uri="{9D8B030D-6E8A-4147-A177-3AD203B41FA5}">
                      <a16:colId xmlns:a16="http://schemas.microsoft.com/office/drawing/2014/main" val="934757588"/>
                    </a:ext>
                  </a:extLst>
                </a:gridCol>
                <a:gridCol w="2076955">
                  <a:extLst>
                    <a:ext uri="{9D8B030D-6E8A-4147-A177-3AD203B41FA5}">
                      <a16:colId xmlns:a16="http://schemas.microsoft.com/office/drawing/2014/main" val="2053461047"/>
                    </a:ext>
                  </a:extLst>
                </a:gridCol>
              </a:tblGrid>
              <a:tr h="370840">
                <a:tc>
                  <a:txBody>
                    <a:bodyPr/>
                    <a:lstStyle/>
                    <a:p>
                      <a:r>
                        <a:rPr lang="en-US" dirty="0" smtClean="0"/>
                        <a:t>Rubric Section</a:t>
                      </a:r>
                      <a:endParaRPr lang="en-US" dirty="0"/>
                    </a:p>
                  </a:txBody>
                  <a:tcPr/>
                </a:tc>
                <a:tc>
                  <a:txBody>
                    <a:bodyPr/>
                    <a:lstStyle/>
                    <a:p>
                      <a:r>
                        <a:rPr lang="en-US" dirty="0" smtClean="0"/>
                        <a:t>Average</a:t>
                      </a:r>
                      <a:r>
                        <a:rPr lang="en-US" baseline="0" dirty="0" smtClean="0"/>
                        <a:t> Rating</a:t>
                      </a:r>
                      <a:endParaRPr lang="en-US" dirty="0"/>
                    </a:p>
                  </a:txBody>
                  <a:tcPr/>
                </a:tc>
                <a:extLst>
                  <a:ext uri="{0D108BD9-81ED-4DB2-BD59-A6C34878D82A}">
                    <a16:rowId xmlns:a16="http://schemas.microsoft.com/office/drawing/2014/main" val="3838678751"/>
                  </a:ext>
                </a:extLst>
              </a:tr>
              <a:tr h="370840">
                <a:tc>
                  <a:txBody>
                    <a:bodyPr/>
                    <a:lstStyle/>
                    <a:p>
                      <a:r>
                        <a:rPr lang="en-US" dirty="0" smtClean="0"/>
                        <a:t>SLOs/Goals</a:t>
                      </a:r>
                      <a:endParaRPr lang="en-US" dirty="0"/>
                    </a:p>
                  </a:txBody>
                  <a:tcPr/>
                </a:tc>
                <a:tc>
                  <a:txBody>
                    <a:bodyPr/>
                    <a:lstStyle/>
                    <a:p>
                      <a:r>
                        <a:rPr lang="en-US" dirty="0" smtClean="0"/>
                        <a:t>2.33</a:t>
                      </a:r>
                      <a:endParaRPr lang="en-US" dirty="0"/>
                    </a:p>
                  </a:txBody>
                  <a:tcPr/>
                </a:tc>
                <a:extLst>
                  <a:ext uri="{0D108BD9-81ED-4DB2-BD59-A6C34878D82A}">
                    <a16:rowId xmlns:a16="http://schemas.microsoft.com/office/drawing/2014/main" val="1842238528"/>
                  </a:ext>
                </a:extLst>
              </a:tr>
              <a:tr h="370840">
                <a:tc>
                  <a:txBody>
                    <a:bodyPr/>
                    <a:lstStyle/>
                    <a:p>
                      <a:r>
                        <a:rPr lang="en-US" dirty="0" smtClean="0"/>
                        <a:t>Assessment Methods</a:t>
                      </a:r>
                      <a:endParaRPr lang="en-US" dirty="0"/>
                    </a:p>
                  </a:txBody>
                  <a:tcPr/>
                </a:tc>
                <a:tc>
                  <a:txBody>
                    <a:bodyPr/>
                    <a:lstStyle/>
                    <a:p>
                      <a:r>
                        <a:rPr lang="en-US" dirty="0" smtClean="0"/>
                        <a:t>2.31</a:t>
                      </a:r>
                      <a:endParaRPr lang="en-US" dirty="0"/>
                    </a:p>
                  </a:txBody>
                  <a:tcPr/>
                </a:tc>
                <a:extLst>
                  <a:ext uri="{0D108BD9-81ED-4DB2-BD59-A6C34878D82A}">
                    <a16:rowId xmlns:a16="http://schemas.microsoft.com/office/drawing/2014/main" val="3329618987"/>
                  </a:ext>
                </a:extLst>
              </a:tr>
              <a:tr h="370840">
                <a:tc>
                  <a:txBody>
                    <a:bodyPr/>
                    <a:lstStyle/>
                    <a:p>
                      <a:r>
                        <a:rPr lang="en-US" dirty="0" smtClean="0"/>
                        <a:t>Results</a:t>
                      </a:r>
                      <a:endParaRPr lang="en-US" dirty="0"/>
                    </a:p>
                  </a:txBody>
                  <a:tcPr/>
                </a:tc>
                <a:tc>
                  <a:txBody>
                    <a:bodyPr/>
                    <a:lstStyle/>
                    <a:p>
                      <a:r>
                        <a:rPr lang="en-US" dirty="0" smtClean="0"/>
                        <a:t>2.31</a:t>
                      </a:r>
                      <a:endParaRPr lang="en-US" dirty="0"/>
                    </a:p>
                  </a:txBody>
                  <a:tcPr/>
                </a:tc>
                <a:extLst>
                  <a:ext uri="{0D108BD9-81ED-4DB2-BD59-A6C34878D82A}">
                    <a16:rowId xmlns:a16="http://schemas.microsoft.com/office/drawing/2014/main" val="2340773229"/>
                  </a:ext>
                </a:extLst>
              </a:tr>
              <a:tr h="370840">
                <a:tc>
                  <a:txBody>
                    <a:bodyPr/>
                    <a:lstStyle/>
                    <a:p>
                      <a:r>
                        <a:rPr lang="en-US" dirty="0" smtClean="0"/>
                        <a:t>Actions/Use of Results</a:t>
                      </a:r>
                      <a:endParaRPr lang="en-US" dirty="0"/>
                    </a:p>
                  </a:txBody>
                  <a:tcPr/>
                </a:tc>
                <a:tc>
                  <a:txBody>
                    <a:bodyPr/>
                    <a:lstStyle/>
                    <a:p>
                      <a:r>
                        <a:rPr lang="en-US" dirty="0" smtClean="0"/>
                        <a:t>2.23</a:t>
                      </a:r>
                      <a:endParaRPr lang="en-US" dirty="0"/>
                    </a:p>
                  </a:txBody>
                  <a:tcPr/>
                </a:tc>
                <a:extLst>
                  <a:ext uri="{0D108BD9-81ED-4DB2-BD59-A6C34878D82A}">
                    <a16:rowId xmlns:a16="http://schemas.microsoft.com/office/drawing/2014/main" val="1207087008"/>
                  </a:ext>
                </a:extLst>
              </a:tr>
            </a:tbl>
          </a:graphicData>
        </a:graphic>
      </p:graphicFrame>
      <p:sp>
        <p:nvSpPr>
          <p:cNvPr id="7" name="TextBox 6"/>
          <p:cNvSpPr txBox="1"/>
          <p:nvPr/>
        </p:nvSpPr>
        <p:spPr>
          <a:xfrm>
            <a:off x="1333501" y="4425043"/>
            <a:ext cx="9704614" cy="1200329"/>
          </a:xfrm>
          <a:prstGeom prst="rect">
            <a:avLst/>
          </a:prstGeom>
          <a:noFill/>
        </p:spPr>
        <p:txBody>
          <a:bodyPr wrap="square" rtlCol="0">
            <a:spAutoFit/>
          </a:bodyPr>
          <a:lstStyle/>
          <a:p>
            <a:pPr algn="just"/>
            <a:r>
              <a:rPr lang="en-US" sz="2400" dirty="0" smtClean="0"/>
              <a:t>On average, rubric items related to SLOs and Goals received the </a:t>
            </a:r>
            <a:r>
              <a:rPr lang="en-US" sz="2400" b="1" dirty="0" smtClean="0"/>
              <a:t>highest ratings overall</a:t>
            </a:r>
            <a:r>
              <a:rPr lang="en-US" sz="2400" dirty="0" smtClean="0"/>
              <a:t>, while rubric items related to Actions/Use of Results received the </a:t>
            </a:r>
            <a:r>
              <a:rPr lang="en-US" sz="2400" b="1" dirty="0" smtClean="0"/>
              <a:t>lowest ratings</a:t>
            </a:r>
            <a:r>
              <a:rPr lang="en-US" sz="2400" dirty="0" smtClean="0"/>
              <a:t>.</a:t>
            </a:r>
            <a:endParaRPr lang="en-US" sz="2400" dirty="0"/>
          </a:p>
        </p:txBody>
      </p:sp>
    </p:spTree>
    <p:extLst>
      <p:ext uri="{BB962C8B-B14F-4D97-AF65-F5344CB8AC3E}">
        <p14:creationId xmlns:p14="http://schemas.microsoft.com/office/powerpoint/2010/main" val="24401572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Rubric Review</a:t>
            </a:r>
            <a:endParaRPr lang="en-US" dirty="0"/>
          </a:p>
        </p:txBody>
      </p:sp>
      <p:grpSp>
        <p:nvGrpSpPr>
          <p:cNvPr id="25" name="Group 24"/>
          <p:cNvGrpSpPr/>
          <p:nvPr/>
        </p:nvGrpSpPr>
        <p:grpSpPr>
          <a:xfrm>
            <a:off x="2485387" y="1434372"/>
            <a:ext cx="5457731" cy="4985658"/>
            <a:chOff x="1046483" y="1545771"/>
            <a:chExt cx="5457731" cy="4985658"/>
          </a:xfrm>
        </p:grpSpPr>
        <p:grpSp>
          <p:nvGrpSpPr>
            <p:cNvPr id="23" name="Group 22"/>
            <p:cNvGrpSpPr/>
            <p:nvPr/>
          </p:nvGrpSpPr>
          <p:grpSpPr>
            <a:xfrm>
              <a:off x="5132614" y="1545771"/>
              <a:ext cx="1371600" cy="4985658"/>
              <a:chOff x="5132614" y="1545771"/>
              <a:chExt cx="1371600" cy="4985658"/>
            </a:xfrm>
          </p:grpSpPr>
          <p:sp>
            <p:nvSpPr>
              <p:cNvPr id="5" name="Oval 4"/>
              <p:cNvSpPr/>
              <p:nvPr/>
            </p:nvSpPr>
            <p:spPr>
              <a:xfrm>
                <a:off x="5132614" y="1545771"/>
                <a:ext cx="1371600" cy="1066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32614" y="2852057"/>
                <a:ext cx="1371600" cy="1066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132614" y="4158343"/>
                <a:ext cx="1371600" cy="1066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132614" y="5464629"/>
                <a:ext cx="1371600" cy="1066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343957" y="1829432"/>
                <a:ext cx="948914" cy="523220"/>
              </a:xfrm>
              <a:prstGeom prst="rect">
                <a:avLst/>
              </a:prstGeom>
              <a:noFill/>
            </p:spPr>
            <p:txBody>
              <a:bodyPr wrap="square" rtlCol="0">
                <a:spAutoFit/>
              </a:bodyPr>
              <a:lstStyle/>
              <a:p>
                <a:pPr algn="ctr"/>
                <a:r>
                  <a:rPr lang="en-US" sz="2800" b="1" dirty="0" smtClean="0">
                    <a:solidFill>
                      <a:schemeClr val="bg2"/>
                    </a:solidFill>
                  </a:rPr>
                  <a:t>2.49</a:t>
                </a:r>
                <a:endParaRPr lang="en-US" sz="2800" b="1" dirty="0">
                  <a:solidFill>
                    <a:schemeClr val="bg2"/>
                  </a:solidFill>
                </a:endParaRPr>
              </a:p>
            </p:txBody>
          </p:sp>
          <p:sp>
            <p:nvSpPr>
              <p:cNvPr id="12" name="TextBox 11"/>
              <p:cNvSpPr txBox="1"/>
              <p:nvPr/>
            </p:nvSpPr>
            <p:spPr>
              <a:xfrm>
                <a:off x="5343957" y="3123847"/>
                <a:ext cx="948914" cy="523220"/>
              </a:xfrm>
              <a:prstGeom prst="rect">
                <a:avLst/>
              </a:prstGeom>
              <a:noFill/>
            </p:spPr>
            <p:txBody>
              <a:bodyPr wrap="square" rtlCol="0">
                <a:spAutoFit/>
              </a:bodyPr>
              <a:lstStyle/>
              <a:p>
                <a:pPr algn="ctr"/>
                <a:r>
                  <a:rPr lang="en-US" sz="2800" b="1" dirty="0" smtClean="0">
                    <a:solidFill>
                      <a:schemeClr val="bg2"/>
                    </a:solidFill>
                  </a:rPr>
                  <a:t>2.29</a:t>
                </a:r>
                <a:endParaRPr lang="en-US" sz="2800" b="1" dirty="0">
                  <a:solidFill>
                    <a:schemeClr val="bg2"/>
                  </a:solidFill>
                </a:endParaRPr>
              </a:p>
            </p:txBody>
          </p:sp>
          <p:sp>
            <p:nvSpPr>
              <p:cNvPr id="13" name="TextBox 12"/>
              <p:cNvSpPr txBox="1"/>
              <p:nvPr/>
            </p:nvSpPr>
            <p:spPr>
              <a:xfrm>
                <a:off x="5382057" y="4430133"/>
                <a:ext cx="948914" cy="523220"/>
              </a:xfrm>
              <a:prstGeom prst="rect">
                <a:avLst/>
              </a:prstGeom>
              <a:noFill/>
            </p:spPr>
            <p:txBody>
              <a:bodyPr wrap="square" rtlCol="0">
                <a:spAutoFit/>
              </a:bodyPr>
              <a:lstStyle/>
              <a:p>
                <a:pPr algn="ctr"/>
                <a:r>
                  <a:rPr lang="en-US" sz="2800" b="1" dirty="0" smtClean="0">
                    <a:solidFill>
                      <a:schemeClr val="bg2"/>
                    </a:solidFill>
                  </a:rPr>
                  <a:t>2.20</a:t>
                </a:r>
                <a:endParaRPr lang="en-US" sz="2800" b="1" dirty="0">
                  <a:solidFill>
                    <a:schemeClr val="bg2"/>
                  </a:solidFill>
                </a:endParaRPr>
              </a:p>
            </p:txBody>
          </p:sp>
          <p:sp>
            <p:nvSpPr>
              <p:cNvPr id="14" name="TextBox 13"/>
              <p:cNvSpPr txBox="1"/>
              <p:nvPr/>
            </p:nvSpPr>
            <p:spPr>
              <a:xfrm>
                <a:off x="5382057" y="5736419"/>
                <a:ext cx="948914" cy="523220"/>
              </a:xfrm>
              <a:prstGeom prst="rect">
                <a:avLst/>
              </a:prstGeom>
              <a:noFill/>
            </p:spPr>
            <p:txBody>
              <a:bodyPr wrap="square" rtlCol="0">
                <a:spAutoFit/>
              </a:bodyPr>
              <a:lstStyle/>
              <a:p>
                <a:pPr algn="ctr"/>
                <a:r>
                  <a:rPr lang="en-US" sz="2800" b="1" dirty="0" smtClean="0">
                    <a:solidFill>
                      <a:schemeClr val="bg2"/>
                    </a:solidFill>
                  </a:rPr>
                  <a:t>2.15</a:t>
                </a:r>
                <a:endParaRPr lang="en-US" sz="2800" b="1" dirty="0">
                  <a:solidFill>
                    <a:schemeClr val="bg2"/>
                  </a:solidFill>
                </a:endParaRPr>
              </a:p>
            </p:txBody>
          </p:sp>
          <p:cxnSp>
            <p:nvCxnSpPr>
              <p:cNvPr id="16" name="Straight Connector 15"/>
              <p:cNvCxnSpPr>
                <a:stCxn id="5" idx="4"/>
                <a:endCxn id="8" idx="0"/>
              </p:cNvCxnSpPr>
              <p:nvPr/>
            </p:nvCxnSpPr>
            <p:spPr>
              <a:xfrm>
                <a:off x="5818414" y="2612571"/>
                <a:ext cx="0" cy="2394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829753" y="3918857"/>
                <a:ext cx="0" cy="2394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812517" y="5225143"/>
                <a:ext cx="0" cy="239486"/>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1046483" y="1753175"/>
              <a:ext cx="4265653" cy="4568019"/>
              <a:chOff x="1046483" y="1753175"/>
              <a:chExt cx="4265653" cy="4568019"/>
            </a:xfrm>
          </p:grpSpPr>
          <p:sp>
            <p:nvSpPr>
              <p:cNvPr id="19" name="TextBox 18"/>
              <p:cNvSpPr txBox="1"/>
              <p:nvPr/>
            </p:nvSpPr>
            <p:spPr>
              <a:xfrm>
                <a:off x="1046483" y="1753175"/>
                <a:ext cx="4265653" cy="646331"/>
              </a:xfrm>
              <a:prstGeom prst="rect">
                <a:avLst/>
              </a:prstGeom>
              <a:noFill/>
            </p:spPr>
            <p:txBody>
              <a:bodyPr wrap="square" rtlCol="0">
                <a:spAutoFit/>
              </a:bodyPr>
              <a:lstStyle/>
              <a:p>
                <a:r>
                  <a:rPr lang="en-US" dirty="0" smtClean="0"/>
                  <a:t>Department Heads/Supervisors – Academic Programs</a:t>
                </a:r>
                <a:endParaRPr lang="en-US" dirty="0"/>
              </a:p>
            </p:txBody>
          </p:sp>
          <p:sp>
            <p:nvSpPr>
              <p:cNvPr id="20" name="TextBox 19"/>
              <p:cNvSpPr txBox="1"/>
              <p:nvPr/>
            </p:nvSpPr>
            <p:spPr>
              <a:xfrm>
                <a:off x="1046483" y="3123847"/>
                <a:ext cx="4265653" cy="646331"/>
              </a:xfrm>
              <a:prstGeom prst="rect">
                <a:avLst/>
              </a:prstGeom>
              <a:noFill/>
            </p:spPr>
            <p:txBody>
              <a:bodyPr wrap="square" rtlCol="0">
                <a:spAutoFit/>
              </a:bodyPr>
              <a:lstStyle/>
              <a:p>
                <a:r>
                  <a:rPr lang="en-US" dirty="0" smtClean="0"/>
                  <a:t>IE Representatives – Academic Programs</a:t>
                </a:r>
                <a:endParaRPr lang="en-US" dirty="0"/>
              </a:p>
            </p:txBody>
          </p:sp>
          <p:sp>
            <p:nvSpPr>
              <p:cNvPr id="21" name="TextBox 20"/>
              <p:cNvSpPr txBox="1"/>
              <p:nvPr/>
            </p:nvSpPr>
            <p:spPr>
              <a:xfrm>
                <a:off x="1046483" y="4368577"/>
                <a:ext cx="4265653" cy="369332"/>
              </a:xfrm>
              <a:prstGeom prst="rect">
                <a:avLst/>
              </a:prstGeom>
              <a:noFill/>
            </p:spPr>
            <p:txBody>
              <a:bodyPr wrap="square" rtlCol="0">
                <a:spAutoFit/>
              </a:bodyPr>
              <a:lstStyle/>
              <a:p>
                <a:r>
                  <a:rPr lang="en-US" dirty="0" smtClean="0"/>
                  <a:t>IE Representatives – Support Units</a:t>
                </a:r>
                <a:endParaRPr lang="en-US" dirty="0"/>
              </a:p>
            </p:txBody>
          </p:sp>
          <p:sp>
            <p:nvSpPr>
              <p:cNvPr id="22" name="TextBox 21"/>
              <p:cNvSpPr txBox="1"/>
              <p:nvPr/>
            </p:nvSpPr>
            <p:spPr>
              <a:xfrm>
                <a:off x="1046483" y="5674863"/>
                <a:ext cx="4265653" cy="646331"/>
              </a:xfrm>
              <a:prstGeom prst="rect">
                <a:avLst/>
              </a:prstGeom>
              <a:noFill/>
            </p:spPr>
            <p:txBody>
              <a:bodyPr wrap="square" rtlCol="0">
                <a:spAutoFit/>
              </a:bodyPr>
              <a:lstStyle/>
              <a:p>
                <a:r>
                  <a:rPr lang="en-US" dirty="0" smtClean="0"/>
                  <a:t>Department Heads/Supervisors – Support Units</a:t>
                </a:r>
                <a:endParaRPr lang="en-US" dirty="0"/>
              </a:p>
            </p:txBody>
          </p:sp>
        </p:grpSp>
      </p:grpSp>
    </p:spTree>
    <p:extLst>
      <p:ext uri="{BB962C8B-B14F-4D97-AF65-F5344CB8AC3E}">
        <p14:creationId xmlns:p14="http://schemas.microsoft.com/office/powerpoint/2010/main" val="26694723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Ahead - Nuventive Trainings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6084472"/>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57222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Ahead - Virtual Spring Series Workshops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59948" y="1853248"/>
            <a:ext cx="8886825" cy="4124325"/>
          </a:xfrm>
        </p:spPr>
      </p:pic>
    </p:spTree>
    <p:extLst>
      <p:ext uri="{BB962C8B-B14F-4D97-AF65-F5344CB8AC3E}">
        <p14:creationId xmlns:p14="http://schemas.microsoft.com/office/powerpoint/2010/main" val="23658908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Ahead – Quality of Assessment</a:t>
            </a:r>
            <a:endParaRPr lang="en-US" dirty="0"/>
          </a:p>
        </p:txBody>
      </p:sp>
      <p:sp>
        <p:nvSpPr>
          <p:cNvPr id="3" name="Content Placeholder 2"/>
          <p:cNvSpPr>
            <a:spLocks noGrp="1"/>
          </p:cNvSpPr>
          <p:nvPr>
            <p:ph idx="1"/>
          </p:nvPr>
        </p:nvSpPr>
        <p:spPr/>
        <p:txBody>
          <a:bodyPr>
            <a:normAutofit/>
          </a:bodyPr>
          <a:lstStyle/>
          <a:p>
            <a:r>
              <a:rPr lang="en-US" sz="2400" dirty="0" smtClean="0"/>
              <a:t>Results with Standard of Success Not Met or Inconclusive</a:t>
            </a:r>
          </a:p>
          <a:p>
            <a:r>
              <a:rPr lang="en-US" sz="2400" dirty="0" smtClean="0"/>
              <a:t>Assessment during COVID</a:t>
            </a:r>
          </a:p>
          <a:p>
            <a:r>
              <a:rPr lang="en-US" sz="2400" dirty="0" smtClean="0"/>
              <a:t>Actions/Use of Results</a:t>
            </a:r>
          </a:p>
          <a:p>
            <a:r>
              <a:rPr lang="en-US" sz="2400" dirty="0" smtClean="0"/>
              <a:t>Assessment Review Rubric and College/Division Outreach</a:t>
            </a:r>
          </a:p>
        </p:txBody>
      </p:sp>
    </p:spTree>
    <p:extLst>
      <p:ext uri="{BB962C8B-B14F-4D97-AF65-F5344CB8AC3E}">
        <p14:creationId xmlns:p14="http://schemas.microsoft.com/office/powerpoint/2010/main" val="24011870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379395782"/>
              </p:ext>
            </p:extLst>
          </p:nvPr>
        </p:nvGraphicFramePr>
        <p:xfrm>
          <a:off x="596219" y="858982"/>
          <a:ext cx="9440863" cy="53894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78607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Ahead – Quality of Assessment</a:t>
            </a:r>
            <a:endParaRPr lang="en-US" dirty="0"/>
          </a:p>
        </p:txBody>
      </p:sp>
      <p:sp>
        <p:nvSpPr>
          <p:cNvPr id="3" name="Content Placeholder 2"/>
          <p:cNvSpPr>
            <a:spLocks noGrp="1"/>
          </p:cNvSpPr>
          <p:nvPr>
            <p:ph idx="1"/>
          </p:nvPr>
        </p:nvSpPr>
        <p:spPr/>
        <p:txBody>
          <a:bodyPr>
            <a:normAutofit/>
          </a:bodyPr>
          <a:lstStyle/>
          <a:p>
            <a:r>
              <a:rPr lang="en-US" sz="2400" dirty="0" smtClean="0"/>
              <a:t>Results with Standard of Success Not Met or Inconclusive</a:t>
            </a:r>
          </a:p>
          <a:p>
            <a:r>
              <a:rPr lang="en-US" sz="2400" dirty="0" smtClean="0"/>
              <a:t>Assessment during COVID</a:t>
            </a:r>
          </a:p>
          <a:p>
            <a:r>
              <a:rPr lang="en-US" sz="2400" dirty="0" smtClean="0"/>
              <a:t>Actions/Use of Results</a:t>
            </a:r>
          </a:p>
          <a:p>
            <a:r>
              <a:rPr lang="en-US" sz="2400" dirty="0" smtClean="0"/>
              <a:t>Assessment Review Rubric and College/Division Outreach</a:t>
            </a:r>
          </a:p>
        </p:txBody>
      </p:sp>
      <p:pic>
        <p:nvPicPr>
          <p:cNvPr id="6" name="Picture 5" descr="Friendship... Growth... ~ miss_teeriou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9003" y="4150658"/>
            <a:ext cx="6021426" cy="23424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690166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Included in Assessment</a:t>
            </a:r>
            <a:endParaRPr lang="en-US" dirty="0"/>
          </a:p>
        </p:txBody>
      </p:sp>
      <p:sp>
        <p:nvSpPr>
          <p:cNvPr id="3" name="Content Placeholder 2"/>
          <p:cNvSpPr>
            <a:spLocks noGrp="1"/>
          </p:cNvSpPr>
          <p:nvPr>
            <p:ph idx="1"/>
          </p:nvPr>
        </p:nvSpPr>
        <p:spPr>
          <a:xfrm>
            <a:off x="1103312" y="2052918"/>
            <a:ext cx="4309197" cy="4195481"/>
          </a:xfrm>
        </p:spPr>
        <p:txBody>
          <a:bodyPr>
            <a:normAutofit/>
          </a:bodyPr>
          <a:lstStyle/>
          <a:p>
            <a:r>
              <a:rPr lang="en-US" sz="2800" dirty="0" smtClean="0"/>
              <a:t>Student Learning Outcomes for Academic and Student Support Services</a:t>
            </a:r>
          </a:p>
          <a:p>
            <a:r>
              <a:rPr lang="en-US" sz="2800" dirty="0" smtClean="0"/>
              <a:t>Online and Off-Site Students, Services, and Programs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4108" y="1603866"/>
            <a:ext cx="2322729" cy="15475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a:blip r:embed="rId4"/>
          <a:stretch>
            <a:fillRect/>
          </a:stretch>
        </p:blipFill>
        <p:spPr>
          <a:xfrm rot="747629">
            <a:off x="7681752" y="2548055"/>
            <a:ext cx="3851472" cy="160728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2055562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Ahead to Reaffirmation</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664" y="2003729"/>
            <a:ext cx="4872990" cy="3653790"/>
          </a:xfrm>
          <a:prstGeom prst="rect">
            <a:avLst/>
          </a:prstGeom>
          <a:ln>
            <a:noFill/>
          </a:ln>
          <a:effectLst>
            <a:softEdge rad="112500"/>
          </a:effectLst>
        </p:spPr>
      </p:pic>
      <p:sp>
        <p:nvSpPr>
          <p:cNvPr id="6" name="Oval 5"/>
          <p:cNvSpPr/>
          <p:nvPr/>
        </p:nvSpPr>
        <p:spPr>
          <a:xfrm>
            <a:off x="7404616" y="1708322"/>
            <a:ext cx="2540000" cy="2410691"/>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307772" y="1913393"/>
            <a:ext cx="2752437" cy="2000548"/>
          </a:xfrm>
          <a:prstGeom prst="rect">
            <a:avLst/>
          </a:prstGeom>
          <a:noFill/>
        </p:spPr>
        <p:txBody>
          <a:bodyPr wrap="square" rtlCol="0">
            <a:spAutoFit/>
          </a:bodyPr>
          <a:lstStyle/>
          <a:p>
            <a:pPr algn="ctr"/>
            <a:r>
              <a:rPr lang="en-US" sz="4800" b="1" dirty="0" smtClean="0"/>
              <a:t>2024</a:t>
            </a:r>
          </a:p>
          <a:p>
            <a:pPr algn="ctr"/>
            <a:r>
              <a:rPr lang="en-US" sz="2800" b="1" dirty="0" smtClean="0"/>
              <a:t>reaffirmation year</a:t>
            </a:r>
          </a:p>
          <a:p>
            <a:pPr algn="ctr"/>
            <a:r>
              <a:rPr lang="en-US" b="1" dirty="0" smtClean="0"/>
              <a:t>SACSCOC</a:t>
            </a:r>
            <a:endParaRPr lang="en-US" b="1" dirty="0"/>
          </a:p>
        </p:txBody>
      </p:sp>
      <p:sp>
        <p:nvSpPr>
          <p:cNvPr id="8" name="TextBox 7"/>
          <p:cNvSpPr txBox="1"/>
          <p:nvPr/>
        </p:nvSpPr>
        <p:spPr>
          <a:xfrm>
            <a:off x="6652470" y="5209309"/>
            <a:ext cx="1930400" cy="830997"/>
          </a:xfrm>
          <a:prstGeom prst="rect">
            <a:avLst/>
          </a:prstGeom>
          <a:noFill/>
          <a:ln w="76200">
            <a:solidFill>
              <a:schemeClr val="accent1"/>
            </a:solidFill>
          </a:ln>
        </p:spPr>
        <p:txBody>
          <a:bodyPr wrap="square" rtlCol="0">
            <a:spAutoFit/>
          </a:bodyPr>
          <a:lstStyle/>
          <a:p>
            <a:pPr algn="ctr"/>
            <a:r>
              <a:rPr lang="en-US" sz="2400" dirty="0" smtClean="0"/>
              <a:t>2020-2021</a:t>
            </a:r>
          </a:p>
          <a:p>
            <a:pPr algn="ctr"/>
            <a:r>
              <a:rPr lang="en-US" sz="2400" dirty="0" smtClean="0"/>
              <a:t>IE Reports</a:t>
            </a:r>
            <a:endParaRPr lang="en-US" sz="2400" dirty="0"/>
          </a:p>
        </p:txBody>
      </p:sp>
      <p:sp>
        <p:nvSpPr>
          <p:cNvPr id="9" name="TextBox 8"/>
          <p:cNvSpPr txBox="1"/>
          <p:nvPr/>
        </p:nvSpPr>
        <p:spPr>
          <a:xfrm>
            <a:off x="8979416" y="5209308"/>
            <a:ext cx="1930400" cy="830997"/>
          </a:xfrm>
          <a:prstGeom prst="rect">
            <a:avLst/>
          </a:prstGeom>
          <a:noFill/>
          <a:ln w="76200">
            <a:solidFill>
              <a:schemeClr val="accent1"/>
            </a:solidFill>
          </a:ln>
        </p:spPr>
        <p:txBody>
          <a:bodyPr wrap="square" rtlCol="0">
            <a:spAutoFit/>
          </a:bodyPr>
          <a:lstStyle/>
          <a:p>
            <a:pPr algn="ctr"/>
            <a:r>
              <a:rPr lang="en-US" sz="2400" dirty="0" smtClean="0"/>
              <a:t>2021-2022</a:t>
            </a:r>
          </a:p>
          <a:p>
            <a:pPr algn="ctr"/>
            <a:r>
              <a:rPr lang="en-US" sz="2400" dirty="0" smtClean="0"/>
              <a:t>IE Reports</a:t>
            </a:r>
            <a:endParaRPr lang="en-US" sz="2400" dirty="0"/>
          </a:p>
        </p:txBody>
      </p:sp>
      <p:sp>
        <p:nvSpPr>
          <p:cNvPr id="10" name="TextBox 9"/>
          <p:cNvSpPr txBox="1"/>
          <p:nvPr/>
        </p:nvSpPr>
        <p:spPr>
          <a:xfrm>
            <a:off x="6142182" y="4381975"/>
            <a:ext cx="5486400" cy="461665"/>
          </a:xfrm>
          <a:prstGeom prst="rect">
            <a:avLst/>
          </a:prstGeom>
          <a:noFill/>
          <a:ln w="76200">
            <a:solidFill>
              <a:schemeClr val="accent1"/>
            </a:solidFill>
          </a:ln>
        </p:spPr>
        <p:txBody>
          <a:bodyPr wrap="square" rtlCol="0">
            <a:spAutoFit/>
          </a:bodyPr>
          <a:lstStyle/>
          <a:p>
            <a:pPr algn="ctr"/>
            <a:r>
              <a:rPr lang="en-US" sz="2400" dirty="0" smtClean="0"/>
              <a:t>2023 compliance certification due</a:t>
            </a:r>
            <a:endParaRPr lang="en-US" sz="2400" dirty="0"/>
          </a:p>
        </p:txBody>
      </p:sp>
    </p:spTree>
    <p:extLst>
      <p:ext uri="{BB962C8B-B14F-4D97-AF65-F5344CB8AC3E}">
        <p14:creationId xmlns:p14="http://schemas.microsoft.com/office/powerpoint/2010/main" val="18651349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We’d love to hear from you!</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Check out our events</a:t>
            </a:r>
          </a:p>
          <a:p>
            <a:pPr lvl="1"/>
            <a:r>
              <a:rPr lang="en-US" dirty="0" smtClean="0"/>
              <a:t>www.tamuc.edu/ier - click IER Events</a:t>
            </a:r>
          </a:p>
          <a:p>
            <a:r>
              <a:rPr lang="en-US" dirty="0" smtClean="0"/>
              <a:t>Check out our resources</a:t>
            </a:r>
          </a:p>
          <a:p>
            <a:pPr lvl="1"/>
            <a:r>
              <a:rPr lang="en-US" dirty="0" smtClean="0"/>
              <a:t>www.tamuc.edu/ie</a:t>
            </a:r>
          </a:p>
          <a:p>
            <a:r>
              <a:rPr lang="en-US" dirty="0" smtClean="0"/>
              <a:t>Contact our staff</a:t>
            </a:r>
          </a:p>
          <a:p>
            <a:pPr lvl="1"/>
            <a:r>
              <a:rPr lang="en-US" dirty="0" smtClean="0"/>
              <a:t>Dan.Su@tamuc.edu, Executive Director of Institutional Effectiveness and Research</a:t>
            </a:r>
          </a:p>
          <a:p>
            <a:pPr lvl="1"/>
            <a:r>
              <a:rPr lang="en-US" dirty="0" smtClean="0"/>
              <a:t>Mary.Cheek@tamuc.edu, Institutional Effectiveness Officer</a:t>
            </a:r>
          </a:p>
          <a:p>
            <a:pPr lvl="1"/>
            <a:r>
              <a:rPr lang="en-US" dirty="0" smtClean="0"/>
              <a:t>Alison.Soeder@tamuc.edu, Assessment Specialist</a:t>
            </a:r>
          </a:p>
          <a:p>
            <a:pPr lvl="1"/>
            <a:r>
              <a:rPr lang="en-US" dirty="0" smtClean="0"/>
              <a:t>Tracy.Stewart@tamuc.edu, Administrative Coordinator</a:t>
            </a:r>
          </a:p>
          <a:p>
            <a:r>
              <a:rPr lang="en-US" dirty="0" smtClean="0"/>
              <a:t>Request general assistance with assessment or Nuventive</a:t>
            </a:r>
          </a:p>
          <a:p>
            <a:pPr lvl="1"/>
            <a:r>
              <a:rPr lang="en-US" dirty="0" smtClean="0"/>
              <a:t>IE@tamuc.edu </a:t>
            </a:r>
            <a:endParaRPr lang="en-US" dirty="0"/>
          </a:p>
        </p:txBody>
      </p:sp>
    </p:spTree>
    <p:extLst>
      <p:ext uri="{BB962C8B-B14F-4D97-AF65-F5344CB8AC3E}">
        <p14:creationId xmlns:p14="http://schemas.microsoft.com/office/powerpoint/2010/main" val="1671846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Recognitions</a:t>
            </a:r>
            <a:endParaRPr lang="en-US" dirty="0"/>
          </a:p>
        </p:txBody>
      </p:sp>
      <p:sp>
        <p:nvSpPr>
          <p:cNvPr id="3" name="Content Placeholder 2"/>
          <p:cNvSpPr>
            <a:spLocks noGrp="1"/>
          </p:cNvSpPr>
          <p:nvPr>
            <p:ph idx="1"/>
          </p:nvPr>
        </p:nvSpPr>
        <p:spPr/>
        <p:txBody>
          <a:bodyPr/>
          <a:lstStyle/>
          <a:p>
            <a:r>
              <a:rPr lang="en-US" dirty="0" smtClean="0"/>
              <a:t>New Plans This Year</a:t>
            </a:r>
          </a:p>
          <a:p>
            <a:pPr lvl="1"/>
            <a:r>
              <a:rPr lang="en-US" dirty="0" smtClean="0"/>
              <a:t>BS Agricultural Science &amp; Technology – Leadership &amp; Communication emphasis</a:t>
            </a:r>
          </a:p>
          <a:p>
            <a:pPr lvl="1"/>
            <a:r>
              <a:rPr lang="en-US" dirty="0"/>
              <a:t>BS Sustainable Agriculture and Food Systems </a:t>
            </a:r>
          </a:p>
          <a:p>
            <a:pPr lvl="1"/>
            <a:r>
              <a:rPr lang="en-US" dirty="0" smtClean="0"/>
              <a:t>MS Public Health</a:t>
            </a:r>
          </a:p>
          <a:p>
            <a:pPr lvl="1"/>
            <a:r>
              <a:rPr lang="en-US" dirty="0" smtClean="0"/>
              <a:t>Office of </a:t>
            </a:r>
            <a:r>
              <a:rPr lang="en-US" dirty="0" err="1" smtClean="0"/>
              <a:t>Latinx</a:t>
            </a:r>
            <a:r>
              <a:rPr lang="en-US" dirty="0" smtClean="0"/>
              <a:t> Engagement and Outreach</a:t>
            </a:r>
          </a:p>
          <a:p>
            <a:pPr lvl="1"/>
            <a:r>
              <a:rPr lang="en-US" dirty="0" smtClean="0"/>
              <a:t>Institute for Competency-Based Education</a:t>
            </a:r>
          </a:p>
          <a:p>
            <a:pPr lvl="1"/>
            <a:r>
              <a:rPr lang="en-US" dirty="0" smtClean="0"/>
              <a:t>Success Teams – Academic Advising</a:t>
            </a:r>
          </a:p>
          <a:p>
            <a:pPr lvl="1"/>
            <a:r>
              <a:rPr lang="en-US" dirty="0" smtClean="0"/>
              <a:t>Success Teams – Concierge</a:t>
            </a:r>
          </a:p>
          <a:p>
            <a:pPr lvl="1"/>
            <a:r>
              <a:rPr lang="en-US" dirty="0" smtClean="0"/>
              <a:t>Success Teams – Financial Aid</a:t>
            </a:r>
          </a:p>
        </p:txBody>
      </p:sp>
      <p:pic>
        <p:nvPicPr>
          <p:cNvPr id="5" name="Picture 4" descr="Advice for a New Children's Ministry Job"/>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025" y="3571875"/>
            <a:ext cx="3357063" cy="1600200"/>
          </a:xfrm>
          <a:prstGeom prst="rect">
            <a:avLst/>
          </a:prstGeom>
          <a:ln>
            <a:noFill/>
          </a:ln>
          <a:effectLst>
            <a:softEdge rad="112500"/>
          </a:effectLst>
        </p:spPr>
      </p:pic>
    </p:spTree>
    <p:extLst>
      <p:ext uri="{BB962C8B-B14F-4D97-AF65-F5344CB8AC3E}">
        <p14:creationId xmlns:p14="http://schemas.microsoft.com/office/powerpoint/2010/main" val="1235856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Recognitions</a:t>
            </a:r>
            <a:endParaRPr lang="en-US" dirty="0"/>
          </a:p>
        </p:txBody>
      </p:sp>
      <p:sp>
        <p:nvSpPr>
          <p:cNvPr id="3" name="Content Placeholder 2"/>
          <p:cNvSpPr>
            <a:spLocks noGrp="1"/>
          </p:cNvSpPr>
          <p:nvPr>
            <p:ph idx="1"/>
          </p:nvPr>
        </p:nvSpPr>
        <p:spPr>
          <a:xfrm>
            <a:off x="1103313" y="2052918"/>
            <a:ext cx="6720384" cy="4195481"/>
          </a:xfrm>
        </p:spPr>
        <p:txBody>
          <a:bodyPr numCol="3">
            <a:normAutofit fontScale="85000" lnSpcReduction="10000"/>
          </a:bodyPr>
          <a:lstStyle/>
          <a:p>
            <a:r>
              <a:rPr lang="en-US" dirty="0" smtClean="0"/>
              <a:t>Erica Contreras</a:t>
            </a:r>
          </a:p>
          <a:p>
            <a:r>
              <a:rPr lang="en-US" dirty="0" smtClean="0"/>
              <a:t>Jeremy Gamez</a:t>
            </a:r>
          </a:p>
          <a:p>
            <a:r>
              <a:rPr lang="en-US" dirty="0" smtClean="0"/>
              <a:t>Sandy Barnes</a:t>
            </a:r>
          </a:p>
          <a:p>
            <a:r>
              <a:rPr lang="en-US" dirty="0" smtClean="0"/>
              <a:t>Priscilla Nichols</a:t>
            </a:r>
          </a:p>
          <a:p>
            <a:r>
              <a:rPr lang="en-US" dirty="0" smtClean="0"/>
              <a:t>Eddie Pinckard</a:t>
            </a:r>
          </a:p>
          <a:p>
            <a:r>
              <a:rPr lang="en-US" dirty="0" smtClean="0"/>
              <a:t>Nechell Bonds</a:t>
            </a:r>
          </a:p>
          <a:p>
            <a:r>
              <a:rPr lang="en-US" dirty="0" smtClean="0"/>
              <a:t>Renee Walker</a:t>
            </a:r>
          </a:p>
          <a:p>
            <a:r>
              <a:rPr lang="en-US" dirty="0" smtClean="0"/>
              <a:t>Dustin Pearson</a:t>
            </a:r>
          </a:p>
          <a:p>
            <a:r>
              <a:rPr lang="en-US" dirty="0" smtClean="0"/>
              <a:t>Sherri Harwell</a:t>
            </a:r>
          </a:p>
          <a:p>
            <a:r>
              <a:rPr lang="en-US" dirty="0" smtClean="0"/>
              <a:t>Denise Neill</a:t>
            </a:r>
          </a:p>
          <a:p>
            <a:r>
              <a:rPr lang="en-US" dirty="0" smtClean="0"/>
              <a:t>Steve Prewitt</a:t>
            </a:r>
          </a:p>
          <a:p>
            <a:r>
              <a:rPr lang="en-US" dirty="0" smtClean="0"/>
              <a:t>Kriss Kemp-Graham</a:t>
            </a:r>
          </a:p>
          <a:p>
            <a:r>
              <a:rPr lang="en-US" dirty="0" smtClean="0"/>
              <a:t>Karin Tochkov</a:t>
            </a:r>
          </a:p>
          <a:p>
            <a:r>
              <a:rPr lang="en-US" dirty="0" smtClean="0"/>
              <a:t>Erika Schmit</a:t>
            </a:r>
          </a:p>
          <a:p>
            <a:r>
              <a:rPr lang="en-US" dirty="0" smtClean="0"/>
              <a:t>Michael Opara</a:t>
            </a:r>
          </a:p>
          <a:p>
            <a:r>
              <a:rPr lang="en-US" dirty="0" err="1" smtClean="0"/>
              <a:t>Ruilang</a:t>
            </a:r>
            <a:r>
              <a:rPr lang="en-US" dirty="0" smtClean="0"/>
              <a:t> Yan</a:t>
            </a:r>
          </a:p>
          <a:p>
            <a:r>
              <a:rPr lang="en-US" dirty="0" smtClean="0"/>
              <a:t>Celine Hoe</a:t>
            </a:r>
          </a:p>
          <a:p>
            <a:r>
              <a:rPr lang="en-US" dirty="0" smtClean="0"/>
              <a:t>Judy Sackfield</a:t>
            </a:r>
          </a:p>
          <a:p>
            <a:r>
              <a:rPr lang="en-US" dirty="0" smtClean="0"/>
              <a:t>Carlos Rivers</a:t>
            </a:r>
          </a:p>
          <a:p>
            <a:r>
              <a:rPr lang="en-US" dirty="0" smtClean="0"/>
              <a:t>Quynh Dang</a:t>
            </a:r>
          </a:p>
          <a:p>
            <a:r>
              <a:rPr lang="en-US" dirty="0" smtClean="0"/>
              <a:t>George Swindell</a:t>
            </a:r>
          </a:p>
          <a:p>
            <a:endParaRPr lang="en-US" dirty="0" smtClean="0"/>
          </a:p>
          <a:p>
            <a:r>
              <a:rPr lang="en-US" dirty="0" smtClean="0"/>
              <a:t>Jimmy Womack</a:t>
            </a:r>
          </a:p>
          <a:p>
            <a:r>
              <a:rPr lang="en-US" dirty="0" smtClean="0"/>
              <a:t>Julia Meszaros</a:t>
            </a:r>
          </a:p>
          <a:p>
            <a:r>
              <a:rPr lang="en-US" dirty="0" smtClean="0"/>
              <a:t>Brian Zator</a:t>
            </a:r>
          </a:p>
          <a:p>
            <a:r>
              <a:rPr lang="en-US" dirty="0" smtClean="0"/>
              <a:t>Maggie Salem</a:t>
            </a:r>
          </a:p>
          <a:p>
            <a:r>
              <a:rPr lang="en-US" dirty="0" smtClean="0"/>
              <a:t>Keith Frost</a:t>
            </a:r>
          </a:p>
          <a:p>
            <a:r>
              <a:rPr lang="en-US" dirty="0" smtClean="0"/>
              <a:t>Jessica Adams</a:t>
            </a:r>
          </a:p>
          <a:p>
            <a:r>
              <a:rPr lang="en-US" dirty="0" smtClean="0"/>
              <a:t>Chad Smith</a:t>
            </a:r>
          </a:p>
          <a:p>
            <a:r>
              <a:rPr lang="en-US" dirty="0" smtClean="0"/>
              <a:t>Becky Sinclair</a:t>
            </a:r>
          </a:p>
          <a:p>
            <a:r>
              <a:rPr lang="en-US" dirty="0" smtClean="0"/>
              <a:t>Kimberly McLeod</a:t>
            </a:r>
          </a:p>
          <a:p>
            <a:r>
              <a:rPr lang="en-US" dirty="0" smtClean="0"/>
              <a:t>Erin Harper</a:t>
            </a:r>
          </a:p>
          <a:p>
            <a:r>
              <a:rPr lang="en-US" dirty="0" smtClean="0"/>
              <a:t>Karen Allen</a:t>
            </a:r>
            <a:endParaRPr lang="en-US" dirty="0"/>
          </a:p>
        </p:txBody>
      </p:sp>
      <p:pic>
        <p:nvPicPr>
          <p:cNvPr id="4" name="Picture 3" descr="Welcome Quote Sign · Free image on Pixab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0044" y="2052918"/>
            <a:ext cx="3847088" cy="27170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1066057" y="1467500"/>
            <a:ext cx="3943071" cy="369332"/>
          </a:xfrm>
          <a:prstGeom prst="rect">
            <a:avLst/>
          </a:prstGeom>
          <a:noFill/>
        </p:spPr>
        <p:txBody>
          <a:bodyPr wrap="square" rtlCol="0">
            <a:spAutoFit/>
          </a:bodyPr>
          <a:lstStyle/>
          <a:p>
            <a:r>
              <a:rPr lang="en-US" b="1" dirty="0" smtClean="0"/>
              <a:t>New or Returned to IE This Year</a:t>
            </a:r>
            <a:endParaRPr lang="en-US" b="1" dirty="0"/>
          </a:p>
        </p:txBody>
      </p:sp>
    </p:spTree>
    <p:extLst>
      <p:ext uri="{BB962C8B-B14F-4D97-AF65-F5344CB8AC3E}">
        <p14:creationId xmlns:p14="http://schemas.microsoft.com/office/powerpoint/2010/main" val="1783075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Recognitions</a:t>
            </a:r>
            <a:endParaRPr lang="en-US" dirty="0"/>
          </a:p>
        </p:txBody>
      </p:sp>
      <p:sp>
        <p:nvSpPr>
          <p:cNvPr id="3" name="Content Placeholder 2"/>
          <p:cNvSpPr>
            <a:spLocks noGrp="1"/>
          </p:cNvSpPr>
          <p:nvPr>
            <p:ph idx="1"/>
          </p:nvPr>
        </p:nvSpPr>
        <p:spPr>
          <a:xfrm>
            <a:off x="1024731" y="1567143"/>
            <a:ext cx="8946541" cy="4195481"/>
          </a:xfrm>
        </p:spPr>
        <p:txBody>
          <a:bodyPr/>
          <a:lstStyle/>
          <a:p>
            <a:r>
              <a:rPr lang="en-US" dirty="0" smtClean="0"/>
              <a:t>Most SLOs in Assessment Plan</a:t>
            </a:r>
          </a:p>
          <a:p>
            <a:pPr lvl="1"/>
            <a:r>
              <a:rPr lang="en-US" dirty="0" smtClean="0"/>
              <a:t>BS Environmental Science (10)</a:t>
            </a:r>
          </a:p>
          <a:p>
            <a:pPr lvl="1"/>
            <a:r>
              <a:rPr lang="en-US" dirty="0" smtClean="0"/>
              <a:t>BA/BS Kinesiology &amp; Sports Studies – All Level Teacher Certification track (10)</a:t>
            </a:r>
          </a:p>
          <a:p>
            <a:pPr lvl="1"/>
            <a:r>
              <a:rPr lang="en-US" dirty="0" smtClean="0"/>
              <a:t>BSW Social Work (10)</a:t>
            </a:r>
          </a:p>
          <a:p>
            <a:pPr lvl="1"/>
            <a:r>
              <a:rPr lang="en-US" dirty="0" smtClean="0"/>
              <a:t>MSW Social Work (10)</a:t>
            </a:r>
          </a:p>
          <a:p>
            <a:r>
              <a:rPr lang="en-US" dirty="0" smtClean="0"/>
              <a:t>Most Goals in Assessment Plan</a:t>
            </a:r>
          </a:p>
          <a:p>
            <a:pPr lvl="1"/>
            <a:r>
              <a:rPr lang="en-US" dirty="0" smtClean="0"/>
              <a:t>VP-Enrollment Management (7)</a:t>
            </a:r>
            <a:endParaRPr lang="en-US" dirty="0"/>
          </a:p>
        </p:txBody>
      </p:sp>
      <p:pic>
        <p:nvPicPr>
          <p:cNvPr id="4" name="Picture 3" descr="Worker bee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7496" y="3742800"/>
            <a:ext cx="3946717" cy="26245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7113025" y="2984977"/>
            <a:ext cx="3366627" cy="707886"/>
          </a:xfrm>
          <a:prstGeom prst="rect">
            <a:avLst/>
          </a:prstGeom>
          <a:noFill/>
        </p:spPr>
        <p:txBody>
          <a:bodyPr wrap="none" lIns="91440" tIns="45720" rIns="91440" bIns="45720">
            <a:spAutoFit/>
          </a:bodyPr>
          <a:lstStyle/>
          <a:p>
            <a:pPr algn="ctr"/>
            <a:r>
              <a:rPr lang="en-US" sz="4000" b="0" cap="none" spc="0" dirty="0" smtClean="0">
                <a:ln w="0"/>
                <a:solidFill>
                  <a:schemeClr val="accent1"/>
                </a:solidFill>
                <a:effectLst>
                  <a:outerShdw blurRad="38100" dist="25400" dir="5400000" algn="ctr" rotWithShape="0">
                    <a:srgbClr val="6E747A">
                      <a:alpha val="43000"/>
                    </a:srgbClr>
                  </a:outerShdw>
                </a:effectLst>
              </a:rPr>
              <a:t>Worker Bees!</a:t>
            </a:r>
            <a:endParaRPr lang="en-US" sz="40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833509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Rubric Reviews</a:t>
            </a:r>
            <a:endParaRPr lang="en-US" dirty="0"/>
          </a:p>
        </p:txBody>
      </p:sp>
      <p:sp>
        <p:nvSpPr>
          <p:cNvPr id="3" name="Content Placeholder 2"/>
          <p:cNvSpPr>
            <a:spLocks noGrp="1"/>
          </p:cNvSpPr>
          <p:nvPr>
            <p:ph idx="1"/>
          </p:nvPr>
        </p:nvSpPr>
        <p:spPr/>
        <p:txBody>
          <a:bodyPr/>
          <a:lstStyle/>
          <a:p>
            <a:r>
              <a:rPr lang="en-US" dirty="0" smtClean="0"/>
              <a:t>Support Unit IE Rep with the Most Reports to Review</a:t>
            </a:r>
          </a:p>
          <a:p>
            <a:pPr lvl="1"/>
            <a:r>
              <a:rPr lang="en-US" dirty="0" smtClean="0"/>
              <a:t>Steve Hirst – 21 support units</a:t>
            </a:r>
          </a:p>
          <a:p>
            <a:r>
              <a:rPr lang="en-US" dirty="0" smtClean="0"/>
              <a:t>Academic Program IE Rep with the Most Reports to Review</a:t>
            </a:r>
          </a:p>
          <a:p>
            <a:pPr lvl="1"/>
            <a:r>
              <a:rPr lang="en-US" dirty="0" smtClean="0"/>
              <a:t>David Scott </a:t>
            </a:r>
            <a:r>
              <a:rPr lang="en-US" dirty="0"/>
              <a:t>–</a:t>
            </a:r>
            <a:r>
              <a:rPr lang="en-US" dirty="0" smtClean="0"/>
              <a:t> 34 academic programs</a:t>
            </a:r>
          </a:p>
          <a:p>
            <a:pPr marL="0" indent="0">
              <a:buNone/>
            </a:pPr>
            <a:endParaRPr lang="en-US" dirty="0"/>
          </a:p>
        </p:txBody>
      </p:sp>
      <p:pic>
        <p:nvPicPr>
          <p:cNvPr id="4" name="Picture 3" descr="Does It Matter If Stress and Pressure Are Differ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606" y="4150658"/>
            <a:ext cx="4191000" cy="20955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616294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 Users</a:t>
            </a:r>
            <a:endParaRPr lang="en-US" dirty="0"/>
          </a:p>
        </p:txBody>
      </p:sp>
      <p:pic>
        <p:nvPicPr>
          <p:cNvPr id="4" name="Content Placeholder 3" descr="My Apple, My Surfboard, My Bendable, Mutable Life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31787" y="1766888"/>
            <a:ext cx="3185502" cy="41957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87673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Patient </a:t>
            </a:r>
            <a:r>
              <a:rPr lang="en-US" dirty="0" err="1" smtClean="0"/>
              <a:t>TrainTraq</a:t>
            </a:r>
            <a:r>
              <a:rPr lang="en-US" dirty="0" smtClean="0"/>
              <a:t> Trainees</a:t>
            </a:r>
            <a:endParaRPr lang="en-US" dirty="0"/>
          </a:p>
        </p:txBody>
      </p:sp>
      <p:pic>
        <p:nvPicPr>
          <p:cNvPr id="5" name="Content Placeholder 4" descr="News: 80% managers create frustration for their team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05088" y="2478881"/>
            <a:ext cx="5943600" cy="3343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91526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Challenging Response to Assessment During Pandemic</a:t>
            </a:r>
            <a:endParaRPr lang="en-US" dirty="0"/>
          </a:p>
        </p:txBody>
      </p:sp>
      <p:pic>
        <p:nvPicPr>
          <p:cNvPr id="1027" name="Picture 3" descr="17141-Lucky-57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7722" y="2297525"/>
            <a:ext cx="2620240" cy="39226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55397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TAMUC 4">
      <a:dk1>
        <a:sysClr val="windowText" lastClr="000000"/>
      </a:dk1>
      <a:lt1>
        <a:sysClr val="window" lastClr="FFFFFF"/>
      </a:lt1>
      <a:dk2>
        <a:srgbClr val="003E80"/>
      </a:dk2>
      <a:lt2>
        <a:srgbClr val="EEECE1"/>
      </a:lt2>
      <a:accent1>
        <a:srgbClr val="EEB211"/>
      </a:accent1>
      <a:accent2>
        <a:srgbClr val="BB7A38"/>
      </a:accent2>
      <a:accent3>
        <a:srgbClr val="8E654C"/>
      </a:accent3>
      <a:accent4>
        <a:srgbClr val="4F5352"/>
      </a:accent4>
      <a:accent5>
        <a:srgbClr val="D34727"/>
      </a:accent5>
      <a:accent6>
        <a:srgbClr val="FFD749"/>
      </a:accent6>
      <a:hlink>
        <a:srgbClr val="20679D"/>
      </a:hlink>
      <a:folHlink>
        <a:srgbClr val="716E6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785</TotalTime>
  <Words>3081</Words>
  <Application>Microsoft Office PowerPoint</Application>
  <PresentationFormat>Widescreen</PresentationFormat>
  <Paragraphs>359</Paragraphs>
  <Slides>29</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Century Gothic</vt:lpstr>
      <vt:lpstr>Wingdings 3</vt:lpstr>
      <vt:lpstr>Ion</vt:lpstr>
      <vt:lpstr>PowerPoint Presentation</vt:lpstr>
      <vt:lpstr>PowerPoint Presentation</vt:lpstr>
      <vt:lpstr>Recognitions</vt:lpstr>
      <vt:lpstr>Recognitions</vt:lpstr>
      <vt:lpstr>Recognitions</vt:lpstr>
      <vt:lpstr>Most Rubric Reviews</vt:lpstr>
      <vt:lpstr>Mac Users</vt:lpstr>
      <vt:lpstr>Most Patient TrainTraq Trainees</vt:lpstr>
      <vt:lpstr>Most Challenging Response to Assessment During Pandemic</vt:lpstr>
      <vt:lpstr>Due Date &amp; Submission Status</vt:lpstr>
      <vt:lpstr>PowerPoint Presentation</vt:lpstr>
      <vt:lpstr>PowerPoint Presentation</vt:lpstr>
      <vt:lpstr>Implementation of the Nuventive Improvement Platform</vt:lpstr>
      <vt:lpstr>Nuventive User Training Results</vt:lpstr>
      <vt:lpstr>Nuventive User Training Results</vt:lpstr>
      <vt:lpstr>Nuventive User Training Results</vt:lpstr>
      <vt:lpstr>Results of IE Feedback Survey</vt:lpstr>
      <vt:lpstr>Review &amp; Approval Process</vt:lpstr>
      <vt:lpstr>Results of Rubric Review</vt:lpstr>
      <vt:lpstr>Results of Rubric Review</vt:lpstr>
      <vt:lpstr>Results of Rubric Review</vt:lpstr>
      <vt:lpstr>Looking Ahead - Nuventive Trainings</vt:lpstr>
      <vt:lpstr>Looking Ahead - Virtual Spring Series Workshops</vt:lpstr>
      <vt:lpstr>Looking Ahead – Quality of Assessment</vt:lpstr>
      <vt:lpstr>PowerPoint Presentation</vt:lpstr>
      <vt:lpstr>Looking Ahead – Quality of Assessment</vt:lpstr>
      <vt:lpstr>Included in Assessment</vt:lpstr>
      <vt:lpstr>Looking Ahead to Reaffirmation</vt:lpstr>
      <vt:lpstr>We’d love to hear from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Giving Thanks</dc:title>
  <dc:creator>Mary Cheek</dc:creator>
  <cp:lastModifiedBy>Mary Cheek</cp:lastModifiedBy>
  <cp:revision>57</cp:revision>
  <dcterms:created xsi:type="dcterms:W3CDTF">2020-11-02T19:33:51Z</dcterms:created>
  <dcterms:modified xsi:type="dcterms:W3CDTF">2020-11-18T15:09:24Z</dcterms:modified>
</cp:coreProperties>
</file>