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7" r:id="rId3"/>
    <p:sldId id="261" r:id="rId4"/>
    <p:sldId id="262" r:id="rId5"/>
    <p:sldId id="285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82" r:id="rId15"/>
    <p:sldId id="274" r:id="rId16"/>
    <p:sldId id="276" r:id="rId17"/>
    <p:sldId id="275" r:id="rId18"/>
    <p:sldId id="278" r:id="rId19"/>
    <p:sldId id="288" r:id="rId20"/>
    <p:sldId id="280" r:id="rId21"/>
  </p:sldIdLst>
  <p:sldSz cx="9144000" cy="6858000" type="screen4x3"/>
  <p:notesSz cx="6894513" cy="9180513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9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1">
          <p15:clr>
            <a:srgbClr val="A4A3A4"/>
          </p15:clr>
        </p15:guide>
        <p15:guide id="2" pos="217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in Thomas" initials="KT" lastIdx="6" clrIdx="0"/>
  <p:cmAuthor id="1" name="Hari Mamilla" initials="HM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C"/>
    <a:srgbClr val="F0B310"/>
    <a:srgbClr val="0A2846"/>
    <a:srgbClr val="191E3C"/>
    <a:srgbClr val="1B9E77"/>
    <a:srgbClr val="7570B3"/>
    <a:srgbClr val="D95F02"/>
    <a:srgbClr val="EFB211"/>
    <a:srgbClr val="F6F6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3" autoAdjust="0"/>
    <p:restoredTop sz="97964" autoAdjust="0"/>
  </p:normalViewPr>
  <p:slideViewPr>
    <p:cSldViewPr snapToGrid="0">
      <p:cViewPr>
        <p:scale>
          <a:sx n="100" d="100"/>
          <a:sy n="100" d="100"/>
        </p:scale>
        <p:origin x="1374" y="156"/>
      </p:cViewPr>
      <p:guideLst>
        <p:guide orient="horz" pos="1419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2" d="100"/>
          <a:sy n="122" d="100"/>
        </p:scale>
        <p:origin x="-5616" y="-120"/>
      </p:cViewPr>
      <p:guideLst>
        <p:guide orient="horz" pos="2891"/>
        <p:guide pos="217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11743867388543"/>
          <c:y val="0.10092241617965782"/>
          <c:w val="0.78022209596803538"/>
          <c:h val="0.8417173531708531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Sheet1!$B$2:$B$2</c:f>
              <c:numCache>
                <c:formatCode>General</c:formatCode>
                <c:ptCount val="1"/>
                <c:pt idx="0">
                  <c:v>531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B443-4156-8E10-BE1B634FAFAF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State  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Sheet1!$C$2:$C$2</c:f>
              <c:numCache>
                <c:formatCode>General</c:formatCode>
                <c:ptCount val="1"/>
                <c:pt idx="0">
                  <c:v>515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B443-4156-8E10-BE1B634FAFAF}"/>
            </c:ext>
          </c:extLst>
        </c:ser>
        <c:ser>
          <c:idx val="0"/>
          <c:order val="2"/>
          <c:tx>
            <c:strRef>
              <c:f>Sheet1!$A$1</c:f>
              <c:strCache>
                <c:ptCount val="1"/>
                <c:pt idx="0">
                  <c:v>TAMUC  </c:v>
                </c:pt>
              </c:strCache>
            </c:strRef>
          </c:tx>
          <c:spPr>
            <a:solidFill>
              <a:srgbClr val="F0B310"/>
            </a:solidFill>
            <a:ln>
              <a:solidFill>
                <a:srgbClr val="F0B31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Sheet1!$A$2:$A$2</c:f>
              <c:numCache>
                <c:formatCode>General</c:formatCode>
                <c:ptCount val="1"/>
                <c:pt idx="0">
                  <c:v>529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2-B443-4156-8E10-BE1B634FAFA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5"/>
        <c:axId val="45831296"/>
        <c:axId val="45832832"/>
      </c:barChart>
      <c:catAx>
        <c:axId val="45831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FFFFFF"/>
                </a:solidFill>
              </a:defRPr>
            </a:pPr>
            <a:endParaRPr lang="en-US"/>
          </a:p>
        </c:txPr>
        <c:crossAx val="45832832"/>
        <c:crosses val="autoZero"/>
        <c:auto val="1"/>
        <c:lblAlgn val="ctr"/>
        <c:lblOffset val="100"/>
        <c:noMultiLvlLbl val="0"/>
      </c:catAx>
      <c:valAx>
        <c:axId val="45832832"/>
        <c:scaling>
          <c:orientation val="minMax"/>
          <c:max val="6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5831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80018862387166"/>
          <c:y val="9.4214201463338476E-2"/>
          <c:w val="0.81694409087896835"/>
          <c:h val="0.7552886516955420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Sheet1!$B$2:$B$2</c:f>
              <c:numCache>
                <c:formatCode>General</c:formatCode>
                <c:ptCount val="1"/>
                <c:pt idx="0">
                  <c:v>528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1FE1-4D10-9A4D-960BA974EB6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State  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Sheet1!$C$2:$C$2</c:f>
              <c:numCache>
                <c:formatCode>General</c:formatCode>
                <c:ptCount val="1"/>
                <c:pt idx="0">
                  <c:v>507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1FE1-4D10-9A4D-960BA974EB68}"/>
            </c:ext>
          </c:extLst>
        </c:ser>
        <c:ser>
          <c:idx val="0"/>
          <c:order val="2"/>
          <c:tx>
            <c:strRef>
              <c:f>Sheet1!$A$1</c:f>
              <c:strCache>
                <c:ptCount val="1"/>
                <c:pt idx="0">
                  <c:v>TAMUC  </c:v>
                </c:pt>
              </c:strCache>
            </c:strRef>
          </c:tx>
          <c:spPr>
            <a:solidFill>
              <a:srgbClr val="F0B310"/>
            </a:solidFill>
            <a:ln>
              <a:solidFill>
                <a:srgbClr val="F0B31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Sheet1!$A$2:$A$2</c:f>
              <c:numCache>
                <c:formatCode>General</c:formatCode>
                <c:ptCount val="1"/>
                <c:pt idx="0">
                  <c:v>515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2-1FE1-4D10-9A4D-960BA974EB6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6"/>
        <c:overlap val="15"/>
        <c:axId val="45861504"/>
        <c:axId val="45887872"/>
      </c:barChart>
      <c:catAx>
        <c:axId val="4586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887872"/>
        <c:crosses val="autoZero"/>
        <c:auto val="1"/>
        <c:lblAlgn val="ctr"/>
        <c:lblOffset val="100"/>
        <c:noMultiLvlLbl val="0"/>
      </c:catAx>
      <c:valAx>
        <c:axId val="45887872"/>
        <c:scaling>
          <c:orientation val="minMax"/>
          <c:max val="6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5861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1164250920742496"/>
          <c:w val="1"/>
          <c:h val="8.5552806572413084E-2"/>
        </c:manualLayout>
      </c:layout>
      <c:overlay val="0"/>
      <c:txPr>
        <a:bodyPr/>
        <a:lstStyle/>
        <a:p>
          <a:pPr>
            <a:defRPr sz="1800"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71061103822094"/>
          <c:y val="0.10161857006454776"/>
          <c:w val="0.78705102983952224"/>
          <c:h val="0.8414896415790068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9239785316167961E-2"/>
                  <c:y val="9.3512332167099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F18-4693-8932-8541FF7FD75A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Sheet1!$B$2:$B$2</c:f>
              <c:numCache>
                <c:formatCode>General</c:formatCode>
                <c:ptCount val="1"/>
                <c:pt idx="0">
                  <c:v>20.7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7221-410B-B691-6BE2BFEC38C3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State  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5062673128143934E-2"/>
                  <c:y val="9.66320055397538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F18-4693-8932-8541FF7FD75A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Sheet1!$C$2:$C$2</c:f>
              <c:numCache>
                <c:formatCode>General</c:formatCode>
                <c:ptCount val="1"/>
                <c:pt idx="0">
                  <c:v>20.5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7221-410B-B691-6BE2BFEC38C3}"/>
            </c:ext>
          </c:extLst>
        </c:ser>
        <c:ser>
          <c:idx val="0"/>
          <c:order val="2"/>
          <c:tx>
            <c:strRef>
              <c:f>Sheet1!$A$1</c:f>
              <c:strCache>
                <c:ptCount val="1"/>
                <c:pt idx="0">
                  <c:v>TAMUC  </c:v>
                </c:pt>
              </c:strCache>
            </c:strRef>
          </c:tx>
          <c:spPr>
            <a:solidFill>
              <a:srgbClr val="F0B310"/>
            </a:solidFill>
            <a:ln>
              <a:solidFill>
                <a:srgbClr val="F0B310"/>
              </a:solidFill>
            </a:ln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221-410B-B691-6BE2BFEC38C3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Sheet1!$A$2:$A$2</c:f>
              <c:numCache>
                <c:formatCode>General</c:formatCode>
                <c:ptCount val="1"/>
                <c:pt idx="0">
                  <c:v>20.399999999999999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3-7221-410B-B691-6BE2BFEC38C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25"/>
        <c:axId val="45953792"/>
        <c:axId val="45955328"/>
      </c:barChart>
      <c:catAx>
        <c:axId val="45953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955328"/>
        <c:crosses val="autoZero"/>
        <c:auto val="1"/>
        <c:lblAlgn val="ctr"/>
        <c:lblOffset val="100"/>
        <c:noMultiLvlLbl val="0"/>
      </c:catAx>
      <c:valAx>
        <c:axId val="4595532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5953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901726192481112"/>
          <c:y val="0.20778792955467904"/>
          <c:w val="0.56263262560230576"/>
          <c:h val="0.71095211384420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By Ethnicity</c:v>
                </c:pt>
              </c:strCache>
            </c:strRef>
          </c:tx>
          <c:dLbls>
            <c:dLbl>
              <c:idx val="0"/>
              <c:layout>
                <c:manualLayout>
                  <c:x val="-2.7551873622537179E-2"/>
                  <c:y val="0.179053389022478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2BF-456E-96D4-5B5C30430F2F}"/>
                </c:ext>
              </c:extLst>
            </c:dLbl>
            <c:dLbl>
              <c:idx val="1"/>
              <c:layout>
                <c:manualLayout>
                  <c:x val="-0.20860556383461981"/>
                  <c:y val="-0.1041118794482524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2BF-456E-96D4-5B5C30430F2F}"/>
                </c:ext>
              </c:extLst>
            </c:dLbl>
            <c:dLbl>
              <c:idx val="2"/>
              <c:layout>
                <c:manualLayout>
                  <c:x val="4.4607947112710426E-2"/>
                  <c:y val="-0.128844871067991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2BF-456E-96D4-5B5C30430F2F}"/>
                </c:ext>
              </c:extLst>
            </c:dLbl>
            <c:dLbl>
              <c:idx val="3"/>
              <c:layout>
                <c:manualLayout>
                  <c:x val="-3.4765204321944639E-2"/>
                  <c:y val="-1.6831553756766964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2BF-456E-96D4-5B5C30430F2F}"/>
                </c:ext>
              </c:extLst>
            </c:dLbl>
            <c:dLbl>
              <c:idx val="4"/>
              <c:layout>
                <c:manualLayout>
                  <c:x val="0.18008542659130236"/>
                  <c:y val="-5.57831361508720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2BF-456E-96D4-5B5C30430F2F}"/>
                </c:ext>
              </c:extLst>
            </c:dLbl>
            <c:dLbl>
              <c:idx val="5"/>
              <c:layout>
                <c:manualLayout>
                  <c:x val="0.15561563313903576"/>
                  <c:y val="5.9486175754976198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2BF-456E-96D4-5B5C30430F2F}"/>
                </c:ext>
              </c:extLst>
            </c:dLbl>
            <c:dLbl>
              <c:idx val="6"/>
              <c:layout>
                <c:manualLayout>
                  <c:x val="5.496765095991122E-3"/>
                  <c:y val="9.386651083599524E-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2BF-456E-96D4-5B5C30430F2F}"/>
                </c:ext>
              </c:extLst>
            </c:dLbl>
            <c:dLbl>
              <c:idx val="7"/>
              <c:layout>
                <c:manualLayout>
                  <c:x val="6.0056468579054653E-3"/>
                  <c:y val="-6.4719147459715978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2BF-456E-96D4-5B5C30430F2F}"/>
                </c:ext>
              </c:extLst>
            </c:dLbl>
            <c:dLbl>
              <c:idx val="8"/>
              <c:layout>
                <c:manualLayout>
                  <c:x val="7.264309909903348E-3"/>
                  <c:y val="-0.2333405276569018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2BF-456E-96D4-5B5C30430F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ysClr val="window" lastClr="FFFFFF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White: 43.87%</c:v>
                </c:pt>
                <c:pt idx="1">
                  <c:v>Black or African American: 20.05%</c:v>
                </c:pt>
                <c:pt idx="2">
                  <c:v>Hispanic: 20.24%</c:v>
                </c:pt>
                <c:pt idx="3">
                  <c:v>International: 5.25%</c:v>
                </c:pt>
                <c:pt idx="4">
                  <c:v>Multiracial: 6.05%</c:v>
                </c:pt>
                <c:pt idx="5">
                  <c:v>Asian: 2.47%</c:v>
                </c:pt>
                <c:pt idx="6">
                  <c:v>Unknown/Not Reported: 1.48%</c:v>
                </c:pt>
                <c:pt idx="7">
                  <c:v>American Indian or Alaskan Native: 0.46%</c:v>
                </c:pt>
                <c:pt idx="8">
                  <c:v>Native Hawaiian or other Pacific Islander: 0.14%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5144</c:v>
                </c:pt>
                <c:pt idx="1">
                  <c:v>2351</c:v>
                </c:pt>
                <c:pt idx="2">
                  <c:v>2373</c:v>
                </c:pt>
                <c:pt idx="3">
                  <c:v>615</c:v>
                </c:pt>
                <c:pt idx="4">
                  <c:v>709</c:v>
                </c:pt>
                <c:pt idx="5">
                  <c:v>290</c:v>
                </c:pt>
                <c:pt idx="6">
                  <c:v>173</c:v>
                </c:pt>
                <c:pt idx="7">
                  <c:v>54</c:v>
                </c:pt>
                <c:pt idx="8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91-463A-9535-9876FC3E03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White: 43.87%</c:v>
                </c:pt>
                <c:pt idx="1">
                  <c:v>Black or African American: 20.05%</c:v>
                </c:pt>
                <c:pt idx="2">
                  <c:v>Hispanic: 20.24%</c:v>
                </c:pt>
                <c:pt idx="3">
                  <c:v>International: 5.25%</c:v>
                </c:pt>
                <c:pt idx="4">
                  <c:v>Multiracial: 6.05%</c:v>
                </c:pt>
                <c:pt idx="5">
                  <c:v>Asian: 2.47%</c:v>
                </c:pt>
                <c:pt idx="6">
                  <c:v>Unknown/Not Reported: 1.48%</c:v>
                </c:pt>
                <c:pt idx="7">
                  <c:v>American Indian or Alaskan Native: 0.46%</c:v>
                </c:pt>
                <c:pt idx="8">
                  <c:v>Native Hawaiian or other Pacific Islander: 0.14%</c:v>
                </c:pt>
              </c:strCache>
            </c:strRef>
          </c:cat>
          <c:val>
            <c:numRef>
              <c:f>Sheet1!$C$2:$C$10</c:f>
              <c:numCache>
                <c:formatCode>0.00%</c:formatCode>
                <c:ptCount val="9"/>
                <c:pt idx="0">
                  <c:v>0.43872068230277184</c:v>
                </c:pt>
                <c:pt idx="1">
                  <c:v>0.20051172707889126</c:v>
                </c:pt>
                <c:pt idx="2">
                  <c:v>0.20238805970149254</c:v>
                </c:pt>
                <c:pt idx="3">
                  <c:v>5.2452025586353944E-2</c:v>
                </c:pt>
                <c:pt idx="4">
                  <c:v>6.0469083155650319E-2</c:v>
                </c:pt>
                <c:pt idx="5">
                  <c:v>2.4733475479744138E-2</c:v>
                </c:pt>
                <c:pt idx="6">
                  <c:v>1.4754797441364606E-2</c:v>
                </c:pt>
                <c:pt idx="7">
                  <c:v>4.6055437100213223E-3</c:v>
                </c:pt>
                <c:pt idx="8">
                  <c:v>1.3646055437100213E-3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91-463A-9535-9876FC3E0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2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613298733644"/>
          <c:y val="1.46595980350689E-2"/>
          <c:w val="0.68069143700787405"/>
          <c:h val="0.87443749999999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 COUNT</c:v>
                </c:pt>
              </c:strCache>
            </c:strRef>
          </c:tx>
          <c:spPr>
            <a:solidFill>
              <a:srgbClr val="003E80"/>
            </a:solidFill>
          </c:spPr>
          <c:invertIfNegative val="0"/>
          <c:trendline>
            <c:spPr>
              <a:ln w="9525" cap="flat" cmpd="sng" algn="ctr">
                <a:solidFill>
                  <a:srgbClr val="FFC000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cat>
            <c:strRef>
              <c:f>Sheet1!$A$2:$A$11</c:f>
              <c:strCach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10280</c:v>
                </c:pt>
                <c:pt idx="1">
                  <c:v>10726</c:v>
                </c:pt>
                <c:pt idx="2">
                  <c:v>11187</c:v>
                </c:pt>
                <c:pt idx="3">
                  <c:v>11068</c:v>
                </c:pt>
                <c:pt idx="4">
                  <c:v>11490</c:v>
                </c:pt>
                <c:pt idx="5">
                  <c:v>12302</c:v>
                </c:pt>
                <c:pt idx="6">
                  <c:v>12385</c:v>
                </c:pt>
                <c:pt idx="7">
                  <c:v>12490</c:v>
                </c:pt>
                <c:pt idx="8">
                  <c:v>12072</c:v>
                </c:pt>
                <c:pt idx="9">
                  <c:v>11725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28-429D-9114-4F87C331F6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334016"/>
        <c:axId val="33335552"/>
      </c:barChart>
      <c:catAx>
        <c:axId val="3333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baseline="0">
                <a:solidFill>
                  <a:srgbClr val="FFFFFF"/>
                </a:solidFill>
              </a:defRPr>
            </a:pPr>
            <a:endParaRPr lang="en-US"/>
          </a:p>
        </c:txPr>
        <c:crossAx val="33335552"/>
        <c:crosses val="autoZero"/>
        <c:auto val="1"/>
        <c:lblAlgn val="ctr"/>
        <c:lblOffset val="100"/>
        <c:noMultiLvlLbl val="0"/>
      </c:catAx>
      <c:valAx>
        <c:axId val="33335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baseline="0">
                <a:solidFill>
                  <a:srgbClr val="FFFFFF"/>
                </a:solidFill>
              </a:defRPr>
            </a:pPr>
            <a:endParaRPr lang="en-US"/>
          </a:p>
        </c:txPr>
        <c:crossAx val="33334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0131124234470694E-2"/>
          <c:y val="0"/>
          <c:w val="0.89510301837270345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50 Miles or Less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77-4FF8-8FE2-192C73F03F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100 Miles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4205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77-4FF8-8FE2-192C73F03F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 Miles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2222222222222215E-2"/>
                  <c:y val="-0.16524399936866724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20D-4FEC-88F2-7C786E9ECD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77-4FF8-8FE2-192C73F03FD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300 Miles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5277777777777671E-2"/>
                  <c:y val="-0.28259118732612654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20D-4FEC-88F2-7C786E9ECD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377-4FF8-8FE2-192C73F03FD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400 Miles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779E-3"/>
                  <c:y val="-0.2131408107798751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20D-4FEC-88F2-7C786E9ECD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Sheet1!$F$2:$F$3</c:f>
              <c:numCache>
                <c:formatCode>General</c:formatCode>
                <c:ptCount val="2"/>
                <c:pt idx="0">
                  <c:v>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77-4FF8-8FE2-192C73F03FD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Over 400 Miles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4444444444444446E-2"/>
                  <c:y val="0.18679756450371077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20D-4FEC-88F2-7C786E9ECD5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Sheet1!$G$2:$G$3</c:f>
              <c:numCache>
                <c:formatCode>General</c:formatCode>
                <c:ptCount val="2"/>
                <c:pt idx="0">
                  <c:v>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77-4FF8-8FE2-192C73F03F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5824256"/>
        <c:axId val="195842432"/>
      </c:barChart>
      <c:catAx>
        <c:axId val="195824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5842432"/>
        <c:crosses val="autoZero"/>
        <c:auto val="1"/>
        <c:lblAlgn val="ctr"/>
        <c:lblOffset val="100"/>
        <c:noMultiLvlLbl val="0"/>
      </c:catAx>
      <c:valAx>
        <c:axId val="19584243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95824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0.81354</cdr:x>
      <cdr:y>0.59253</cdr:y>
    </cdr:from>
    <cdr:to>
      <cdr:x>0.85625</cdr:x>
      <cdr:y>0.65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7439024" y="3142218"/>
          <a:ext cx="390525" cy="3048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0.84896</cdr:x>
      <cdr:y>0.5135</cdr:y>
    </cdr:from>
    <cdr:to>
      <cdr:x>0.89271</cdr:x>
      <cdr:y>0.64821</cdr:y>
    </cdr:to>
    <cdr:cxnSp macro="">
      <cdr:nvCxnSpPr>
        <cdr:cNvPr id="4" name="Straight Connector 3"/>
        <cdr:cNvCxnSpPr/>
      </cdr:nvCxnSpPr>
      <cdr:spPr>
        <a:xfrm xmlns:a="http://schemas.openxmlformats.org/drawingml/2006/main" flipH="1" flipV="1">
          <a:off x="7762874" y="2723118"/>
          <a:ext cx="400052" cy="71437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0.93021</cdr:x>
      <cdr:y>0.59612</cdr:y>
    </cdr:from>
    <cdr:to>
      <cdr:x>0.93021</cdr:x>
      <cdr:y>0.64641</cdr:y>
    </cdr:to>
    <cdr:cxnSp macro="">
      <cdr:nvCxnSpPr>
        <cdr:cNvPr id="8" name="Straight Connector 7"/>
        <cdr:cNvCxnSpPr/>
      </cdr:nvCxnSpPr>
      <cdr:spPr>
        <a:xfrm xmlns:a="http://schemas.openxmlformats.org/drawingml/2006/main">
          <a:off x="8505824" y="3161268"/>
          <a:ext cx="0" cy="2667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0.93542</cdr:x>
      <cdr:y>0.84818</cdr:y>
    </cdr:from>
    <cdr:to>
      <cdr:x>0.95293</cdr:x>
      <cdr:y>0.89607</cdr:y>
    </cdr:to>
    <cdr:cxnSp macro="">
      <cdr:nvCxnSpPr>
        <cdr:cNvPr id="14" name="Straight Connector 13"/>
        <cdr:cNvCxnSpPr/>
      </cdr:nvCxnSpPr>
      <cdr:spPr>
        <a:xfrm xmlns:a="http://schemas.openxmlformats.org/drawingml/2006/main" flipH="1">
          <a:off x="8553449" y="4497943"/>
          <a:ext cx="160181" cy="2540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767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5250" y="0"/>
            <a:ext cx="298767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96FE1-552E-A748-8F1F-CF8BB5800D1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20138"/>
            <a:ext cx="298767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5250" y="8720138"/>
            <a:ext cx="298767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9D794-7DE2-A64B-9507-7D52A5FD1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38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767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5250" y="0"/>
            <a:ext cx="298767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091F9-4532-294B-BE15-9F06AA7582E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88975"/>
            <a:ext cx="4589463" cy="3441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360863"/>
            <a:ext cx="5516563" cy="4130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20138"/>
            <a:ext cx="298767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5250" y="8720138"/>
            <a:ext cx="298767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97EDC-0BE2-B041-8300-B06B00B60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9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SAT Writing data is not available for 2017.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7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cohort isn’t mentioned in the white ppt so persistence rate may differ.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96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40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54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9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97EDC-0BE2-B041-8300-B06B00B607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9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3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4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20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8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1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5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0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4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4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5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2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1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4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9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muc.edu/aboutUs/ie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812"/>
            <a:ext cx="9144000" cy="60845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05499" y="6094844"/>
            <a:ext cx="318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b="1" cap="all" dirty="0">
                <a:solidFill>
                  <a:schemeClr val="bg1"/>
                </a:solidFill>
                <a:cs typeface="Arial" pitchFamily="34" charset="0"/>
              </a:rPr>
              <a:t>Academic Year </a:t>
            </a:r>
            <a:r>
              <a:rPr lang="en-US" b="1" cap="all" dirty="0" smtClean="0">
                <a:solidFill>
                  <a:schemeClr val="bg1"/>
                </a:solidFill>
                <a:cs typeface="Arial" pitchFamily="34" charset="0"/>
              </a:rPr>
              <a:t>2019-2020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162675" y="6464176"/>
            <a:ext cx="2771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Source: </a:t>
            </a:r>
            <a:r>
              <a:rPr lang="en-US" sz="1200" u="sng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hlinkClick r:id="rId3"/>
              </a:rPr>
              <a:t>http://www.tamuc.edu/IER</a:t>
            </a:r>
            <a:endParaRPr lang="en-US" sz="1200" u="sng" dirty="0">
              <a:solidFill>
                <a:srgbClr val="FFC000"/>
              </a:solidFill>
              <a:uFill>
                <a:solidFill>
                  <a:srgbClr val="FFC000"/>
                </a:solidFill>
              </a:u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0689" y="3962200"/>
            <a:ext cx="3854374" cy="1837890"/>
          </a:xfrm>
          <a:prstGeom prst="rect">
            <a:avLst/>
          </a:prstGeom>
          <a:solidFill>
            <a:srgbClr val="191E3C">
              <a:alpha val="39000"/>
            </a:srgbClr>
          </a:solidFill>
          <a:ln cap="rnd"/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800090"/>
            <a:ext cx="9144000" cy="246251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88368" y="5122982"/>
            <a:ext cx="47228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INSTITUTIONAL RESEARCH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26470" y="4434961"/>
            <a:ext cx="4722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FAST FACTS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6084440"/>
            <a:ext cx="5248288" cy="72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20053- Dallas Black Dance Theatre-14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3" t="39796" r="12043" b="4489"/>
          <a:stretch/>
        </p:blipFill>
        <p:spPr bwMode="auto">
          <a:xfrm>
            <a:off x="4226766" y="1352938"/>
            <a:ext cx="4917233" cy="509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993056"/>
              </p:ext>
            </p:extLst>
          </p:nvPr>
        </p:nvGraphicFramePr>
        <p:xfrm>
          <a:off x="-1" y="1375532"/>
          <a:ext cx="4205289" cy="5053057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  <a:tableStyleId>{5C22544A-7EE6-4342-B048-85BDC9FD1C3A}</a:tableStyleId>
              </a:tblPr>
              <a:tblGrid>
                <a:gridCol w="3431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46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Institution           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Dallas County Community 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Paris Junior 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Collin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County Community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Navarro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College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Trinity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Valley Community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Grayson County 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Northeast Texas Community 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Blinn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College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Tarrant County College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565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Northwest Missouri State University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438399" y="4953000"/>
            <a:ext cx="40465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6080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rgbClr val="FFFFFF"/>
                </a:solidFill>
              </a:rPr>
              <a:t>First-Time Transfer Students </a:t>
            </a:r>
            <a:br>
              <a:rPr lang="en-US" sz="2000" b="1" cap="all" dirty="0">
                <a:solidFill>
                  <a:srgbClr val="FFFFFF"/>
                </a:solidFill>
              </a:rPr>
            </a:br>
            <a:r>
              <a:rPr lang="en-US" b="1" cap="all" dirty="0">
                <a:solidFill>
                  <a:srgbClr val="FFFFFF"/>
                </a:solidFill>
              </a:rPr>
              <a:t>Top Feeder Schools</a:t>
            </a:r>
            <a:endParaRPr lang="en-US" sz="2000" b="1" cap="all" dirty="0">
              <a:solidFill>
                <a:srgbClr val="FFFFFF"/>
              </a:solidFill>
            </a:endParaRP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2019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27593"/>
            <a:ext cx="1655053" cy="19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352673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216980" y="1352673"/>
            <a:ext cx="0" cy="508941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428587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1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20097- Nursing Health Sciences-71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4"/>
          <a:stretch/>
        </p:blipFill>
        <p:spPr bwMode="auto">
          <a:xfrm>
            <a:off x="0" y="1334278"/>
            <a:ext cx="9143998" cy="508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rgbClr val="FFFFFF"/>
                </a:solidFill>
              </a:rPr>
              <a:t>Enrollment by Residency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2019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16621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Source: CBM001, Certified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305148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7019" y="6422764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934862"/>
              </p:ext>
            </p:extLst>
          </p:nvPr>
        </p:nvGraphicFramePr>
        <p:xfrm>
          <a:off x="239762" y="4369801"/>
          <a:ext cx="3645412" cy="1769195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395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8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Residency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Percent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8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State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10944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8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 of State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8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International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8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11,725</a:t>
                      </a:r>
                      <a:endParaRPr lang="en-US" sz="10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 flipV="1">
            <a:off x="239807" y="4369801"/>
            <a:ext cx="364863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 rot="5400000" flipV="1">
            <a:off x="-688934" y="5252825"/>
            <a:ext cx="1811762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 rot="5400000" flipV="1">
            <a:off x="3006328" y="5252824"/>
            <a:ext cx="181176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 flipV="1">
            <a:off x="194086" y="6135846"/>
            <a:ext cx="371812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39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110049803"/>
              </p:ext>
            </p:extLst>
          </p:nvPr>
        </p:nvGraphicFramePr>
        <p:xfrm>
          <a:off x="1" y="1172607"/>
          <a:ext cx="9144000" cy="5303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000" b="1" cap="all" dirty="0">
                <a:solidFill>
                  <a:schemeClr val="bg1"/>
                </a:solidFill>
                <a:cs typeface="Arial" panose="020B0604020202020204" pitchFamily="34" charset="0"/>
              </a:rPr>
              <a:t>Distribution of Total In-State Enrollment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2019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0" y="6429955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6627168"/>
            <a:ext cx="2545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Data. All Degree Levels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1021351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956899"/>
              </p:ext>
            </p:extLst>
          </p:nvPr>
        </p:nvGraphicFramePr>
        <p:xfrm>
          <a:off x="2790664" y="1474095"/>
          <a:ext cx="3576710" cy="1950720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  <a:tableStyleId>{5C22544A-7EE6-4342-B048-85BDC9FD1C3A}</a:tableStyleId>
              </a:tblPr>
              <a:tblGrid>
                <a:gridCol w="1290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Distance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Students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Percent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50 </a:t>
                      </a:r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Miles or Less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5,044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46.6%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Miles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4,205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38.9%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="1" u="none" strike="noStrike" cap="all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00 </a:t>
                      </a:r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Miles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3.8%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000" b="1" u="none" strike="noStrike" cap="all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00 </a:t>
                      </a:r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Miles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1000" b="1" u="none" strike="noStrike" cap="all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00 </a:t>
                      </a:r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Miles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Over </a:t>
                      </a:r>
                      <a:r>
                        <a:rPr lang="en-US" sz="1000" b="1" u="none" strike="noStrike" cap="all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400 </a:t>
                      </a:r>
                      <a:r>
                        <a:rPr lang="en-US" sz="1000" b="1" u="none" strike="noStrike" cap="all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Miles</a:t>
                      </a:r>
                      <a:endParaRPr lang="en-US" sz="1000" b="1" i="0" u="none" strike="noStrike" cap="all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72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10,815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100%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 flipV="1">
            <a:off x="2754701" y="1422241"/>
            <a:ext cx="364863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6" name="Rectangle 25"/>
          <p:cNvSpPr/>
          <p:nvPr/>
        </p:nvSpPr>
        <p:spPr>
          <a:xfrm rot="5400000" flipV="1">
            <a:off x="1745280" y="2421805"/>
            <a:ext cx="204484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7" name="Rectangle 26"/>
          <p:cNvSpPr/>
          <p:nvPr/>
        </p:nvSpPr>
        <p:spPr>
          <a:xfrm rot="5400000" flipV="1">
            <a:off x="5368823" y="2421805"/>
            <a:ext cx="204484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8" name="Rectangle 27"/>
          <p:cNvSpPr/>
          <p:nvPr/>
        </p:nvSpPr>
        <p:spPr>
          <a:xfrm flipV="1">
            <a:off x="2767703" y="3421365"/>
            <a:ext cx="3632508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98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0608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000" b="1" cap="all" dirty="0" smtClean="0">
                <a:solidFill>
                  <a:schemeClr val="bg1"/>
                </a:solidFill>
              </a:rPr>
              <a:t>Enrollment BY geographic origin</a:t>
            </a:r>
            <a:endParaRPr lang="en-US" sz="2000" b="1" cap="all" dirty="0">
              <a:solidFill>
                <a:schemeClr val="bg1"/>
              </a:solidFill>
            </a:endParaRPr>
          </a:p>
          <a:p>
            <a:pPr algn="ctr" fontAlgn="ctr"/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2019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5782" y="6585871"/>
            <a:ext cx="25248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Data. All Degree Levels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6424484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92646" y="1263102"/>
            <a:ext cx="19792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1400" b="1" cap="all" dirty="0">
                <a:solidFill>
                  <a:srgbClr val="FFFFFF"/>
                </a:solidFill>
                <a:cs typeface="Arial" panose="020B0604020202020204" pitchFamily="34" charset="0"/>
              </a:rPr>
              <a:t>Top 10 </a:t>
            </a:r>
            <a:r>
              <a:rPr lang="en-US" sz="1400" b="1" cap="all" dirty="0" smtClean="0">
                <a:solidFill>
                  <a:srgbClr val="FFFFFF"/>
                </a:solidFill>
                <a:cs typeface="Arial" panose="020B0604020202020204" pitchFamily="34" charset="0"/>
              </a:rPr>
              <a:t>Counties</a:t>
            </a:r>
            <a:endParaRPr lang="en-US" sz="1400" b="1" cap="all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475204" y="1263101"/>
            <a:ext cx="21573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1400" b="1" cap="all" dirty="0">
                <a:solidFill>
                  <a:srgbClr val="FFFFFF"/>
                </a:solidFill>
                <a:cs typeface="Arial" panose="020B0604020202020204" pitchFamily="34" charset="0"/>
              </a:rPr>
              <a:t>Top 10 </a:t>
            </a:r>
            <a:r>
              <a:rPr lang="en-US" sz="1400" b="1" cap="all" dirty="0" smtClean="0">
                <a:solidFill>
                  <a:srgbClr val="FFFFFF"/>
                </a:solidFill>
                <a:cs typeface="Arial" panose="020B0604020202020204" pitchFamily="34" charset="0"/>
              </a:rPr>
              <a:t>States</a:t>
            </a:r>
            <a:endParaRPr lang="en-US" sz="1400" b="1" cap="all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31280" y="1263100"/>
            <a:ext cx="20066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US" sz="1400" b="1" cap="all" dirty="0">
                <a:solidFill>
                  <a:srgbClr val="FFFFFF"/>
                </a:solidFill>
                <a:cs typeface="Arial" panose="020B0604020202020204" pitchFamily="34" charset="0"/>
              </a:rPr>
              <a:t>Top 10 Countries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5782" y="1030315"/>
            <a:ext cx="9149782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438761"/>
              </p:ext>
            </p:extLst>
          </p:nvPr>
        </p:nvGraphicFramePr>
        <p:xfrm>
          <a:off x="738368" y="1693596"/>
          <a:ext cx="1880738" cy="2983888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  <a:tableStyleId>{5C22544A-7EE6-4342-B048-85BDC9FD1C3A}</a:tableStyleId>
              </a:tblPr>
              <a:tblGrid>
                <a:gridCol w="1012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07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County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# Enrolled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non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Dallas</a:t>
                      </a:r>
                      <a:endParaRPr lang="en-US" sz="1000" b="1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cap="non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Hunt</a:t>
                      </a:r>
                      <a:endParaRPr lang="en-US" sz="1000" b="1" i="0" u="none" strike="noStrike" cap="none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Collin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non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Tarrant</a:t>
                      </a:r>
                      <a:endParaRPr lang="en-US" sz="1000" b="1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u="none" strike="noStrike" cap="none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Rockwall</a:t>
                      </a:r>
                      <a:endParaRPr lang="en-US" sz="1000" b="1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Denton</a:t>
                      </a:r>
                      <a:endParaRPr lang="en-US" sz="1000" b="1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Hopkins</a:t>
                      </a: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Kaufman</a:t>
                      </a:r>
                      <a:endParaRPr lang="en-US" sz="1000" b="1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Harris</a:t>
                      </a:r>
                      <a:endParaRPr lang="en-US" sz="1000" b="1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08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Lamar</a:t>
                      </a:r>
                      <a:endParaRPr lang="en-US" sz="1000" b="1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250100"/>
              </p:ext>
            </p:extLst>
          </p:nvPr>
        </p:nvGraphicFramePr>
        <p:xfrm>
          <a:off x="3522389" y="1703092"/>
          <a:ext cx="2061883" cy="2974397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253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2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# Enrolled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2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Texas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10944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California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Oklahoma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Arkansas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Louisiana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Missouri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Virginia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Pennsylvania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Georgia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07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Tennessee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759877"/>
              </p:ext>
            </p:extLst>
          </p:nvPr>
        </p:nvGraphicFramePr>
        <p:xfrm>
          <a:off x="6477002" y="1709809"/>
          <a:ext cx="1889005" cy="2967675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097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23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Country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# Enrolled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States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11158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Nepal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4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Korea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Nigeria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Bangladesh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China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Mexico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Germany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Viet Nam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 flipV="1">
            <a:off x="692646" y="1647875"/>
            <a:ext cx="197922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Rectangle 22"/>
          <p:cNvSpPr/>
          <p:nvPr/>
        </p:nvSpPr>
        <p:spPr>
          <a:xfrm flipV="1">
            <a:off x="3498062" y="1648353"/>
            <a:ext cx="213448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31280" y="1652558"/>
            <a:ext cx="1979227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2646" y="4654385"/>
            <a:ext cx="197922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1" name="Rectangle 20"/>
          <p:cNvSpPr/>
          <p:nvPr/>
        </p:nvSpPr>
        <p:spPr>
          <a:xfrm flipV="1">
            <a:off x="3502958" y="4654626"/>
            <a:ext cx="212958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6" name="Rectangle 25"/>
          <p:cNvSpPr/>
          <p:nvPr/>
        </p:nvSpPr>
        <p:spPr>
          <a:xfrm flipV="1">
            <a:off x="6431282" y="4653120"/>
            <a:ext cx="1979225" cy="46553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 rot="5400000" flipV="1">
            <a:off x="1123400" y="3151203"/>
            <a:ext cx="3044178" cy="52767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0" name="Rectangle 19"/>
          <p:cNvSpPr/>
          <p:nvPr/>
        </p:nvSpPr>
        <p:spPr>
          <a:xfrm rot="5400000" flipV="1">
            <a:off x="-808726" y="3152577"/>
            <a:ext cx="3048468" cy="45723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4" name="Rectangle 23"/>
          <p:cNvSpPr/>
          <p:nvPr/>
        </p:nvSpPr>
        <p:spPr>
          <a:xfrm rot="5400000" flipV="1">
            <a:off x="4117755" y="3139838"/>
            <a:ext cx="2983415" cy="46163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5" name="Rectangle 24"/>
          <p:cNvSpPr/>
          <p:nvPr/>
        </p:nvSpPr>
        <p:spPr>
          <a:xfrm rot="5400000" flipV="1">
            <a:off x="1972585" y="3150970"/>
            <a:ext cx="3051751" cy="46515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0" name="Rectangle 29"/>
          <p:cNvSpPr/>
          <p:nvPr/>
        </p:nvSpPr>
        <p:spPr>
          <a:xfrm rot="5400000" flipV="1">
            <a:off x="6865095" y="3153471"/>
            <a:ext cx="304754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1" name="Rectangle 30"/>
          <p:cNvSpPr/>
          <p:nvPr/>
        </p:nvSpPr>
        <p:spPr>
          <a:xfrm rot="5400000" flipV="1">
            <a:off x="4943106" y="3166208"/>
            <a:ext cx="3022073" cy="45720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26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2539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rgbClr val="FFFFFF"/>
                </a:solidFill>
              </a:rPr>
              <a:t>Top Program AREAS by Level </a:t>
            </a:r>
            <a:br>
              <a:rPr lang="en-US" sz="2000" b="1" cap="all" dirty="0">
                <a:solidFill>
                  <a:srgbClr val="FFFFFF"/>
                </a:solidFill>
              </a:rPr>
            </a:b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2019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315479"/>
              </p:ext>
            </p:extLst>
          </p:nvPr>
        </p:nvGraphicFramePr>
        <p:xfrm>
          <a:off x="1892542" y="1248727"/>
          <a:ext cx="5358916" cy="4924139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316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5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Classification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# Enrolled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Program AREAS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Undergraduate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cap="all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Interdisciplinary Studies, General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Applied Arts &amp; Sciences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Kinesiology and Exercise Science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Administration and Management, General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Criminal Justice/Safety Studies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Psychology, General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Music, General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Computer and Information Sciences, General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Animal Sciences, General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Accounting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GRADUATE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solidFill>
                          <a:srgbClr val="FFFFFF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541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Administration and Management, General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322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Accounting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Analytics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Curriculum and Instruction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Counselor Education/School Counseling and Guidance Services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Computer and Information Sciences, General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Educational Leadership and Administration, General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Library and Information Science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Social Work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164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Finance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Doctoral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b">
                        <a:spcBef>
                          <a:spcPts val="0"/>
                        </a:spcBef>
                      </a:pPr>
                      <a:endParaRPr lang="en-US" sz="9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Educational Leadership and Administration, General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Higher Education/Higher Education Administration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Elementary Education and Teaching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Counselor Education/School Counseling and Guidance Services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English Language and Literature, General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1903"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206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Educational Psychology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431014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97168"/>
            <a:ext cx="1747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">
              <a:defRPr/>
            </a:pPr>
            <a:r>
              <a:rPr lang="en-US" sz="900" i="1" dirty="0">
                <a:solidFill>
                  <a:srgbClr val="8EB4E3"/>
                </a:solidFill>
                <a:cs typeface="Arial" panose="020B0604020202020204" pitchFamily="34" charset="0"/>
              </a:rPr>
              <a:t>Source: CBM001, Certified Data.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953041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868805" y="1203008"/>
            <a:ext cx="5428498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1868805" y="6175243"/>
            <a:ext cx="5427278" cy="46983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 rot="5400000" flipV="1">
            <a:off x="4764833" y="3689759"/>
            <a:ext cx="501922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 rot="5400000" flipV="1">
            <a:off x="-593460" y="3690750"/>
            <a:ext cx="4970255" cy="45720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28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20050-Jones Memorial -076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6" r="16448"/>
          <a:stretch/>
        </p:blipFill>
        <p:spPr bwMode="auto">
          <a:xfrm>
            <a:off x="4599992" y="1378076"/>
            <a:ext cx="4544008" cy="506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000" b="1" cap="all" dirty="0">
                <a:solidFill>
                  <a:srgbClr val="FFFFFF"/>
                </a:solidFill>
              </a:rPr>
              <a:t>Undergraduate Tuition &amp; Fees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Academic Year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2019-2020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13739"/>
            <a:ext cx="25549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rgbClr val="8EB4E3"/>
                </a:solidFill>
                <a:cs typeface="Times New Roman" pitchFamily="18" charset="0"/>
              </a:rPr>
              <a:t>Source: IPEDS Institutional Characteristics </a:t>
            </a:r>
            <a:r>
              <a:rPr lang="en-US" sz="900" i="1" dirty="0" smtClean="0">
                <a:solidFill>
                  <a:srgbClr val="8EB4E3"/>
                </a:solidFill>
                <a:cs typeface="Times New Roman" pitchFamily="18" charset="0"/>
              </a:rPr>
              <a:t>2019-20</a:t>
            </a:r>
            <a:endParaRPr lang="en-US" sz="900" i="1" dirty="0">
              <a:solidFill>
                <a:srgbClr val="8EB4E3"/>
              </a:solidFill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352673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590893" y="1369515"/>
            <a:ext cx="0" cy="510200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6442732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088727"/>
              </p:ext>
            </p:extLst>
          </p:nvPr>
        </p:nvGraphicFramePr>
        <p:xfrm>
          <a:off x="529597" y="3919182"/>
          <a:ext cx="4569835" cy="1890478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775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1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9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9001">
                  <a:extLst>
                    <a:ext uri="{9D8B030D-6E8A-4147-A177-3AD203B41FA5}">
                      <a16:colId xmlns:a16="http://schemas.microsoft.com/office/drawing/2014/main" val="2123118394"/>
                    </a:ext>
                  </a:extLst>
                </a:gridCol>
              </a:tblGrid>
              <a:tr h="4402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In-state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Prior Year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Out-of-State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Prior Year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5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Average Tuition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$4,790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$4,790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17,460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$17,240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5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Required Fees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$4,168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$3,958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$4,168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3$,958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52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Dollars Per Credit Hour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$160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$582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$575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 flipV="1">
            <a:off x="485704" y="3896322"/>
            <a:ext cx="4613728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 rot="5400000" flipV="1">
            <a:off x="-469032" y="4851061"/>
            <a:ext cx="1955192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 rot="5400000">
            <a:off x="4133264" y="4839632"/>
            <a:ext cx="1932333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 flipV="1">
            <a:off x="508562" y="5805795"/>
            <a:ext cx="461373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178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20121- Campus during pandemic-09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9798"/>
          <a:stretch/>
        </p:blipFill>
        <p:spPr bwMode="auto">
          <a:xfrm>
            <a:off x="-1" y="1390260"/>
            <a:ext cx="6811867" cy="507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V="1">
            <a:off x="6814139" y="1375532"/>
            <a:ext cx="0" cy="510200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000" b="1" cap="all" dirty="0">
                <a:solidFill>
                  <a:schemeClr val="bg1"/>
                </a:solidFill>
              </a:rPr>
              <a:t>Graduate Tuition &amp; Fees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Academic Year </a:t>
            </a: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2019-2020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21337"/>
            <a:ext cx="25280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Times New Roman" pitchFamily="18" charset="0"/>
              </a:rPr>
              <a:t>Source: IPEDS Institutional Characteristics 2016-17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352673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39390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383721"/>
              </p:ext>
            </p:extLst>
          </p:nvPr>
        </p:nvGraphicFramePr>
        <p:xfrm>
          <a:off x="4087341" y="1992668"/>
          <a:ext cx="4985790" cy="1855392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113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4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1323">
                  <a:extLst>
                    <a:ext uri="{9D8B030D-6E8A-4147-A177-3AD203B41FA5}">
                      <a16:colId xmlns:a16="http://schemas.microsoft.com/office/drawing/2014/main" val="1469215316"/>
                    </a:ext>
                  </a:extLst>
                </a:gridCol>
              </a:tblGrid>
              <a:tr h="4638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In-state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Prior Year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 Out-of-State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Prior Year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8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Average Tuition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$3,630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$3,630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$11,232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$11,100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8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Required Fees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$2,948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$2,794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$2,948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$2,794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8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1" i="0" u="none" strike="noStrike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Dollars Per </a:t>
                      </a:r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Credit Hour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$202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$202 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 flipV="1">
            <a:off x="4082870" y="1960546"/>
            <a:ext cx="50057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 rot="5400000" flipV="1">
            <a:off x="3109589" y="2888109"/>
            <a:ext cx="1900840" cy="45721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 rot="5400000">
            <a:off x="8135847" y="2881445"/>
            <a:ext cx="1887512" cy="45720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 flipV="1">
            <a:off x="4082869" y="3815669"/>
            <a:ext cx="5019593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69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133600" y="5973473"/>
            <a:ext cx="41910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078" y="47492"/>
            <a:ext cx="59959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000" b="1" cap="all" dirty="0">
                <a:solidFill>
                  <a:schemeClr val="bg1"/>
                </a:solidFill>
              </a:rPr>
              <a:t>Top Degrees Conferred 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Academic Year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2018-19</a:t>
            </a:r>
            <a:endParaRPr lang="en-US" sz="1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algn="ctr" fontAlgn="b">
              <a:defRPr/>
            </a:pPr>
            <a:endParaRPr lang="en-US" sz="1600" dirty="0">
              <a:solidFill>
                <a:srgbClr val="C6D9F1"/>
              </a:solidFill>
            </a:endParaRPr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948330"/>
              </p:ext>
            </p:extLst>
          </p:nvPr>
        </p:nvGraphicFramePr>
        <p:xfrm>
          <a:off x="1515641" y="903218"/>
          <a:ext cx="6142798" cy="5168199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1748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5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9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Level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Major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Degrees Awarded</a:t>
                      </a:r>
                    </a:p>
                  </a:txBody>
                  <a:tcPr marL="8068" marR="8068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Undergraduate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Applied Arts &amp; Sciences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Interdisciplinary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Studies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219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Liberal Studies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Administration &amp; Management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Kinesiology And Exercise Science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Psychology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Criminal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Justice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Accounting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Social Work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General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Business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Master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Administration &amp; Management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Accounting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Computer &amp; Information Sciences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Business Analytics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Educational Administration &amp; Supervision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Curriculum and Instruction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Social Work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Counseling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Educational Technology - Library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Science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Kinesiology And Exercise Science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Doctoral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Educational Administration &amp; Supervision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Counseling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Higher Education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Administration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Elementary Teacher Education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English Language &amp; Literature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615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Educational Psychology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5840"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R="0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068" marR="8068" marT="8068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2" y="6436033"/>
            <a:ext cx="9153049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97169"/>
            <a:ext cx="17032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">
              <a:defRPr/>
            </a:pPr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Source: CBM009, Certified Data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640606"/>
            <a:ext cx="9141759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14853" y="870190"/>
            <a:ext cx="6200022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1515636" y="6071423"/>
            <a:ext cx="6199239" cy="46987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 rot="5400000" flipV="1">
            <a:off x="5074094" y="3477629"/>
            <a:ext cx="5235844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 rot="5400000" flipV="1">
            <a:off x="-1084141" y="3473694"/>
            <a:ext cx="524371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33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007304"/>
              </p:ext>
            </p:extLst>
          </p:nvPr>
        </p:nvGraphicFramePr>
        <p:xfrm>
          <a:off x="1877813" y="1502591"/>
          <a:ext cx="5306198" cy="4383862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902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9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99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8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Academic </a:t>
                      </a:r>
                    </a:p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    Year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Gender</a:t>
                      </a:r>
                    </a:p>
                  </a:txBody>
                  <a:tcPr marL="45720" marR="4572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Baccalaureate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Master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Doctoral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114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6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2014-2015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u="none" strike="noStrike" kern="1200" dirty="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1,120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69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u="none" strike="noStrike" kern="1200" dirty="0">
                          <a:solidFill>
                            <a:srgbClr val="132067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Women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691"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1" i="0" u="none" strike="noStrike" kern="1200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</a:t>
                      </a:r>
                      <a:endParaRPr lang="en-US" sz="1000" b="1" i="0" u="none" strike="noStrike" kern="1200" cap="all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1,445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2,976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6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2015-2016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69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Women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1,062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1,996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691"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1" i="0" u="none" strike="noStrike" kern="1200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</a:t>
                      </a:r>
                      <a:endParaRPr lang="en-US" sz="1000" b="1" i="0" u="none" strike="noStrike" kern="1200" cap="all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1,676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1,581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3,296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6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2016-2017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69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Women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691"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1" i="0" u="none" strike="noStrike" kern="1200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</a:t>
                      </a:r>
                      <a:endParaRPr lang="en-US" sz="1000" b="1" i="0" u="none" strike="noStrike" kern="1200" cap="all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1,666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1,721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3,416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6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2017-2018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69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Women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1,194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2,182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691"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1" i="0" u="none" strike="noStrike" kern="1200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</a:t>
                      </a:r>
                      <a:endParaRPr lang="en-US" sz="1000" b="1" i="0" u="none" strike="noStrike" kern="1200" cap="all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1,791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1,523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3,373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69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2018-2019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1,199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69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Women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2,154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3691"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1" i="0" u="none" strike="noStrike" kern="1200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</a:t>
                      </a:r>
                      <a:endParaRPr lang="en-US" sz="1000" b="1" i="0" u="none" strike="noStrike" kern="1200" cap="all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1,773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1,510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70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3,353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81057" y="406080"/>
            <a:ext cx="5995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rgbClr val="FFFFFF"/>
                </a:solidFill>
              </a:rPr>
              <a:t>Degrees Awarded</a:t>
            </a:r>
          </a:p>
          <a:p>
            <a:pPr algn="ctr" fontAlgn="b">
              <a:defRPr/>
            </a:pPr>
            <a:r>
              <a:rPr lang="en-US" sz="2000" b="1" cap="all" dirty="0">
                <a:solidFill>
                  <a:srgbClr val="FFFFFF"/>
                </a:solidFill>
              </a:rPr>
              <a:t>By Gender and Degree Level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627168"/>
            <a:ext cx="1792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CBM009, Certified Data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19" y="6417208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113966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43088" y="1471613"/>
            <a:ext cx="5362575" cy="4414838"/>
          </a:xfrm>
          <a:prstGeom prst="rect">
            <a:avLst/>
          </a:prstGeom>
          <a:noFill/>
          <a:ln w="63500">
            <a:solidFill>
              <a:srgbClr val="EFB21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1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M20097- Nursing Health Sciences-69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914" r="12929" b="13674"/>
          <a:stretch/>
        </p:blipFill>
        <p:spPr bwMode="auto">
          <a:xfrm>
            <a:off x="-1" y="1558212"/>
            <a:ext cx="9144001" cy="48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1" cap="all" dirty="0">
                <a:solidFill>
                  <a:schemeClr val="bg1"/>
                </a:solidFill>
              </a:rPr>
              <a:t>Student/Faculty Ratio by College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2019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6468790"/>
            <a:ext cx="271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FTSE: Full-Time Student Equivalent, CBM001, Certified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FTE: Full-Time Faculty Equivalent, Local 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3052" y="1514190"/>
            <a:ext cx="9144000" cy="68982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23071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380638"/>
              </p:ext>
            </p:extLst>
          </p:nvPr>
        </p:nvGraphicFramePr>
        <p:xfrm>
          <a:off x="84726" y="3429894"/>
          <a:ext cx="5446124" cy="2933192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3221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6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College/School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FTSE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FTE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Ratio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College of </a:t>
                      </a:r>
                      <a:r>
                        <a:rPr lang="en-US" sz="1000" b="1" i="0" u="none" strike="noStrike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agricultural</a:t>
                      </a:r>
                      <a:r>
                        <a:rPr lang="en-US" sz="1000" b="1" i="0" u="none" strike="noStrike" cap="all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sciences and natural resources</a:t>
                      </a:r>
                      <a:endParaRPr lang="en-US" sz="1000" b="1" i="0" u="none" strike="noStrike" cap="all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254.87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12.51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20:1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kern="1200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College</a:t>
                      </a:r>
                      <a:r>
                        <a:rPr lang="en-US" sz="1000" b="1" i="0" u="none" strike="noStrike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business</a:t>
                      </a:r>
                      <a:endParaRPr lang="en-US" sz="1000" b="1" i="0" u="none" strike="noStrike" cap="all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1,544.43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56.38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27:1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8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College of </a:t>
                      </a:r>
                      <a:r>
                        <a:rPr lang="en-US" sz="1000" b="1" i="0" u="none" strike="noStrike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education &amp; human services</a:t>
                      </a:r>
                      <a:endParaRPr lang="en-US" sz="1000" b="1" i="0" u="none" strike="noStrike" cap="all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2,165.22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120.72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18:1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8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College of </a:t>
                      </a:r>
                      <a:r>
                        <a:rPr lang="en-US" sz="1000" b="1" i="0" u="none" strike="noStrike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humanities, social sciences &amp; arts</a:t>
                      </a:r>
                      <a:endParaRPr lang="en-US" sz="1000" b="1" i="0" u="none" strike="noStrike" cap="all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1.992.55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110.23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18:1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College of Innovation and Design</a:t>
                      </a:r>
                      <a:endParaRPr lang="en-US" sz="1000" b="1" i="0" u="none" strike="noStrike" cap="all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393.32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24.83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16:1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39232"/>
                  </a:ext>
                </a:extLst>
              </a:tr>
              <a:tr h="35266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000" b="1" i="0" u="none" strike="noStrike" kern="1200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College </a:t>
                      </a:r>
                      <a:r>
                        <a:rPr lang="en-US" sz="1000" b="1" i="0" u="none" strike="noStrike" kern="1200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r>
                        <a:rPr lang="en-US" sz="1000" b="1" i="0" u="none" strike="noStrike" kern="1200" cap="all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 &amp; engineering</a:t>
                      </a:r>
                      <a:endParaRPr lang="en-US" sz="1000" b="1" i="0" u="none" strike="noStrike" kern="1200" cap="all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1,852.20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77.74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24:1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Total: Texas A&amp;M University-Commerce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8,202.59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402.41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20:1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 flipV="1">
            <a:off x="87032" y="3392118"/>
            <a:ext cx="547802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 rot="5400000" flipV="1">
            <a:off x="-1428728" y="4862158"/>
            <a:ext cx="2985798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 rot="5400000">
            <a:off x="4072160" y="4839297"/>
            <a:ext cx="2940074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170" y="6332194"/>
            <a:ext cx="5500887" cy="45721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986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20005- 9-11 Memorial Flags-12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8"/>
          <a:stretch/>
        </p:blipFill>
        <p:spPr bwMode="auto">
          <a:xfrm>
            <a:off x="1" y="1380930"/>
            <a:ext cx="9137820" cy="509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381000"/>
            <a:ext cx="502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cs typeface="Arial" pitchFamily="34" charset="0"/>
              </a:rPr>
              <a:t>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19389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chemeClr val="bg1"/>
                </a:solidFill>
                <a:cs typeface="Arial" pitchFamily="34" charset="0"/>
              </a:rPr>
              <a:t>New Freshman Applied </a:t>
            </a:r>
            <a:br>
              <a:rPr lang="en-US" sz="2000" b="1" cap="all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sz="2000" b="1" cap="all" dirty="0">
                <a:solidFill>
                  <a:schemeClr val="bg1"/>
                </a:solidFill>
                <a:cs typeface="Arial" pitchFamily="34" charset="0"/>
              </a:rPr>
              <a:t>Admitted &amp; Enrolled by gender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2019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9534" y="6488668"/>
            <a:ext cx="550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*Admitted as a percentage of Applied, and Enrolled as Percentage of Admitted.</a:t>
            </a:r>
          </a:p>
          <a:p>
            <a:pPr lvl="0"/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Source: Local Banner Data, not certified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9534" y="1352673"/>
            <a:ext cx="9153534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 flipV="1">
            <a:off x="-9534" y="6446881"/>
            <a:ext cx="9153534" cy="50752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061883"/>
              </p:ext>
            </p:extLst>
          </p:nvPr>
        </p:nvGraphicFramePr>
        <p:xfrm>
          <a:off x="559781" y="1652128"/>
          <a:ext cx="5486400" cy="1397990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rgbClr val="000000">
                      <a:alpha val="85000"/>
                    </a:srgbClr>
                  </a:outerShdw>
                </a:effectLst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43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Male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cap="all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Percent</a:t>
                      </a:r>
                      <a:r>
                        <a:rPr lang="en-US" sz="1000" i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cs typeface="Arial" pitchFamily="34" charset="0"/>
                        </a:rPr>
                        <a:t>*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Female 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cap="all" baseline="0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Percent</a:t>
                      </a:r>
                      <a:r>
                        <a:rPr lang="en-US" sz="1000" i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cs typeface="Arial" pitchFamily="34" charset="0"/>
                        </a:rPr>
                        <a:t>*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Total Percent</a:t>
                      </a:r>
                      <a:r>
                        <a:rPr lang="en-US" sz="1000" i="1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cs typeface="Arial" pitchFamily="34" charset="0"/>
                        </a:rPr>
                        <a:t>*</a:t>
                      </a:r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91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Applied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4331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6234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10565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36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Admitted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1542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2245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3787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cap="all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Enrolled</a:t>
                      </a: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680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1199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 rot="5400000" flipV="1">
            <a:off x="-181311" y="2320078"/>
            <a:ext cx="147514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 flipV="1">
            <a:off x="556259" y="3034789"/>
            <a:ext cx="548640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6" name="Rectangle 15"/>
          <p:cNvSpPr/>
          <p:nvPr/>
        </p:nvSpPr>
        <p:spPr>
          <a:xfrm flipV="1">
            <a:off x="556259" y="1605366"/>
            <a:ext cx="548640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 rot="5400000" flipV="1">
            <a:off x="5331983" y="2320078"/>
            <a:ext cx="147514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62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20121- Campus during pandemic-348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6" b="7984"/>
          <a:stretch/>
        </p:blipFill>
        <p:spPr bwMode="auto">
          <a:xfrm>
            <a:off x="-5869" y="1371599"/>
            <a:ext cx="9149869" cy="504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142491"/>
              </p:ext>
            </p:extLst>
          </p:nvPr>
        </p:nvGraphicFramePr>
        <p:xfrm>
          <a:off x="4963067" y="4449128"/>
          <a:ext cx="4046984" cy="1833589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rgbClr val="000000">
                      <a:alpha val="85000"/>
                    </a:srgbClr>
                  </a:outerShdw>
                </a:effectLst>
                <a:tableStyleId>{ED083AE6-46FA-4A59-8FB0-9F97EB10719F}</a:tableStyleId>
              </a:tblPr>
              <a:tblGrid>
                <a:gridCol w="1011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12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chemeClr val="bg1"/>
                          </a:solidFill>
                          <a:effectLst/>
                        </a:rPr>
                        <a:t>Part time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chemeClr val="bg1"/>
                          </a:solidFill>
                          <a:effectLst/>
                        </a:rPr>
                        <a:t>Full time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5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effectLst/>
                        </a:rPr>
                        <a:t>Faculty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282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394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676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effectLst/>
                        </a:rPr>
                        <a:t>Staff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25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525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550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3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>
                          <a:solidFill>
                            <a:srgbClr val="FFFFFF"/>
                          </a:solidFill>
                          <a:effectLst/>
                        </a:rPr>
                        <a:t>Total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307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919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1,226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0" y="1219200"/>
            <a:ext cx="7024744" cy="951464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81057" y="406080"/>
            <a:ext cx="5995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cap="all" dirty="0">
                <a:solidFill>
                  <a:srgbClr val="FFFFFF"/>
                </a:solidFill>
              </a:rPr>
              <a:t>Employment Characteristics</a:t>
            </a:r>
          </a:p>
          <a:p>
            <a:pPr algn="ctr" fontAlgn="b">
              <a:defRPr/>
            </a:pP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2019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5869" y="6580094"/>
            <a:ext cx="1825704" cy="257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sz="900" b="1" i="1" kern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Source: IPEDS-Human Resources</a:t>
            </a:r>
            <a:endParaRPr lang="en-US" sz="900" b="1" i="1" kern="1400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366567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042" y="6421449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2" name="Rectangle 21"/>
          <p:cNvSpPr/>
          <p:nvPr/>
        </p:nvSpPr>
        <p:spPr>
          <a:xfrm flipV="1">
            <a:off x="4935126" y="4405432"/>
            <a:ext cx="409778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3" name="Rectangle 22"/>
          <p:cNvSpPr/>
          <p:nvPr/>
        </p:nvSpPr>
        <p:spPr>
          <a:xfrm rot="5400000" flipV="1">
            <a:off x="3984426" y="5337313"/>
            <a:ext cx="1909477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8078171" y="5360170"/>
            <a:ext cx="1863757" cy="45720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916305" y="6269187"/>
            <a:ext cx="409374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87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3" y="20807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chemeClr val="bg1"/>
                </a:solidFill>
              </a:rPr>
              <a:t>SAT/ACT Comparison for Enrolled Students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2019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13" y="6481751"/>
            <a:ext cx="456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Source: Local Banner Data, not certified; only tests taken in </a:t>
            </a:r>
            <a:r>
              <a:rPr lang="en-US" sz="9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2019 </a:t>
            </a:r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included.</a:t>
            </a:r>
          </a:p>
          <a:p>
            <a:pPr lvl="0"/>
            <a:r>
              <a:rPr lang="en-US" sz="900" i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SAT Averages from The College </a:t>
            </a:r>
            <a:r>
              <a:rPr lang="en-US" sz="900" i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Board 2019 Report</a:t>
            </a:r>
            <a:endParaRPr lang="en-US" sz="9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30637597"/>
              </p:ext>
            </p:extLst>
          </p:nvPr>
        </p:nvGraphicFramePr>
        <p:xfrm>
          <a:off x="13314" y="1644060"/>
          <a:ext cx="3042306" cy="4070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678466346"/>
              </p:ext>
            </p:extLst>
          </p:nvPr>
        </p:nvGraphicFramePr>
        <p:xfrm>
          <a:off x="3048000" y="1644060"/>
          <a:ext cx="3063239" cy="4528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244888" y="1301664"/>
            <a:ext cx="2706331" cy="34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SAT Math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222488784"/>
              </p:ext>
            </p:extLst>
          </p:nvPr>
        </p:nvGraphicFramePr>
        <p:xfrm>
          <a:off x="6103620" y="1644060"/>
          <a:ext cx="3040378" cy="4070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523854" y="1301665"/>
            <a:ext cx="2021226" cy="54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SAT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Evidence Based Reading and Writing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179821" y="1301665"/>
            <a:ext cx="2964178" cy="34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cs typeface="Arial" panose="020B0604020202020204" pitchFamily="34" charset="0"/>
              </a:rPr>
              <a:t>ACT Composite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0" y="858540"/>
            <a:ext cx="9144000" cy="46230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0" y="6436032"/>
            <a:ext cx="9143999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10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20072- Fill the Fieldhouse- Blue Out-33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1" b="11387"/>
          <a:stretch/>
        </p:blipFill>
        <p:spPr bwMode="auto">
          <a:xfrm>
            <a:off x="0" y="1390262"/>
            <a:ext cx="9144000" cy="50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54" y="244715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000" b="1" cap="all" dirty="0">
                <a:solidFill>
                  <a:schemeClr val="bg1"/>
                </a:solidFill>
                <a:cs typeface="Arial" panose="020B0604020202020204" pitchFamily="34" charset="0"/>
              </a:rPr>
              <a:t>One Year </a:t>
            </a:r>
            <a:r>
              <a:rPr lang="en-US" sz="2000" b="1" cap="all" dirty="0" smtClean="0">
                <a:solidFill>
                  <a:schemeClr val="bg1"/>
                </a:solidFill>
                <a:cs typeface="Arial" panose="020B0604020202020204" pitchFamily="34" charset="0"/>
              </a:rPr>
              <a:t>PERSISTENCE </a:t>
            </a:r>
            <a:r>
              <a:rPr lang="en-US" sz="2000" b="1" cap="all" dirty="0">
                <a:solidFill>
                  <a:schemeClr val="bg1"/>
                </a:solidFill>
                <a:cs typeface="Arial" panose="020B0604020202020204" pitchFamily="34" charset="0"/>
              </a:rPr>
              <a:t>Rate </a:t>
            </a:r>
          </a:p>
          <a:p>
            <a:pPr algn="ctr" fontAlgn="b"/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First-Time, Full-Time 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Undergraduate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fontAlgn="b"/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Entering Cohort 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2018, as of Fall 2019</a:t>
            </a:r>
            <a:endParaRPr lang="en-US" sz="1600" b="1" dirty="0">
              <a:solidFill>
                <a:schemeClr val="tx2">
                  <a:lumMod val="40000"/>
                  <a:lumOff val="60000"/>
                </a:schemeClr>
              </a:solidFill>
              <a:cs typeface="Arial" panose="020B0604020202020204" pitchFamily="34" charset="0"/>
            </a:endParaRPr>
          </a:p>
          <a:p>
            <a:pPr algn="ctr" fontAlgn="b"/>
            <a:endParaRPr lang="en-US" sz="1600" b="1" dirty="0">
              <a:solidFill>
                <a:srgbClr val="8EB4E3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6756" y="6710679"/>
            <a:ext cx="4561740" cy="126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"/>
              </a:lnSpc>
              <a:spcAft>
                <a:spcPts val="1300"/>
              </a:spcAft>
            </a:pPr>
            <a:r>
              <a:rPr lang="en-US" sz="900" i="1" kern="1400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Source: Accountability Report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-6756" y="1352673"/>
            <a:ext cx="915075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44728"/>
            <a:ext cx="9150753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861824"/>
              </p:ext>
            </p:extLst>
          </p:nvPr>
        </p:nvGraphicFramePr>
        <p:xfrm>
          <a:off x="286646" y="1816475"/>
          <a:ext cx="5642859" cy="1077273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2373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5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6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927" marR="8927" marT="89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Count</a:t>
                      </a: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Persistence Rate</a:t>
                      </a: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Same institution</a:t>
                      </a:r>
                    </a:p>
                  </a:txBody>
                  <a:tcPr marL="307792" marR="51299" marT="51299" marB="51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729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69.3%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Other Texas institution</a:t>
                      </a:r>
                    </a:p>
                  </a:txBody>
                  <a:tcPr marL="307792" marR="51299" marT="51299" marB="51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147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14.0%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5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   Total</a:t>
                      </a:r>
                    </a:p>
                  </a:txBody>
                  <a:tcPr marL="51299" marR="51299" marT="51299" marB="51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876</a:t>
                      </a:r>
                      <a:endParaRPr lang="en-US" sz="1100" b="0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83.3%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27" marR="8927" marT="8927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 flipV="1">
            <a:off x="293158" y="1771203"/>
            <a:ext cx="566569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 flipV="1">
            <a:off x="293157" y="2891790"/>
            <a:ext cx="5665696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 rot="5400000" flipV="1">
            <a:off x="5352841" y="2331497"/>
            <a:ext cx="116630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 rot="5400000" flipV="1">
            <a:off x="-312855" y="2331497"/>
            <a:ext cx="116630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64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7430-Graduation-63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3" r="3526"/>
          <a:stretch/>
        </p:blipFill>
        <p:spPr bwMode="auto">
          <a:xfrm>
            <a:off x="0" y="1375532"/>
            <a:ext cx="5551713" cy="510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470989"/>
              </p:ext>
            </p:extLst>
          </p:nvPr>
        </p:nvGraphicFramePr>
        <p:xfrm>
          <a:off x="5100919" y="1398392"/>
          <a:ext cx="4043080" cy="5056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4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9326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ENTERING FALL COHORT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COUNT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PERCENT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0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4-Year Graduation Rate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is-I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1,006</a:t>
                      </a:r>
                      <a:endParaRPr lang="cs-CZ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29.9%</a:t>
                      </a:r>
                      <a:endParaRPr lang="pt-B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7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* Same Institution</a:t>
                      </a:r>
                      <a:endParaRPr lang="en-US" sz="1000" b="1" i="0" u="none" strike="noStrike" dirty="0">
                        <a:solidFill>
                          <a:srgbClr val="2A2A2A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25.6%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7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* Other Texas Institution</a:t>
                      </a:r>
                      <a:endParaRPr lang="en-US" sz="1000" b="1" i="0" u="none" strike="noStrike" dirty="0">
                        <a:solidFill>
                          <a:srgbClr val="2A2A2A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4.3%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3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5-Year Graduation Rate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is-I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991</a:t>
                      </a:r>
                      <a:endParaRPr lang="is-I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46.4%</a:t>
                      </a:r>
                      <a:endParaRPr lang="hr-H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7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* Same Institution</a:t>
                      </a:r>
                      <a:endParaRPr lang="en-US" sz="1000" b="1" i="0" u="none" strike="noStrike" dirty="0">
                        <a:solidFill>
                          <a:srgbClr val="2A2A2A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38.6%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7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* Other Texas Institution</a:t>
                      </a:r>
                      <a:endParaRPr lang="en-US" sz="1000" b="1" i="0" u="none" strike="noStrike" dirty="0">
                        <a:solidFill>
                          <a:srgbClr val="2A2A2A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7.8%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47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6-Year Graduation Rate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is-IS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928</a:t>
                      </a:r>
                      <a:endParaRPr lang="cs-CZ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52.5%</a:t>
                      </a:r>
                      <a:endParaRPr lang="hr-HR" sz="1000" b="0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7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* Same Institution</a:t>
                      </a:r>
                      <a:endParaRPr lang="en-US" sz="1000" b="1" i="0" u="none" strike="noStrike" dirty="0">
                        <a:solidFill>
                          <a:srgbClr val="2A2A2A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42.9%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874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u="none" strike="noStrike" dirty="0">
                          <a:effectLst/>
                        </a:rPr>
                        <a:t>* Other Texas Institution</a:t>
                      </a:r>
                      <a:endParaRPr lang="en-US" sz="1000" b="1" i="0" u="none" strike="noStrike" dirty="0">
                        <a:solidFill>
                          <a:srgbClr val="2A2A2A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000" u="none" strike="noStrike" dirty="0">
                          <a:effectLst/>
                        </a:rPr>
                        <a:t> </a:t>
                      </a:r>
                      <a:endParaRPr lang="sk-SK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 smtClean="0">
                          <a:effectLst/>
                        </a:rPr>
                        <a:t>9.6%</a:t>
                      </a:r>
                      <a:endParaRPr lang="hr-H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2700" marR="12700" marT="1270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260" y="56488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US" sz="2000" b="1" cap="all" dirty="0">
                <a:solidFill>
                  <a:schemeClr val="bg1"/>
                </a:solidFill>
              </a:rPr>
              <a:t>Graduation Rate as of </a:t>
            </a:r>
            <a:r>
              <a:rPr lang="en-US" sz="2000" b="1" cap="all" dirty="0" smtClean="0">
                <a:solidFill>
                  <a:schemeClr val="bg1"/>
                </a:solidFill>
              </a:rPr>
              <a:t>2019</a:t>
            </a:r>
            <a:endParaRPr lang="en-US" b="1" cap="all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60" y="6684358"/>
            <a:ext cx="4561740" cy="148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"/>
              </a:lnSpc>
              <a:spcAft>
                <a:spcPts val="1300"/>
              </a:spcAft>
            </a:pPr>
            <a:r>
              <a:rPr lang="en-US" sz="900" i="1" kern="1400" dirty="0">
                <a:solidFill>
                  <a:schemeClr val="tx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Source: Accountability Report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55279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090467" y="1375532"/>
            <a:ext cx="12831" cy="508477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1352673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40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20055-Homecoming 2019-162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6" r="11396"/>
          <a:stretch/>
        </p:blipFill>
        <p:spPr bwMode="auto">
          <a:xfrm>
            <a:off x="3918857" y="1375531"/>
            <a:ext cx="5225143" cy="50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7160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chemeClr val="bg1"/>
                </a:solidFill>
              </a:rPr>
              <a:t>Top Feeder Schools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First Time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 College </a:t>
            </a: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2019 </a:t>
            </a:r>
            <a:endParaRPr lang="en-US" sz="1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27168"/>
            <a:ext cx="42622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822134"/>
              </p:ext>
            </p:extLst>
          </p:nvPr>
        </p:nvGraphicFramePr>
        <p:xfrm>
          <a:off x="107576" y="1470213"/>
          <a:ext cx="3657599" cy="4849900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  <a:tableStyleId>{5C22544A-7EE6-4342-B048-85BDC9FD1C3A}</a:tableStyleId>
              </a:tblPr>
              <a:tblGrid>
                <a:gridCol w="2424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9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High School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cap="all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# Enrolled</a:t>
                      </a:r>
                      <a:endParaRPr lang="en-US" sz="1000" b="1" i="0" u="none" strike="noStrike" cap="all" dirty="0">
                        <a:solidFill>
                          <a:srgbClr val="FFFFFF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pPr marL="115888" lvl="0" indent="0" algn="l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Sulphur Springs High School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pPr marL="115888" lvl="0" indent="0" algn="l" defTabSz="914400" rtl="0" eaLnBrk="1" fontAlgn="b" latinLnBrk="0" hangingPunct="1"/>
                      <a:r>
                        <a:rPr lang="en-U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Desoto High School</a:t>
                      </a:r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pPr marL="115888" lvl="0" indent="0" algn="l" defTabSz="914400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Commerce High School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pPr marL="115888" lvl="0" indent="0" algn="l" defTabSz="914400" rtl="0" eaLnBrk="1" fontAlgn="b" latinLnBrk="0" hangingPunct="1"/>
                      <a:r>
                        <a:rPr lang="en-U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Greenville High School</a:t>
                      </a:r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pPr marL="115888" lvl="0" indent="0" algn="l" defTabSz="914400" rtl="0" eaLnBrk="1" fontAlgn="b" latinLnBrk="0" hangingPunct="1"/>
                      <a:r>
                        <a:rPr lang="en-U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Duncanville High School</a:t>
                      </a:r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pPr marL="115888" lvl="0" indent="0" algn="l" defTabSz="914400" rtl="0" eaLnBrk="1" fontAlgn="b" latinLnBrk="0" hangingPunct="1"/>
                      <a:r>
                        <a:rPr lang="en-U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Rockwall High School</a:t>
                      </a:r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pPr marL="115888" lvl="0" indent="0" algn="l" defTabSz="914400" rtl="0" eaLnBrk="1" fontAlgn="b" latinLnBrk="0" hangingPunct="1"/>
                      <a:r>
                        <a:rPr lang="en-U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Royse City High School</a:t>
                      </a:r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pPr marL="115888" lvl="0" indent="0" algn="l" defTabSz="914400" rtl="0" eaLnBrk="1" fontAlgn="b" latinLnBrk="0" hangingPunct="1"/>
                      <a:r>
                        <a:rPr lang="en-U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Dr. John D Horn High School</a:t>
                      </a:r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pPr marL="115888" lvl="0" indent="0" algn="l" defTabSz="914400" rtl="0" eaLnBrk="1" fontAlgn="b" latinLnBrk="0" hangingPunct="1"/>
                      <a:r>
                        <a:rPr lang="en-U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Lancaster High School</a:t>
                      </a:r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0900">
                <a:tc>
                  <a:txBody>
                    <a:bodyPr/>
                    <a:lstStyle/>
                    <a:p>
                      <a:pPr marL="115888" lvl="0" indent="0" algn="l" defTabSz="914400" rtl="0" eaLnBrk="1" fontAlgn="b" latinLnBrk="0" hangingPunct="1"/>
                      <a:r>
                        <a:rPr lang="en-US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Mesquite High School</a:t>
                      </a:r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3908613" y="1352673"/>
            <a:ext cx="0" cy="5082763"/>
          </a:xfrm>
          <a:prstGeom prst="line">
            <a:avLst/>
          </a:prstGeom>
          <a:ln w="38100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1352673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435436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26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20916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2000" b="1" cap="all" dirty="0">
                <a:solidFill>
                  <a:srgbClr val="FFFFFF"/>
                </a:solidFill>
              </a:rPr>
              <a:t>Age Distribution by Level</a:t>
            </a: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2019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6616223"/>
            <a:ext cx="16495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6435232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039280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798708"/>
              </p:ext>
            </p:extLst>
          </p:nvPr>
        </p:nvGraphicFramePr>
        <p:xfrm>
          <a:off x="891208" y="2030272"/>
          <a:ext cx="7361583" cy="2882332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983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3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8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78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58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23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Age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Undergraduate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Post Baccalaureate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Masters</a:t>
                      </a:r>
                      <a:endParaRPr lang="en-US" sz="1000" b="1" i="0" u="none" strike="noStrike" cap="all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Doctoral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Percent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83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 18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514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514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4.38%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83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18-24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5,558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469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6,042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51.53%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83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25-29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841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1,630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13.90%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83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30-39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776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976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1,943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16.57%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83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40-49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370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483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177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1,050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8.96%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83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or older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244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546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4.66%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9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cap="all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8225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99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2922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479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11,725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C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 flipV="1">
            <a:off x="905434" y="1967252"/>
            <a:ext cx="734209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 flipV="1">
            <a:off x="905434" y="4889745"/>
            <a:ext cx="7342095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 rot="5400000" flipV="1">
            <a:off x="-578672" y="3428498"/>
            <a:ext cx="296821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 rot="5400000" flipV="1">
            <a:off x="6786283" y="3428498"/>
            <a:ext cx="2968211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20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878976514"/>
              </p:ext>
            </p:extLst>
          </p:nvPr>
        </p:nvGraphicFramePr>
        <p:xfrm>
          <a:off x="-48368" y="-83182"/>
          <a:ext cx="8787896" cy="6954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858" y="23575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chemeClr val="bg1"/>
                </a:solidFill>
                <a:cs typeface="Arial" pitchFamily="34" charset="0"/>
              </a:rPr>
              <a:t>Enrollment by Demographic</a:t>
            </a:r>
            <a:endParaRPr lang="en-US" b="1" cap="all" dirty="0">
              <a:solidFill>
                <a:schemeClr val="bg1"/>
              </a:solidFill>
              <a:cs typeface="Arial" pitchFamily="34" charset="0"/>
            </a:endParaRPr>
          </a:p>
          <a:p>
            <a:pPr algn="ctr" fontAlgn="b">
              <a:defRPr/>
            </a:pP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Fall </a:t>
            </a:r>
            <a:r>
              <a:rPr lang="en-US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cs typeface="Arial" pitchFamily="34" charset="0"/>
              </a:rPr>
              <a:t>2019</a:t>
            </a:r>
            <a:endParaRPr lang="en-US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00167" y="3437505"/>
            <a:ext cx="1464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</a:rPr>
              <a:t>7,253</a:t>
            </a:r>
            <a:endParaRPr lang="en-US" sz="1400" b="1" dirty="0">
              <a:solidFill>
                <a:srgbClr val="FFFFFF"/>
              </a:solidFill>
            </a:endParaRPr>
          </a:p>
          <a:p>
            <a:r>
              <a:rPr lang="en-US" sz="1200" dirty="0" smtClean="0">
                <a:solidFill>
                  <a:srgbClr val="FFFFFF"/>
                </a:solidFill>
              </a:rPr>
              <a:t>61.86%</a:t>
            </a:r>
            <a:endParaRPr lang="en-US" sz="1200" dirty="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7179569" y="1877164"/>
            <a:ext cx="1246017" cy="1542687"/>
            <a:chOff x="7383085" y="991270"/>
            <a:chExt cx="1100138" cy="1362075"/>
          </a:xfrm>
        </p:grpSpPr>
        <p:sp>
          <p:nvSpPr>
            <p:cNvPr id="10" name="Freeform 136"/>
            <p:cNvSpPr>
              <a:spLocks/>
            </p:cNvSpPr>
            <p:nvPr/>
          </p:nvSpPr>
          <p:spPr bwMode="auto">
            <a:xfrm>
              <a:off x="7383085" y="1686595"/>
              <a:ext cx="1100138" cy="433388"/>
            </a:xfrm>
            <a:custGeom>
              <a:avLst/>
              <a:gdLst/>
              <a:ahLst/>
              <a:cxnLst>
                <a:cxn ang="0">
                  <a:pos x="284" y="0"/>
                </a:cxn>
                <a:cxn ang="0">
                  <a:pos x="191" y="4"/>
                </a:cxn>
                <a:cxn ang="0">
                  <a:pos x="51" y="74"/>
                </a:cxn>
                <a:cxn ang="0">
                  <a:pos x="0" y="188"/>
                </a:cxn>
                <a:cxn ang="0">
                  <a:pos x="477" y="188"/>
                </a:cxn>
                <a:cxn ang="0">
                  <a:pos x="426" y="74"/>
                </a:cxn>
                <a:cxn ang="0">
                  <a:pos x="284" y="0"/>
                </a:cxn>
              </a:cxnLst>
              <a:rect l="0" t="0" r="r" b="b"/>
              <a:pathLst>
                <a:path w="477" h="188">
                  <a:moveTo>
                    <a:pt x="284" y="0"/>
                  </a:moveTo>
                  <a:cubicBezTo>
                    <a:pt x="283" y="1"/>
                    <a:pt x="192" y="3"/>
                    <a:pt x="191" y="4"/>
                  </a:cubicBezTo>
                  <a:cubicBezTo>
                    <a:pt x="162" y="45"/>
                    <a:pt x="100" y="63"/>
                    <a:pt x="51" y="74"/>
                  </a:cubicBezTo>
                  <a:cubicBezTo>
                    <a:pt x="2" y="85"/>
                    <a:pt x="0" y="147"/>
                    <a:pt x="0" y="188"/>
                  </a:cubicBezTo>
                  <a:cubicBezTo>
                    <a:pt x="477" y="188"/>
                    <a:pt x="477" y="188"/>
                    <a:pt x="477" y="188"/>
                  </a:cubicBezTo>
                  <a:cubicBezTo>
                    <a:pt x="477" y="147"/>
                    <a:pt x="476" y="85"/>
                    <a:pt x="426" y="74"/>
                  </a:cubicBezTo>
                  <a:cubicBezTo>
                    <a:pt x="376" y="63"/>
                    <a:pt x="311" y="43"/>
                    <a:pt x="28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7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7"/>
            <p:cNvSpPr>
              <a:spLocks/>
            </p:cNvSpPr>
            <p:nvPr/>
          </p:nvSpPr>
          <p:spPr bwMode="auto">
            <a:xfrm>
              <a:off x="7716460" y="1067470"/>
              <a:ext cx="430213" cy="930275"/>
            </a:xfrm>
            <a:custGeom>
              <a:avLst/>
              <a:gdLst/>
              <a:ahLst/>
              <a:cxnLst>
                <a:cxn ang="0">
                  <a:pos x="33" y="358"/>
                </a:cxn>
                <a:cxn ang="0">
                  <a:pos x="93" y="0"/>
                </a:cxn>
                <a:cxn ang="0">
                  <a:pos x="159" y="363"/>
                </a:cxn>
                <a:cxn ang="0">
                  <a:pos x="33" y="358"/>
                </a:cxn>
              </a:cxnLst>
              <a:rect l="0" t="0" r="r" b="b"/>
              <a:pathLst>
                <a:path w="186" h="403">
                  <a:moveTo>
                    <a:pt x="33" y="358"/>
                  </a:moveTo>
                  <a:cubicBezTo>
                    <a:pt x="11" y="214"/>
                    <a:pt x="0" y="0"/>
                    <a:pt x="93" y="0"/>
                  </a:cubicBezTo>
                  <a:cubicBezTo>
                    <a:pt x="186" y="0"/>
                    <a:pt x="181" y="212"/>
                    <a:pt x="159" y="363"/>
                  </a:cubicBezTo>
                  <a:cubicBezTo>
                    <a:pt x="115" y="403"/>
                    <a:pt x="70" y="392"/>
                    <a:pt x="33" y="35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4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8"/>
            <p:cNvSpPr>
              <a:spLocks/>
            </p:cNvSpPr>
            <p:nvPr/>
          </p:nvSpPr>
          <p:spPr bwMode="auto">
            <a:xfrm>
              <a:off x="7784722" y="1337345"/>
              <a:ext cx="295275" cy="719138"/>
            </a:xfrm>
            <a:custGeom>
              <a:avLst/>
              <a:gdLst/>
              <a:ahLst/>
              <a:cxnLst>
                <a:cxn ang="0">
                  <a:pos x="17" y="64"/>
                </a:cxn>
                <a:cxn ang="0">
                  <a:pos x="17" y="142"/>
                </a:cxn>
                <a:cxn ang="0">
                  <a:pos x="17" y="181"/>
                </a:cxn>
                <a:cxn ang="0">
                  <a:pos x="65" y="311"/>
                </a:cxn>
                <a:cxn ang="0">
                  <a:pos x="112" y="181"/>
                </a:cxn>
                <a:cxn ang="0">
                  <a:pos x="112" y="142"/>
                </a:cxn>
                <a:cxn ang="0">
                  <a:pos x="112" y="64"/>
                </a:cxn>
                <a:cxn ang="0">
                  <a:pos x="17" y="64"/>
                </a:cxn>
              </a:cxnLst>
              <a:rect l="0" t="0" r="r" b="b"/>
              <a:pathLst>
                <a:path w="128" h="311">
                  <a:moveTo>
                    <a:pt x="17" y="64"/>
                  </a:moveTo>
                  <a:cubicBezTo>
                    <a:pt x="17" y="142"/>
                    <a:pt x="17" y="142"/>
                    <a:pt x="17" y="142"/>
                  </a:cubicBezTo>
                  <a:cubicBezTo>
                    <a:pt x="17" y="181"/>
                    <a:pt x="17" y="181"/>
                    <a:pt x="17" y="181"/>
                  </a:cubicBezTo>
                  <a:cubicBezTo>
                    <a:pt x="0" y="212"/>
                    <a:pt x="47" y="311"/>
                    <a:pt x="65" y="311"/>
                  </a:cubicBezTo>
                  <a:cubicBezTo>
                    <a:pt x="82" y="311"/>
                    <a:pt x="128" y="220"/>
                    <a:pt x="112" y="181"/>
                  </a:cubicBezTo>
                  <a:cubicBezTo>
                    <a:pt x="112" y="142"/>
                    <a:pt x="112" y="142"/>
                    <a:pt x="112" y="142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12" y="0"/>
                    <a:pt x="17" y="0"/>
                    <a:pt x="17" y="64"/>
                  </a:cubicBezTo>
                  <a:close/>
                </a:path>
              </a:pathLst>
            </a:custGeom>
            <a:solidFill>
              <a:srgbClr val="E6E6E6"/>
            </a:solidFill>
            <a:ln w="7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9"/>
            <p:cNvSpPr>
              <a:spLocks/>
            </p:cNvSpPr>
            <p:nvPr/>
          </p:nvSpPr>
          <p:spPr bwMode="auto">
            <a:xfrm>
              <a:off x="8140322" y="1351632"/>
              <a:ext cx="112713" cy="157163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7" y="27"/>
                </a:cxn>
                <a:cxn ang="0">
                  <a:pos x="11" y="64"/>
                </a:cxn>
                <a:cxn ang="0">
                  <a:pos x="42" y="42"/>
                </a:cxn>
                <a:cxn ang="0">
                  <a:pos x="37" y="4"/>
                </a:cxn>
              </a:cxnLst>
              <a:rect l="0" t="0" r="r" b="b"/>
              <a:pathLst>
                <a:path w="49" h="68">
                  <a:moveTo>
                    <a:pt x="37" y="4"/>
                  </a:moveTo>
                  <a:cubicBezTo>
                    <a:pt x="28" y="0"/>
                    <a:pt x="14" y="10"/>
                    <a:pt x="7" y="27"/>
                  </a:cubicBezTo>
                  <a:cubicBezTo>
                    <a:pt x="0" y="43"/>
                    <a:pt x="2" y="60"/>
                    <a:pt x="11" y="64"/>
                  </a:cubicBezTo>
                  <a:cubicBezTo>
                    <a:pt x="21" y="68"/>
                    <a:pt x="35" y="58"/>
                    <a:pt x="42" y="42"/>
                  </a:cubicBezTo>
                  <a:cubicBezTo>
                    <a:pt x="49" y="25"/>
                    <a:pt x="47" y="8"/>
                    <a:pt x="37" y="4"/>
                  </a:cubicBezTo>
                  <a:close/>
                </a:path>
              </a:pathLst>
            </a:custGeom>
            <a:solidFill>
              <a:srgbClr val="E6E6E6"/>
            </a:solidFill>
            <a:ln w="6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0"/>
            <p:cNvSpPr>
              <a:spLocks/>
            </p:cNvSpPr>
            <p:nvPr/>
          </p:nvSpPr>
          <p:spPr bwMode="auto">
            <a:xfrm>
              <a:off x="7613272" y="1351632"/>
              <a:ext cx="112713" cy="157163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42" y="27"/>
                </a:cxn>
                <a:cxn ang="0">
                  <a:pos x="38" y="64"/>
                </a:cxn>
                <a:cxn ang="0">
                  <a:pos x="8" y="42"/>
                </a:cxn>
                <a:cxn ang="0">
                  <a:pos x="12" y="4"/>
                </a:cxn>
              </a:cxnLst>
              <a:rect l="0" t="0" r="r" b="b"/>
              <a:pathLst>
                <a:path w="49" h="68">
                  <a:moveTo>
                    <a:pt x="12" y="4"/>
                  </a:moveTo>
                  <a:cubicBezTo>
                    <a:pt x="22" y="0"/>
                    <a:pt x="35" y="10"/>
                    <a:pt x="42" y="27"/>
                  </a:cubicBezTo>
                  <a:cubicBezTo>
                    <a:pt x="49" y="43"/>
                    <a:pt x="47" y="60"/>
                    <a:pt x="38" y="64"/>
                  </a:cubicBezTo>
                  <a:cubicBezTo>
                    <a:pt x="28" y="68"/>
                    <a:pt x="15" y="58"/>
                    <a:pt x="8" y="42"/>
                  </a:cubicBezTo>
                  <a:cubicBezTo>
                    <a:pt x="0" y="25"/>
                    <a:pt x="2" y="8"/>
                    <a:pt x="12" y="4"/>
                  </a:cubicBezTo>
                  <a:close/>
                </a:path>
              </a:pathLst>
            </a:custGeom>
            <a:solidFill>
              <a:srgbClr val="E6E6E6"/>
            </a:solidFill>
            <a:ln w="6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1"/>
            <p:cNvSpPr>
              <a:spLocks/>
            </p:cNvSpPr>
            <p:nvPr/>
          </p:nvSpPr>
          <p:spPr bwMode="auto">
            <a:xfrm>
              <a:off x="7614860" y="1000795"/>
              <a:ext cx="635000" cy="671513"/>
            </a:xfrm>
            <a:custGeom>
              <a:avLst/>
              <a:gdLst/>
              <a:ahLst/>
              <a:cxnLst>
                <a:cxn ang="0">
                  <a:pos x="138" y="291"/>
                </a:cxn>
                <a:cxn ang="0">
                  <a:pos x="21" y="172"/>
                </a:cxn>
                <a:cxn ang="0">
                  <a:pos x="138" y="0"/>
                </a:cxn>
                <a:cxn ang="0">
                  <a:pos x="255" y="172"/>
                </a:cxn>
                <a:cxn ang="0">
                  <a:pos x="138" y="291"/>
                </a:cxn>
              </a:cxnLst>
              <a:rect l="0" t="0" r="r" b="b"/>
              <a:pathLst>
                <a:path w="275" h="291">
                  <a:moveTo>
                    <a:pt x="138" y="291"/>
                  </a:moveTo>
                  <a:cubicBezTo>
                    <a:pt x="107" y="291"/>
                    <a:pt x="41" y="242"/>
                    <a:pt x="21" y="172"/>
                  </a:cubicBezTo>
                  <a:cubicBezTo>
                    <a:pt x="0" y="101"/>
                    <a:pt x="39" y="0"/>
                    <a:pt x="138" y="0"/>
                  </a:cubicBezTo>
                  <a:cubicBezTo>
                    <a:pt x="237" y="0"/>
                    <a:pt x="275" y="101"/>
                    <a:pt x="255" y="172"/>
                  </a:cubicBezTo>
                  <a:cubicBezTo>
                    <a:pt x="235" y="242"/>
                    <a:pt x="169" y="291"/>
                    <a:pt x="138" y="291"/>
                  </a:cubicBezTo>
                  <a:close/>
                </a:path>
              </a:pathLst>
            </a:custGeom>
            <a:solidFill>
              <a:srgbClr val="E6E6E6"/>
            </a:solidFill>
            <a:ln w="7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2"/>
            <p:cNvSpPr>
              <a:spLocks/>
            </p:cNvSpPr>
            <p:nvPr/>
          </p:nvSpPr>
          <p:spPr bwMode="auto">
            <a:xfrm>
              <a:off x="7583110" y="991270"/>
              <a:ext cx="684213" cy="412750"/>
            </a:xfrm>
            <a:custGeom>
              <a:avLst/>
              <a:gdLst/>
              <a:ahLst/>
              <a:cxnLst>
                <a:cxn ang="0">
                  <a:pos x="272" y="174"/>
                </a:cxn>
                <a:cxn ang="0">
                  <a:pos x="152" y="0"/>
                </a:cxn>
                <a:cxn ang="0">
                  <a:pos x="36" y="179"/>
                </a:cxn>
                <a:cxn ang="0">
                  <a:pos x="235" y="50"/>
                </a:cxn>
                <a:cxn ang="0">
                  <a:pos x="272" y="174"/>
                </a:cxn>
              </a:cxnLst>
              <a:rect l="0" t="0" r="r" b="b"/>
              <a:pathLst>
                <a:path w="296" h="179">
                  <a:moveTo>
                    <a:pt x="272" y="174"/>
                  </a:moveTo>
                  <a:cubicBezTo>
                    <a:pt x="296" y="42"/>
                    <a:pt x="218" y="0"/>
                    <a:pt x="152" y="0"/>
                  </a:cubicBezTo>
                  <a:cubicBezTo>
                    <a:pt x="77" y="0"/>
                    <a:pt x="0" y="57"/>
                    <a:pt x="36" y="179"/>
                  </a:cubicBezTo>
                  <a:cubicBezTo>
                    <a:pt x="107" y="175"/>
                    <a:pt x="172" y="133"/>
                    <a:pt x="235" y="50"/>
                  </a:cubicBezTo>
                  <a:cubicBezTo>
                    <a:pt x="245" y="92"/>
                    <a:pt x="253" y="147"/>
                    <a:pt x="272" y="1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3"/>
            <p:cNvSpPr>
              <a:spLocks noEditPoints="1"/>
            </p:cNvSpPr>
            <p:nvPr/>
          </p:nvSpPr>
          <p:spPr bwMode="auto">
            <a:xfrm>
              <a:off x="7730747" y="1294482"/>
              <a:ext cx="422275" cy="152400"/>
            </a:xfrm>
            <a:custGeom>
              <a:avLst/>
              <a:gdLst/>
              <a:ahLst/>
              <a:cxnLst>
                <a:cxn ang="0">
                  <a:pos x="137" y="66"/>
                </a:cxn>
                <a:cxn ang="0">
                  <a:pos x="140" y="66"/>
                </a:cxn>
                <a:cxn ang="0">
                  <a:pos x="173" y="39"/>
                </a:cxn>
                <a:cxn ang="0">
                  <a:pos x="180" y="17"/>
                </a:cxn>
                <a:cxn ang="0">
                  <a:pos x="183" y="9"/>
                </a:cxn>
                <a:cxn ang="0">
                  <a:pos x="178" y="3"/>
                </a:cxn>
                <a:cxn ang="0">
                  <a:pos x="138" y="1"/>
                </a:cxn>
                <a:cxn ang="0">
                  <a:pos x="138" y="5"/>
                </a:cxn>
                <a:cxn ang="0">
                  <a:pos x="166" y="8"/>
                </a:cxn>
                <a:cxn ang="0">
                  <a:pos x="165" y="49"/>
                </a:cxn>
                <a:cxn ang="0">
                  <a:pos x="137" y="62"/>
                </a:cxn>
                <a:cxn ang="0">
                  <a:pos x="137" y="66"/>
                </a:cxn>
                <a:cxn ang="0">
                  <a:pos x="92" y="8"/>
                </a:cxn>
                <a:cxn ang="0">
                  <a:pos x="49" y="1"/>
                </a:cxn>
                <a:cxn ang="0">
                  <a:pos x="46" y="1"/>
                </a:cxn>
                <a:cxn ang="0">
                  <a:pos x="46" y="5"/>
                </a:cxn>
                <a:cxn ang="0">
                  <a:pos x="76" y="15"/>
                </a:cxn>
                <a:cxn ang="0">
                  <a:pos x="58" y="59"/>
                </a:cxn>
                <a:cxn ang="0">
                  <a:pos x="45" y="62"/>
                </a:cxn>
                <a:cxn ang="0">
                  <a:pos x="44" y="66"/>
                </a:cxn>
                <a:cxn ang="0">
                  <a:pos x="76" y="46"/>
                </a:cxn>
                <a:cxn ang="0">
                  <a:pos x="92" y="23"/>
                </a:cxn>
                <a:cxn ang="0">
                  <a:pos x="106" y="45"/>
                </a:cxn>
                <a:cxn ang="0">
                  <a:pos x="137" y="66"/>
                </a:cxn>
                <a:cxn ang="0">
                  <a:pos x="137" y="62"/>
                </a:cxn>
                <a:cxn ang="0">
                  <a:pos x="123" y="59"/>
                </a:cxn>
                <a:cxn ang="0">
                  <a:pos x="108" y="15"/>
                </a:cxn>
                <a:cxn ang="0">
                  <a:pos x="138" y="5"/>
                </a:cxn>
                <a:cxn ang="0">
                  <a:pos x="138" y="1"/>
                </a:cxn>
                <a:cxn ang="0">
                  <a:pos x="136" y="1"/>
                </a:cxn>
                <a:cxn ang="0">
                  <a:pos x="92" y="8"/>
                </a:cxn>
                <a:cxn ang="0">
                  <a:pos x="46" y="1"/>
                </a:cxn>
                <a:cxn ang="0">
                  <a:pos x="6" y="3"/>
                </a:cxn>
                <a:cxn ang="0">
                  <a:pos x="1" y="9"/>
                </a:cxn>
                <a:cxn ang="0">
                  <a:pos x="4" y="17"/>
                </a:cxn>
                <a:cxn ang="0">
                  <a:pos x="10" y="39"/>
                </a:cxn>
                <a:cxn ang="0">
                  <a:pos x="41" y="66"/>
                </a:cxn>
                <a:cxn ang="0">
                  <a:pos x="44" y="66"/>
                </a:cxn>
                <a:cxn ang="0">
                  <a:pos x="45" y="62"/>
                </a:cxn>
                <a:cxn ang="0">
                  <a:pos x="17" y="49"/>
                </a:cxn>
                <a:cxn ang="0">
                  <a:pos x="18" y="8"/>
                </a:cxn>
                <a:cxn ang="0">
                  <a:pos x="46" y="5"/>
                </a:cxn>
                <a:cxn ang="0">
                  <a:pos x="46" y="1"/>
                </a:cxn>
              </a:cxnLst>
              <a:rect l="0" t="0" r="r" b="b"/>
              <a:pathLst>
                <a:path w="183" h="66">
                  <a:moveTo>
                    <a:pt x="137" y="66"/>
                  </a:moveTo>
                  <a:cubicBezTo>
                    <a:pt x="138" y="66"/>
                    <a:pt x="139" y="66"/>
                    <a:pt x="140" y="66"/>
                  </a:cubicBezTo>
                  <a:cubicBezTo>
                    <a:pt x="164" y="64"/>
                    <a:pt x="170" y="53"/>
                    <a:pt x="173" y="39"/>
                  </a:cubicBezTo>
                  <a:cubicBezTo>
                    <a:pt x="176" y="24"/>
                    <a:pt x="176" y="18"/>
                    <a:pt x="180" y="17"/>
                  </a:cubicBezTo>
                  <a:cubicBezTo>
                    <a:pt x="183" y="16"/>
                    <a:pt x="183" y="13"/>
                    <a:pt x="183" y="9"/>
                  </a:cubicBezTo>
                  <a:cubicBezTo>
                    <a:pt x="183" y="5"/>
                    <a:pt x="183" y="4"/>
                    <a:pt x="178" y="3"/>
                  </a:cubicBezTo>
                  <a:cubicBezTo>
                    <a:pt x="175" y="1"/>
                    <a:pt x="154" y="0"/>
                    <a:pt x="138" y="1"/>
                  </a:cubicBezTo>
                  <a:cubicBezTo>
                    <a:pt x="138" y="5"/>
                    <a:pt x="138" y="5"/>
                    <a:pt x="138" y="5"/>
                  </a:cubicBezTo>
                  <a:cubicBezTo>
                    <a:pt x="151" y="4"/>
                    <a:pt x="162" y="5"/>
                    <a:pt x="166" y="8"/>
                  </a:cubicBezTo>
                  <a:cubicBezTo>
                    <a:pt x="174" y="13"/>
                    <a:pt x="171" y="37"/>
                    <a:pt x="165" y="49"/>
                  </a:cubicBezTo>
                  <a:cubicBezTo>
                    <a:pt x="160" y="57"/>
                    <a:pt x="148" y="62"/>
                    <a:pt x="137" y="62"/>
                  </a:cubicBezTo>
                  <a:lnTo>
                    <a:pt x="137" y="66"/>
                  </a:lnTo>
                  <a:close/>
                  <a:moveTo>
                    <a:pt x="92" y="8"/>
                  </a:moveTo>
                  <a:cubicBezTo>
                    <a:pt x="87" y="9"/>
                    <a:pt x="65" y="2"/>
                    <a:pt x="49" y="1"/>
                  </a:cubicBezTo>
                  <a:cubicBezTo>
                    <a:pt x="48" y="1"/>
                    <a:pt x="47" y="1"/>
                    <a:pt x="46" y="1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58" y="5"/>
                    <a:pt x="71" y="8"/>
                    <a:pt x="76" y="15"/>
                  </a:cubicBezTo>
                  <a:cubicBezTo>
                    <a:pt x="83" y="26"/>
                    <a:pt x="70" y="53"/>
                    <a:pt x="58" y="59"/>
                  </a:cubicBezTo>
                  <a:cubicBezTo>
                    <a:pt x="54" y="61"/>
                    <a:pt x="50" y="62"/>
                    <a:pt x="45" y="62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65" y="66"/>
                    <a:pt x="73" y="51"/>
                    <a:pt x="76" y="46"/>
                  </a:cubicBezTo>
                  <a:cubicBezTo>
                    <a:pt x="81" y="36"/>
                    <a:pt x="80" y="23"/>
                    <a:pt x="92" y="23"/>
                  </a:cubicBezTo>
                  <a:cubicBezTo>
                    <a:pt x="104" y="23"/>
                    <a:pt x="102" y="36"/>
                    <a:pt x="106" y="45"/>
                  </a:cubicBezTo>
                  <a:cubicBezTo>
                    <a:pt x="109" y="51"/>
                    <a:pt x="116" y="66"/>
                    <a:pt x="137" y="66"/>
                  </a:cubicBezTo>
                  <a:cubicBezTo>
                    <a:pt x="137" y="62"/>
                    <a:pt x="137" y="62"/>
                    <a:pt x="137" y="62"/>
                  </a:cubicBezTo>
                  <a:cubicBezTo>
                    <a:pt x="132" y="62"/>
                    <a:pt x="127" y="61"/>
                    <a:pt x="123" y="59"/>
                  </a:cubicBezTo>
                  <a:cubicBezTo>
                    <a:pt x="112" y="53"/>
                    <a:pt x="100" y="26"/>
                    <a:pt x="108" y="15"/>
                  </a:cubicBezTo>
                  <a:cubicBezTo>
                    <a:pt x="113" y="8"/>
                    <a:pt x="126" y="5"/>
                    <a:pt x="138" y="5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7" y="1"/>
                    <a:pt x="137" y="1"/>
                    <a:pt x="136" y="1"/>
                  </a:cubicBezTo>
                  <a:cubicBezTo>
                    <a:pt x="122" y="2"/>
                    <a:pt x="105" y="8"/>
                    <a:pt x="92" y="8"/>
                  </a:cubicBezTo>
                  <a:close/>
                  <a:moveTo>
                    <a:pt x="46" y="1"/>
                  </a:moveTo>
                  <a:cubicBezTo>
                    <a:pt x="30" y="0"/>
                    <a:pt x="10" y="2"/>
                    <a:pt x="6" y="3"/>
                  </a:cubicBezTo>
                  <a:cubicBezTo>
                    <a:pt x="1" y="5"/>
                    <a:pt x="1" y="5"/>
                    <a:pt x="1" y="9"/>
                  </a:cubicBezTo>
                  <a:cubicBezTo>
                    <a:pt x="0" y="13"/>
                    <a:pt x="1" y="16"/>
                    <a:pt x="4" y="17"/>
                  </a:cubicBezTo>
                  <a:cubicBezTo>
                    <a:pt x="8" y="19"/>
                    <a:pt x="7" y="24"/>
                    <a:pt x="10" y="39"/>
                  </a:cubicBezTo>
                  <a:cubicBezTo>
                    <a:pt x="11" y="53"/>
                    <a:pt x="17" y="64"/>
                    <a:pt x="41" y="66"/>
                  </a:cubicBezTo>
                  <a:cubicBezTo>
                    <a:pt x="42" y="66"/>
                    <a:pt x="43" y="66"/>
                    <a:pt x="44" y="66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33" y="62"/>
                    <a:pt x="21" y="58"/>
                    <a:pt x="17" y="49"/>
                  </a:cubicBezTo>
                  <a:cubicBezTo>
                    <a:pt x="11" y="37"/>
                    <a:pt x="10" y="13"/>
                    <a:pt x="18" y="8"/>
                  </a:cubicBezTo>
                  <a:cubicBezTo>
                    <a:pt x="22" y="6"/>
                    <a:pt x="34" y="4"/>
                    <a:pt x="46" y="5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46"/>
            <p:cNvSpPr>
              <a:spLocks/>
            </p:cNvSpPr>
            <p:nvPr/>
          </p:nvSpPr>
          <p:spPr bwMode="auto">
            <a:xfrm>
              <a:off x="7421185" y="2237457"/>
              <a:ext cx="1041400" cy="115888"/>
            </a:xfrm>
            <a:custGeom>
              <a:avLst/>
              <a:gdLst/>
              <a:ahLst/>
              <a:cxnLst>
                <a:cxn ang="0">
                  <a:pos x="451" y="25"/>
                </a:cxn>
                <a:cxn ang="0">
                  <a:pos x="435" y="50"/>
                </a:cxn>
                <a:cxn ang="0">
                  <a:pos x="16" y="5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6" y="0"/>
                </a:cxn>
                <a:cxn ang="0">
                  <a:pos x="435" y="0"/>
                </a:cxn>
                <a:cxn ang="0">
                  <a:pos x="451" y="25"/>
                </a:cxn>
              </a:cxnLst>
              <a:rect l="0" t="0" r="r" b="b"/>
              <a:pathLst>
                <a:path w="451" h="50">
                  <a:moveTo>
                    <a:pt x="451" y="25"/>
                  </a:moveTo>
                  <a:cubicBezTo>
                    <a:pt x="451" y="38"/>
                    <a:pt x="444" y="50"/>
                    <a:pt x="43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3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7" y="0"/>
                    <a:pt x="16" y="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44" y="0"/>
                    <a:pt x="451" y="11"/>
                    <a:pt x="451" y="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7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521336" y="5726497"/>
            <a:ext cx="1660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</a:rPr>
              <a:t>4,472</a:t>
            </a:r>
            <a:endParaRPr lang="en-US" sz="1400" b="1" dirty="0">
              <a:solidFill>
                <a:srgbClr val="FFFFFF"/>
              </a:solidFill>
            </a:endParaRPr>
          </a:p>
          <a:p>
            <a:r>
              <a:rPr lang="en-US" sz="1200" dirty="0" smtClean="0">
                <a:solidFill>
                  <a:srgbClr val="FFFFFF"/>
                </a:solidFill>
              </a:rPr>
              <a:t>38.14%</a:t>
            </a:r>
            <a:endParaRPr lang="en-US" sz="1200" dirty="0">
              <a:solidFill>
                <a:srgbClr val="FFFFFF"/>
              </a:solidFill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7277752" y="4152489"/>
            <a:ext cx="1175400" cy="1554480"/>
            <a:chOff x="1330324" y="4387850"/>
            <a:chExt cx="1082675" cy="1490663"/>
          </a:xfrm>
        </p:grpSpPr>
        <p:sp>
          <p:nvSpPr>
            <p:cNvPr id="61" name="Freeform 202"/>
            <p:cNvSpPr>
              <a:spLocks/>
            </p:cNvSpPr>
            <p:nvPr/>
          </p:nvSpPr>
          <p:spPr bwMode="auto">
            <a:xfrm>
              <a:off x="1330324" y="5157788"/>
              <a:ext cx="1082675" cy="492125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40" y="81"/>
                </a:cxn>
                <a:cxn ang="0">
                  <a:pos x="0" y="213"/>
                </a:cxn>
                <a:cxn ang="0">
                  <a:pos x="235" y="213"/>
                </a:cxn>
                <a:cxn ang="0">
                  <a:pos x="469" y="213"/>
                </a:cxn>
                <a:cxn ang="0">
                  <a:pos x="429" y="81"/>
                </a:cxn>
                <a:cxn ang="0">
                  <a:pos x="283" y="1"/>
                </a:cxn>
                <a:cxn ang="0">
                  <a:pos x="188" y="0"/>
                </a:cxn>
              </a:cxnLst>
              <a:rect l="0" t="0" r="r" b="b"/>
              <a:pathLst>
                <a:path w="469" h="213">
                  <a:moveTo>
                    <a:pt x="188" y="0"/>
                  </a:moveTo>
                  <a:cubicBezTo>
                    <a:pt x="84" y="46"/>
                    <a:pt x="53" y="70"/>
                    <a:pt x="40" y="81"/>
                  </a:cubicBezTo>
                  <a:cubicBezTo>
                    <a:pt x="21" y="97"/>
                    <a:pt x="11" y="160"/>
                    <a:pt x="0" y="213"/>
                  </a:cubicBezTo>
                  <a:cubicBezTo>
                    <a:pt x="235" y="213"/>
                    <a:pt x="235" y="213"/>
                    <a:pt x="235" y="213"/>
                  </a:cubicBezTo>
                  <a:cubicBezTo>
                    <a:pt x="469" y="213"/>
                    <a:pt x="469" y="213"/>
                    <a:pt x="469" y="213"/>
                  </a:cubicBezTo>
                  <a:cubicBezTo>
                    <a:pt x="458" y="160"/>
                    <a:pt x="448" y="97"/>
                    <a:pt x="429" y="81"/>
                  </a:cubicBezTo>
                  <a:cubicBezTo>
                    <a:pt x="416" y="70"/>
                    <a:pt x="386" y="46"/>
                    <a:pt x="283" y="1"/>
                  </a:cubicBezTo>
                  <a:lnTo>
                    <a:pt x="188" y="0"/>
                  </a:lnTo>
                  <a:close/>
                </a:path>
              </a:pathLst>
            </a:custGeom>
            <a:solidFill>
              <a:srgbClr val="FFDE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03"/>
            <p:cNvSpPr>
              <a:spLocks/>
            </p:cNvSpPr>
            <p:nvPr/>
          </p:nvSpPr>
          <p:spPr bwMode="auto">
            <a:xfrm>
              <a:off x="1330324" y="5157788"/>
              <a:ext cx="1082675" cy="492125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40" y="81"/>
                </a:cxn>
                <a:cxn ang="0">
                  <a:pos x="0" y="213"/>
                </a:cxn>
                <a:cxn ang="0">
                  <a:pos x="235" y="213"/>
                </a:cxn>
                <a:cxn ang="0">
                  <a:pos x="469" y="213"/>
                </a:cxn>
                <a:cxn ang="0">
                  <a:pos x="429" y="81"/>
                </a:cxn>
                <a:cxn ang="0">
                  <a:pos x="283" y="1"/>
                </a:cxn>
                <a:cxn ang="0">
                  <a:pos x="188" y="0"/>
                </a:cxn>
              </a:cxnLst>
              <a:rect l="0" t="0" r="r" b="b"/>
              <a:pathLst>
                <a:path w="469" h="213">
                  <a:moveTo>
                    <a:pt x="188" y="0"/>
                  </a:moveTo>
                  <a:cubicBezTo>
                    <a:pt x="84" y="46"/>
                    <a:pt x="53" y="70"/>
                    <a:pt x="40" y="81"/>
                  </a:cubicBezTo>
                  <a:cubicBezTo>
                    <a:pt x="21" y="97"/>
                    <a:pt x="11" y="160"/>
                    <a:pt x="0" y="213"/>
                  </a:cubicBezTo>
                  <a:cubicBezTo>
                    <a:pt x="235" y="213"/>
                    <a:pt x="235" y="213"/>
                    <a:pt x="235" y="213"/>
                  </a:cubicBezTo>
                  <a:cubicBezTo>
                    <a:pt x="469" y="213"/>
                    <a:pt x="469" y="213"/>
                    <a:pt x="469" y="213"/>
                  </a:cubicBezTo>
                  <a:cubicBezTo>
                    <a:pt x="458" y="160"/>
                    <a:pt x="448" y="97"/>
                    <a:pt x="429" y="81"/>
                  </a:cubicBezTo>
                  <a:cubicBezTo>
                    <a:pt x="416" y="70"/>
                    <a:pt x="386" y="46"/>
                    <a:pt x="283" y="1"/>
                  </a:cubicBezTo>
                  <a:lnTo>
                    <a:pt x="188" y="0"/>
                  </a:lnTo>
                  <a:close/>
                </a:path>
              </a:pathLst>
            </a:custGeom>
            <a:solidFill>
              <a:srgbClr val="E74B3C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04"/>
            <p:cNvSpPr>
              <a:spLocks/>
            </p:cNvSpPr>
            <p:nvPr/>
          </p:nvSpPr>
          <p:spPr bwMode="auto">
            <a:xfrm>
              <a:off x="1754187" y="4805363"/>
              <a:ext cx="233363" cy="487363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139"/>
                </a:cxn>
                <a:cxn ang="0">
                  <a:pos x="0" y="177"/>
                </a:cxn>
                <a:cxn ang="0">
                  <a:pos x="101" y="177"/>
                </a:cxn>
                <a:cxn ang="0">
                  <a:pos x="101" y="139"/>
                </a:cxn>
                <a:cxn ang="0">
                  <a:pos x="101" y="62"/>
                </a:cxn>
                <a:cxn ang="0">
                  <a:pos x="0" y="62"/>
                </a:cxn>
              </a:cxnLst>
              <a:rect l="0" t="0" r="r" b="b"/>
              <a:pathLst>
                <a:path w="101" h="211">
                  <a:moveTo>
                    <a:pt x="0" y="62"/>
                  </a:moveTo>
                  <a:cubicBezTo>
                    <a:pt x="0" y="139"/>
                    <a:pt x="0" y="139"/>
                    <a:pt x="0" y="139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28" y="210"/>
                    <a:pt x="73" y="211"/>
                    <a:pt x="101" y="177"/>
                  </a:cubicBezTo>
                  <a:cubicBezTo>
                    <a:pt x="101" y="139"/>
                    <a:pt x="101" y="139"/>
                    <a:pt x="101" y="139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01" y="0"/>
                    <a:pt x="0" y="0"/>
                    <a:pt x="0" y="62"/>
                  </a:cubicBez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5"/>
            <p:cNvSpPr>
              <a:spLocks/>
            </p:cNvSpPr>
            <p:nvPr/>
          </p:nvSpPr>
          <p:spPr bwMode="auto">
            <a:xfrm>
              <a:off x="1544637" y="4775200"/>
              <a:ext cx="96838" cy="1428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37" y="25"/>
                </a:cxn>
                <a:cxn ang="0">
                  <a:pos x="30" y="59"/>
                </a:cxn>
                <a:cxn ang="0">
                  <a:pos x="5" y="36"/>
                </a:cxn>
                <a:cxn ang="0">
                  <a:pos x="12" y="3"/>
                </a:cxn>
              </a:cxnLst>
              <a:rect l="0" t="0" r="r" b="b"/>
              <a:pathLst>
                <a:path w="42" h="62">
                  <a:moveTo>
                    <a:pt x="12" y="3"/>
                  </a:moveTo>
                  <a:cubicBezTo>
                    <a:pt x="20" y="0"/>
                    <a:pt x="32" y="10"/>
                    <a:pt x="37" y="25"/>
                  </a:cubicBezTo>
                  <a:cubicBezTo>
                    <a:pt x="42" y="41"/>
                    <a:pt x="39" y="56"/>
                    <a:pt x="30" y="59"/>
                  </a:cubicBezTo>
                  <a:cubicBezTo>
                    <a:pt x="21" y="62"/>
                    <a:pt x="10" y="51"/>
                    <a:pt x="5" y="36"/>
                  </a:cubicBezTo>
                  <a:cubicBezTo>
                    <a:pt x="0" y="21"/>
                    <a:pt x="3" y="6"/>
                    <a:pt x="12" y="3"/>
                  </a:cubicBez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07"/>
            <p:cNvSpPr>
              <a:spLocks/>
            </p:cNvSpPr>
            <p:nvPr/>
          </p:nvSpPr>
          <p:spPr bwMode="auto">
            <a:xfrm>
              <a:off x="2101849" y="4775200"/>
              <a:ext cx="96838" cy="142875"/>
            </a:xfrm>
            <a:custGeom>
              <a:avLst/>
              <a:gdLst/>
              <a:ahLst/>
              <a:cxnLst>
                <a:cxn ang="0">
                  <a:pos x="30" y="3"/>
                </a:cxn>
                <a:cxn ang="0">
                  <a:pos x="5" y="25"/>
                </a:cxn>
                <a:cxn ang="0">
                  <a:pos x="12" y="59"/>
                </a:cxn>
                <a:cxn ang="0">
                  <a:pos x="37" y="36"/>
                </a:cxn>
                <a:cxn ang="0">
                  <a:pos x="30" y="3"/>
                </a:cxn>
              </a:cxnLst>
              <a:rect l="0" t="0" r="r" b="b"/>
              <a:pathLst>
                <a:path w="42" h="62">
                  <a:moveTo>
                    <a:pt x="30" y="3"/>
                  </a:moveTo>
                  <a:cubicBezTo>
                    <a:pt x="21" y="0"/>
                    <a:pt x="10" y="10"/>
                    <a:pt x="5" y="25"/>
                  </a:cubicBezTo>
                  <a:cubicBezTo>
                    <a:pt x="0" y="41"/>
                    <a:pt x="3" y="56"/>
                    <a:pt x="12" y="59"/>
                  </a:cubicBezTo>
                  <a:cubicBezTo>
                    <a:pt x="21" y="62"/>
                    <a:pt x="32" y="51"/>
                    <a:pt x="37" y="36"/>
                  </a:cubicBezTo>
                  <a:cubicBezTo>
                    <a:pt x="42" y="21"/>
                    <a:pt x="39" y="6"/>
                    <a:pt x="30" y="3"/>
                  </a:cubicBez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8"/>
            <p:cNvSpPr>
              <a:spLocks/>
            </p:cNvSpPr>
            <p:nvPr/>
          </p:nvSpPr>
          <p:spPr bwMode="auto">
            <a:xfrm>
              <a:off x="1479549" y="4471988"/>
              <a:ext cx="782638" cy="660400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76" y="228"/>
                </a:cxn>
                <a:cxn ang="0">
                  <a:pos x="170" y="286"/>
                </a:cxn>
                <a:cxn ang="0">
                  <a:pos x="263" y="228"/>
                </a:cxn>
                <a:cxn ang="0">
                  <a:pos x="170" y="0"/>
                </a:cxn>
              </a:cxnLst>
              <a:rect l="0" t="0" r="r" b="b"/>
              <a:pathLst>
                <a:path w="339" h="286">
                  <a:moveTo>
                    <a:pt x="170" y="0"/>
                  </a:moveTo>
                  <a:cubicBezTo>
                    <a:pt x="0" y="0"/>
                    <a:pt x="65" y="212"/>
                    <a:pt x="76" y="228"/>
                  </a:cubicBezTo>
                  <a:cubicBezTo>
                    <a:pt x="88" y="246"/>
                    <a:pt x="142" y="286"/>
                    <a:pt x="170" y="286"/>
                  </a:cubicBezTo>
                  <a:cubicBezTo>
                    <a:pt x="197" y="286"/>
                    <a:pt x="251" y="246"/>
                    <a:pt x="263" y="228"/>
                  </a:cubicBezTo>
                  <a:cubicBezTo>
                    <a:pt x="274" y="212"/>
                    <a:pt x="339" y="0"/>
                    <a:pt x="170" y="0"/>
                  </a:cubicBez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09"/>
            <p:cNvSpPr>
              <a:spLocks/>
            </p:cNvSpPr>
            <p:nvPr/>
          </p:nvSpPr>
          <p:spPr bwMode="auto">
            <a:xfrm>
              <a:off x="1573212" y="4387850"/>
              <a:ext cx="617538" cy="500063"/>
            </a:xfrm>
            <a:custGeom>
              <a:avLst/>
              <a:gdLst/>
              <a:ahLst/>
              <a:cxnLst>
                <a:cxn ang="0">
                  <a:pos x="52" y="105"/>
                </a:cxn>
                <a:cxn ang="0">
                  <a:pos x="20" y="217"/>
                </a:cxn>
                <a:cxn ang="0">
                  <a:pos x="33" y="59"/>
                </a:cxn>
                <a:cxn ang="0">
                  <a:pos x="205" y="42"/>
                </a:cxn>
                <a:cxn ang="0">
                  <a:pos x="240" y="208"/>
                </a:cxn>
                <a:cxn ang="0">
                  <a:pos x="204" y="106"/>
                </a:cxn>
                <a:cxn ang="0">
                  <a:pos x="52" y="105"/>
                </a:cxn>
              </a:cxnLst>
              <a:rect l="0" t="0" r="r" b="b"/>
              <a:pathLst>
                <a:path w="268" h="217">
                  <a:moveTo>
                    <a:pt x="52" y="105"/>
                  </a:moveTo>
                  <a:cubicBezTo>
                    <a:pt x="42" y="159"/>
                    <a:pt x="18" y="154"/>
                    <a:pt x="20" y="217"/>
                  </a:cubicBezTo>
                  <a:cubicBezTo>
                    <a:pt x="12" y="168"/>
                    <a:pt x="0" y="102"/>
                    <a:pt x="33" y="59"/>
                  </a:cubicBezTo>
                  <a:cubicBezTo>
                    <a:pt x="60" y="25"/>
                    <a:pt x="148" y="0"/>
                    <a:pt x="205" y="42"/>
                  </a:cubicBezTo>
                  <a:cubicBezTo>
                    <a:pt x="268" y="55"/>
                    <a:pt x="249" y="184"/>
                    <a:pt x="240" y="208"/>
                  </a:cubicBezTo>
                  <a:cubicBezTo>
                    <a:pt x="234" y="169"/>
                    <a:pt x="221" y="152"/>
                    <a:pt x="204" y="106"/>
                  </a:cubicBezTo>
                  <a:cubicBezTo>
                    <a:pt x="182" y="122"/>
                    <a:pt x="91" y="39"/>
                    <a:pt x="52" y="105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10"/>
            <p:cNvSpPr>
              <a:spLocks/>
            </p:cNvSpPr>
            <p:nvPr/>
          </p:nvSpPr>
          <p:spPr bwMode="auto">
            <a:xfrm>
              <a:off x="1708149" y="5272088"/>
              <a:ext cx="309563" cy="377825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0" y="21"/>
                </a:cxn>
                <a:cxn ang="0">
                  <a:pos x="27" y="164"/>
                </a:cxn>
                <a:cxn ang="0">
                  <a:pos x="123" y="164"/>
                </a:cxn>
                <a:cxn ang="0">
                  <a:pos x="134" y="22"/>
                </a:cxn>
                <a:cxn ang="0">
                  <a:pos x="71" y="0"/>
                </a:cxn>
              </a:cxnLst>
              <a:rect l="0" t="0" r="r" b="b"/>
              <a:pathLst>
                <a:path w="134" h="164">
                  <a:moveTo>
                    <a:pt x="71" y="0"/>
                  </a:moveTo>
                  <a:cubicBezTo>
                    <a:pt x="71" y="0"/>
                    <a:pt x="0" y="17"/>
                    <a:pt x="0" y="21"/>
                  </a:cubicBezTo>
                  <a:cubicBezTo>
                    <a:pt x="0" y="26"/>
                    <a:pt x="27" y="164"/>
                    <a:pt x="27" y="164"/>
                  </a:cubicBezTo>
                  <a:cubicBezTo>
                    <a:pt x="123" y="164"/>
                    <a:pt x="123" y="164"/>
                    <a:pt x="123" y="164"/>
                  </a:cubicBezTo>
                  <a:cubicBezTo>
                    <a:pt x="134" y="22"/>
                    <a:pt x="134" y="22"/>
                    <a:pt x="134" y="22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11"/>
            <p:cNvSpPr>
              <a:spLocks/>
            </p:cNvSpPr>
            <p:nvPr/>
          </p:nvSpPr>
          <p:spPr bwMode="auto">
            <a:xfrm>
              <a:off x="1601787" y="5162550"/>
              <a:ext cx="203200" cy="48736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96" y="32"/>
                </a:cxn>
                <a:cxn ang="0">
                  <a:pos x="128" y="307"/>
                </a:cxn>
                <a:cxn ang="0">
                  <a:pos x="73" y="307"/>
                </a:cxn>
                <a:cxn ang="0">
                  <a:pos x="14" y="185"/>
                </a:cxn>
                <a:cxn ang="0">
                  <a:pos x="70" y="147"/>
                </a:cxn>
                <a:cxn ang="0">
                  <a:pos x="0" y="114"/>
                </a:cxn>
                <a:cxn ang="0">
                  <a:pos x="66" y="13"/>
                </a:cxn>
                <a:cxn ang="0">
                  <a:pos x="96" y="0"/>
                </a:cxn>
              </a:cxnLst>
              <a:rect l="0" t="0" r="r" b="b"/>
              <a:pathLst>
                <a:path w="128" h="307">
                  <a:moveTo>
                    <a:pt x="96" y="0"/>
                  </a:moveTo>
                  <a:lnTo>
                    <a:pt x="96" y="32"/>
                  </a:lnTo>
                  <a:lnTo>
                    <a:pt x="128" y="307"/>
                  </a:lnTo>
                  <a:lnTo>
                    <a:pt x="73" y="307"/>
                  </a:lnTo>
                  <a:lnTo>
                    <a:pt x="14" y="185"/>
                  </a:lnTo>
                  <a:lnTo>
                    <a:pt x="70" y="147"/>
                  </a:lnTo>
                  <a:lnTo>
                    <a:pt x="0" y="114"/>
                  </a:lnTo>
                  <a:lnTo>
                    <a:pt x="66" y="13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12"/>
            <p:cNvSpPr>
              <a:spLocks/>
            </p:cNvSpPr>
            <p:nvPr/>
          </p:nvSpPr>
          <p:spPr bwMode="auto">
            <a:xfrm>
              <a:off x="1936749" y="5162550"/>
              <a:ext cx="203200" cy="48736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32"/>
                </a:cxn>
                <a:cxn ang="0">
                  <a:pos x="0" y="307"/>
                </a:cxn>
                <a:cxn ang="0">
                  <a:pos x="54" y="307"/>
                </a:cxn>
                <a:cxn ang="0">
                  <a:pos x="115" y="185"/>
                </a:cxn>
                <a:cxn ang="0">
                  <a:pos x="57" y="147"/>
                </a:cxn>
                <a:cxn ang="0">
                  <a:pos x="128" y="114"/>
                </a:cxn>
                <a:cxn ang="0">
                  <a:pos x="70" y="16"/>
                </a:cxn>
                <a:cxn ang="0">
                  <a:pos x="32" y="0"/>
                </a:cxn>
              </a:cxnLst>
              <a:rect l="0" t="0" r="r" b="b"/>
              <a:pathLst>
                <a:path w="128" h="307">
                  <a:moveTo>
                    <a:pt x="32" y="0"/>
                  </a:moveTo>
                  <a:lnTo>
                    <a:pt x="32" y="32"/>
                  </a:lnTo>
                  <a:lnTo>
                    <a:pt x="0" y="307"/>
                  </a:lnTo>
                  <a:lnTo>
                    <a:pt x="54" y="307"/>
                  </a:lnTo>
                  <a:lnTo>
                    <a:pt x="115" y="185"/>
                  </a:lnTo>
                  <a:lnTo>
                    <a:pt x="57" y="147"/>
                  </a:lnTo>
                  <a:lnTo>
                    <a:pt x="128" y="114"/>
                  </a:lnTo>
                  <a:lnTo>
                    <a:pt x="70" y="1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13"/>
            <p:cNvSpPr>
              <a:spLocks/>
            </p:cNvSpPr>
            <p:nvPr/>
          </p:nvSpPr>
          <p:spPr bwMode="auto">
            <a:xfrm>
              <a:off x="1746249" y="5126038"/>
              <a:ext cx="127000" cy="24765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26"/>
                </a:cxn>
                <a:cxn ang="0">
                  <a:pos x="17" y="156"/>
                </a:cxn>
                <a:cxn ang="0">
                  <a:pos x="80" y="92"/>
                </a:cxn>
                <a:cxn ang="0">
                  <a:pos x="5" y="0"/>
                </a:cxn>
              </a:cxnLst>
              <a:rect l="0" t="0" r="r" b="b"/>
              <a:pathLst>
                <a:path w="80" h="156">
                  <a:moveTo>
                    <a:pt x="5" y="0"/>
                  </a:moveTo>
                  <a:lnTo>
                    <a:pt x="0" y="26"/>
                  </a:lnTo>
                  <a:lnTo>
                    <a:pt x="17" y="156"/>
                  </a:lnTo>
                  <a:lnTo>
                    <a:pt x="80" y="9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14"/>
            <p:cNvSpPr>
              <a:spLocks/>
            </p:cNvSpPr>
            <p:nvPr/>
          </p:nvSpPr>
          <p:spPr bwMode="auto">
            <a:xfrm>
              <a:off x="1822449" y="5272088"/>
              <a:ext cx="98425" cy="984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2" y="43"/>
                </a:cxn>
                <a:cxn ang="0">
                  <a:pos x="31" y="43"/>
                </a:cxn>
                <a:cxn ang="0">
                  <a:pos x="43" y="24"/>
                </a:cxn>
                <a:cxn ang="0">
                  <a:pos x="22" y="0"/>
                </a:cxn>
                <a:cxn ang="0">
                  <a:pos x="0" y="24"/>
                </a:cxn>
              </a:cxnLst>
              <a:rect l="0" t="0" r="r" b="b"/>
              <a:pathLst>
                <a:path w="43" h="43">
                  <a:moveTo>
                    <a:pt x="0" y="24"/>
                  </a:moveTo>
                  <a:cubicBezTo>
                    <a:pt x="12" y="43"/>
                    <a:pt x="12" y="43"/>
                    <a:pt x="12" y="43"/>
                  </a:cubicBezTo>
                  <a:cubicBezTo>
                    <a:pt x="18" y="43"/>
                    <a:pt x="25" y="43"/>
                    <a:pt x="31" y="43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15"/>
            <p:cNvSpPr>
              <a:spLocks/>
            </p:cNvSpPr>
            <p:nvPr/>
          </p:nvSpPr>
          <p:spPr bwMode="auto">
            <a:xfrm>
              <a:off x="1809749" y="5370513"/>
              <a:ext cx="122238" cy="27940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176"/>
                </a:cxn>
                <a:cxn ang="0">
                  <a:pos x="77" y="176"/>
                </a:cxn>
                <a:cxn ang="0">
                  <a:pos x="53" y="0"/>
                </a:cxn>
                <a:cxn ang="0">
                  <a:pos x="25" y="0"/>
                </a:cxn>
              </a:cxnLst>
              <a:rect l="0" t="0" r="r" b="b"/>
              <a:pathLst>
                <a:path w="77" h="176">
                  <a:moveTo>
                    <a:pt x="25" y="0"/>
                  </a:moveTo>
                  <a:lnTo>
                    <a:pt x="0" y="176"/>
                  </a:lnTo>
                  <a:lnTo>
                    <a:pt x="77" y="176"/>
                  </a:lnTo>
                  <a:lnTo>
                    <a:pt x="5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16"/>
            <p:cNvSpPr>
              <a:spLocks/>
            </p:cNvSpPr>
            <p:nvPr/>
          </p:nvSpPr>
          <p:spPr bwMode="auto">
            <a:xfrm>
              <a:off x="1873249" y="5126038"/>
              <a:ext cx="122238" cy="249238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7" y="25"/>
                </a:cxn>
                <a:cxn ang="0">
                  <a:pos x="61" y="157"/>
                </a:cxn>
                <a:cxn ang="0">
                  <a:pos x="0" y="92"/>
                </a:cxn>
                <a:cxn ang="0">
                  <a:pos x="72" y="0"/>
                </a:cxn>
              </a:cxnLst>
              <a:rect l="0" t="0" r="r" b="b"/>
              <a:pathLst>
                <a:path w="77" h="157">
                  <a:moveTo>
                    <a:pt x="72" y="0"/>
                  </a:moveTo>
                  <a:lnTo>
                    <a:pt x="77" y="25"/>
                  </a:lnTo>
                  <a:lnTo>
                    <a:pt x="61" y="157"/>
                  </a:lnTo>
                  <a:lnTo>
                    <a:pt x="0" y="9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6E6E6"/>
            </a:solidFill>
            <a:ln w="6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17"/>
            <p:cNvSpPr>
              <a:spLocks/>
            </p:cNvSpPr>
            <p:nvPr/>
          </p:nvSpPr>
          <p:spPr bwMode="auto">
            <a:xfrm>
              <a:off x="1720849" y="4537075"/>
              <a:ext cx="347663" cy="157163"/>
            </a:xfrm>
            <a:custGeom>
              <a:avLst/>
              <a:gdLst/>
              <a:ahLst/>
              <a:cxnLst>
                <a:cxn ang="0">
                  <a:pos x="140" y="38"/>
                </a:cxn>
                <a:cxn ang="0">
                  <a:pos x="2" y="27"/>
                </a:cxn>
                <a:cxn ang="0">
                  <a:pos x="3" y="29"/>
                </a:cxn>
                <a:cxn ang="0">
                  <a:pos x="104" y="45"/>
                </a:cxn>
                <a:cxn ang="0">
                  <a:pos x="141" y="37"/>
                </a:cxn>
                <a:cxn ang="0">
                  <a:pos x="140" y="38"/>
                </a:cxn>
              </a:cxnLst>
              <a:rect l="0" t="0" r="r" b="b"/>
              <a:pathLst>
                <a:path w="151" h="68">
                  <a:moveTo>
                    <a:pt x="140" y="38"/>
                  </a:moveTo>
                  <a:cubicBezTo>
                    <a:pt x="128" y="68"/>
                    <a:pt x="30" y="0"/>
                    <a:pt x="2" y="27"/>
                  </a:cubicBezTo>
                  <a:cubicBezTo>
                    <a:pt x="0" y="28"/>
                    <a:pt x="2" y="30"/>
                    <a:pt x="3" y="29"/>
                  </a:cubicBezTo>
                  <a:cubicBezTo>
                    <a:pt x="36" y="16"/>
                    <a:pt x="72" y="35"/>
                    <a:pt x="104" y="45"/>
                  </a:cubicBezTo>
                  <a:cubicBezTo>
                    <a:pt x="110" y="47"/>
                    <a:pt x="151" y="57"/>
                    <a:pt x="141" y="37"/>
                  </a:cubicBezTo>
                  <a:cubicBezTo>
                    <a:pt x="141" y="37"/>
                    <a:pt x="140" y="37"/>
                    <a:pt x="140" y="38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18"/>
            <p:cNvSpPr>
              <a:spLocks/>
            </p:cNvSpPr>
            <p:nvPr/>
          </p:nvSpPr>
          <p:spPr bwMode="auto">
            <a:xfrm>
              <a:off x="1766887" y="4572000"/>
              <a:ext cx="271463" cy="73025"/>
            </a:xfrm>
            <a:custGeom>
              <a:avLst/>
              <a:gdLst/>
              <a:ahLst/>
              <a:cxnLst>
                <a:cxn ang="0">
                  <a:pos x="118" y="31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59" y="20"/>
                </a:cxn>
                <a:cxn ang="0">
                  <a:pos x="118" y="32"/>
                </a:cxn>
                <a:cxn ang="0">
                  <a:pos x="118" y="31"/>
                </a:cxn>
              </a:cxnLst>
              <a:rect l="0" t="0" r="r" b="b"/>
              <a:pathLst>
                <a:path w="118" h="32">
                  <a:moveTo>
                    <a:pt x="118" y="31"/>
                  </a:moveTo>
                  <a:cubicBezTo>
                    <a:pt x="77" y="29"/>
                    <a:pt x="42" y="0"/>
                    <a:pt x="2" y="0"/>
                  </a:cubicBezTo>
                  <a:cubicBezTo>
                    <a:pt x="0" y="0"/>
                    <a:pt x="0" y="2"/>
                    <a:pt x="1" y="3"/>
                  </a:cubicBezTo>
                  <a:cubicBezTo>
                    <a:pt x="21" y="9"/>
                    <a:pt x="40" y="14"/>
                    <a:pt x="59" y="20"/>
                  </a:cubicBezTo>
                  <a:cubicBezTo>
                    <a:pt x="78" y="27"/>
                    <a:pt x="98" y="32"/>
                    <a:pt x="118" y="32"/>
                  </a:cubicBezTo>
                  <a:cubicBezTo>
                    <a:pt x="118" y="32"/>
                    <a:pt x="118" y="31"/>
                    <a:pt x="118" y="31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19"/>
            <p:cNvSpPr>
              <a:spLocks/>
            </p:cNvSpPr>
            <p:nvPr/>
          </p:nvSpPr>
          <p:spPr bwMode="auto">
            <a:xfrm>
              <a:off x="1827212" y="4572000"/>
              <a:ext cx="219075" cy="77788"/>
            </a:xfrm>
            <a:custGeom>
              <a:avLst/>
              <a:gdLst/>
              <a:ahLst/>
              <a:cxnLst>
                <a:cxn ang="0">
                  <a:pos x="89" y="24"/>
                </a:cxn>
                <a:cxn ang="0">
                  <a:pos x="57" y="19"/>
                </a:cxn>
                <a:cxn ang="0">
                  <a:pos x="1" y="3"/>
                </a:cxn>
                <a:cxn ang="0">
                  <a:pos x="1" y="6"/>
                </a:cxn>
                <a:cxn ang="0">
                  <a:pos x="46" y="22"/>
                </a:cxn>
                <a:cxn ang="0">
                  <a:pos x="73" y="30"/>
                </a:cxn>
                <a:cxn ang="0">
                  <a:pos x="91" y="23"/>
                </a:cxn>
                <a:cxn ang="0">
                  <a:pos x="89" y="24"/>
                </a:cxn>
              </a:cxnLst>
              <a:rect l="0" t="0" r="r" b="b"/>
              <a:pathLst>
                <a:path w="95" h="34">
                  <a:moveTo>
                    <a:pt x="89" y="24"/>
                  </a:moveTo>
                  <a:cubicBezTo>
                    <a:pt x="90" y="29"/>
                    <a:pt x="61" y="20"/>
                    <a:pt x="57" y="19"/>
                  </a:cubicBezTo>
                  <a:cubicBezTo>
                    <a:pt x="39" y="13"/>
                    <a:pt x="21" y="0"/>
                    <a:pt x="1" y="3"/>
                  </a:cubicBezTo>
                  <a:cubicBezTo>
                    <a:pt x="0" y="4"/>
                    <a:pt x="0" y="6"/>
                    <a:pt x="1" y="6"/>
                  </a:cubicBezTo>
                  <a:cubicBezTo>
                    <a:pt x="16" y="12"/>
                    <a:pt x="31" y="16"/>
                    <a:pt x="46" y="22"/>
                  </a:cubicBezTo>
                  <a:cubicBezTo>
                    <a:pt x="55" y="25"/>
                    <a:pt x="64" y="28"/>
                    <a:pt x="73" y="30"/>
                  </a:cubicBezTo>
                  <a:cubicBezTo>
                    <a:pt x="78" y="31"/>
                    <a:pt x="95" y="34"/>
                    <a:pt x="91" y="23"/>
                  </a:cubicBezTo>
                  <a:cubicBezTo>
                    <a:pt x="90" y="22"/>
                    <a:pt x="89" y="23"/>
                    <a:pt x="89" y="24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20"/>
            <p:cNvSpPr>
              <a:spLocks/>
            </p:cNvSpPr>
            <p:nvPr/>
          </p:nvSpPr>
          <p:spPr bwMode="auto">
            <a:xfrm>
              <a:off x="2108199" y="4800600"/>
              <a:ext cx="20638" cy="87313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7" y="6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16"/>
                </a:cxn>
                <a:cxn ang="0">
                  <a:pos x="0" y="30"/>
                </a:cxn>
                <a:cxn ang="0">
                  <a:pos x="1" y="36"/>
                </a:cxn>
                <a:cxn ang="0">
                  <a:pos x="4" y="36"/>
                </a:cxn>
                <a:cxn ang="0">
                  <a:pos x="8" y="15"/>
                </a:cxn>
                <a:cxn ang="0">
                  <a:pos x="9" y="8"/>
                </a:cxn>
              </a:cxnLst>
              <a:rect l="0" t="0" r="r" b="b"/>
              <a:pathLst>
                <a:path w="9" h="38">
                  <a:moveTo>
                    <a:pt x="9" y="8"/>
                  </a:moveTo>
                  <a:cubicBezTo>
                    <a:pt x="9" y="7"/>
                    <a:pt x="8" y="6"/>
                    <a:pt x="7" y="6"/>
                  </a:cubicBezTo>
                  <a:cubicBezTo>
                    <a:pt x="7" y="5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7"/>
                    <a:pt x="2" y="12"/>
                    <a:pt x="1" y="16"/>
                  </a:cubicBezTo>
                  <a:cubicBezTo>
                    <a:pt x="1" y="21"/>
                    <a:pt x="1" y="26"/>
                    <a:pt x="0" y="30"/>
                  </a:cubicBezTo>
                  <a:cubicBezTo>
                    <a:pt x="0" y="32"/>
                    <a:pt x="0" y="34"/>
                    <a:pt x="1" y="36"/>
                  </a:cubicBezTo>
                  <a:cubicBezTo>
                    <a:pt x="1" y="38"/>
                    <a:pt x="4" y="38"/>
                    <a:pt x="4" y="36"/>
                  </a:cubicBezTo>
                  <a:cubicBezTo>
                    <a:pt x="7" y="29"/>
                    <a:pt x="7" y="22"/>
                    <a:pt x="8" y="15"/>
                  </a:cubicBezTo>
                  <a:cubicBezTo>
                    <a:pt x="8" y="13"/>
                    <a:pt x="8" y="10"/>
                    <a:pt x="9" y="8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21"/>
            <p:cNvSpPr>
              <a:spLocks noEditPoints="1"/>
            </p:cNvSpPr>
            <p:nvPr/>
          </p:nvSpPr>
          <p:spPr bwMode="auto">
            <a:xfrm>
              <a:off x="1650999" y="4751388"/>
              <a:ext cx="441325" cy="161925"/>
            </a:xfrm>
            <a:custGeom>
              <a:avLst/>
              <a:gdLst/>
              <a:ahLst/>
              <a:cxnLst>
                <a:cxn ang="0">
                  <a:pos x="143" y="69"/>
                </a:cxn>
                <a:cxn ang="0">
                  <a:pos x="145" y="69"/>
                </a:cxn>
                <a:cxn ang="0">
                  <a:pos x="180" y="41"/>
                </a:cxn>
                <a:cxn ang="0">
                  <a:pos x="187" y="19"/>
                </a:cxn>
                <a:cxn ang="0">
                  <a:pos x="191" y="10"/>
                </a:cxn>
                <a:cxn ang="0">
                  <a:pos x="185" y="4"/>
                </a:cxn>
                <a:cxn ang="0">
                  <a:pos x="144" y="1"/>
                </a:cxn>
                <a:cxn ang="0">
                  <a:pos x="144" y="6"/>
                </a:cxn>
                <a:cxn ang="0">
                  <a:pos x="172" y="9"/>
                </a:cxn>
                <a:cxn ang="0">
                  <a:pos x="171" y="52"/>
                </a:cxn>
                <a:cxn ang="0">
                  <a:pos x="143" y="65"/>
                </a:cxn>
                <a:cxn ang="0">
                  <a:pos x="143" y="69"/>
                </a:cxn>
                <a:cxn ang="0">
                  <a:pos x="95" y="10"/>
                </a:cxn>
                <a:cxn ang="0">
                  <a:pos x="51" y="2"/>
                </a:cxn>
                <a:cxn ang="0">
                  <a:pos x="47" y="2"/>
                </a:cxn>
                <a:cxn ang="0">
                  <a:pos x="47" y="6"/>
                </a:cxn>
                <a:cxn ang="0">
                  <a:pos x="79" y="16"/>
                </a:cxn>
                <a:cxn ang="0">
                  <a:pos x="60" y="62"/>
                </a:cxn>
                <a:cxn ang="0">
                  <a:pos x="46" y="65"/>
                </a:cxn>
                <a:cxn ang="0">
                  <a:pos x="46" y="69"/>
                </a:cxn>
                <a:cxn ang="0">
                  <a:pos x="79" y="48"/>
                </a:cxn>
                <a:cxn ang="0">
                  <a:pos x="95" y="25"/>
                </a:cxn>
                <a:cxn ang="0">
                  <a:pos x="111" y="48"/>
                </a:cxn>
                <a:cxn ang="0">
                  <a:pos x="143" y="69"/>
                </a:cxn>
                <a:cxn ang="0">
                  <a:pos x="143" y="65"/>
                </a:cxn>
                <a:cxn ang="0">
                  <a:pos x="128" y="62"/>
                </a:cxn>
                <a:cxn ang="0">
                  <a:pos x="112" y="16"/>
                </a:cxn>
                <a:cxn ang="0">
                  <a:pos x="144" y="6"/>
                </a:cxn>
                <a:cxn ang="0">
                  <a:pos x="144" y="1"/>
                </a:cxn>
                <a:cxn ang="0">
                  <a:pos x="141" y="2"/>
                </a:cxn>
                <a:cxn ang="0">
                  <a:pos x="95" y="10"/>
                </a:cxn>
                <a:cxn ang="0">
                  <a:pos x="47" y="2"/>
                </a:cxn>
                <a:cxn ang="0">
                  <a:pos x="6" y="4"/>
                </a:cxn>
                <a:cxn ang="0">
                  <a:pos x="1" y="10"/>
                </a:cxn>
                <a:cxn ang="0">
                  <a:pos x="4" y="19"/>
                </a:cxn>
                <a:cxn ang="0">
                  <a:pos x="10" y="42"/>
                </a:cxn>
                <a:cxn ang="0">
                  <a:pos x="42" y="69"/>
                </a:cxn>
                <a:cxn ang="0">
                  <a:pos x="46" y="69"/>
                </a:cxn>
                <a:cxn ang="0">
                  <a:pos x="46" y="65"/>
                </a:cxn>
                <a:cxn ang="0">
                  <a:pos x="18" y="52"/>
                </a:cxn>
                <a:cxn ang="0">
                  <a:pos x="19" y="9"/>
                </a:cxn>
                <a:cxn ang="0">
                  <a:pos x="47" y="6"/>
                </a:cxn>
                <a:cxn ang="0">
                  <a:pos x="47" y="2"/>
                </a:cxn>
              </a:cxnLst>
              <a:rect l="0" t="0" r="r" b="b"/>
              <a:pathLst>
                <a:path w="191" h="70">
                  <a:moveTo>
                    <a:pt x="143" y="69"/>
                  </a:moveTo>
                  <a:cubicBezTo>
                    <a:pt x="143" y="69"/>
                    <a:pt x="144" y="69"/>
                    <a:pt x="145" y="69"/>
                  </a:cubicBezTo>
                  <a:cubicBezTo>
                    <a:pt x="171" y="67"/>
                    <a:pt x="177" y="56"/>
                    <a:pt x="180" y="41"/>
                  </a:cubicBezTo>
                  <a:cubicBezTo>
                    <a:pt x="183" y="25"/>
                    <a:pt x="183" y="20"/>
                    <a:pt x="187" y="19"/>
                  </a:cubicBezTo>
                  <a:cubicBezTo>
                    <a:pt x="190" y="18"/>
                    <a:pt x="191" y="14"/>
                    <a:pt x="191" y="10"/>
                  </a:cubicBezTo>
                  <a:cubicBezTo>
                    <a:pt x="190" y="6"/>
                    <a:pt x="190" y="5"/>
                    <a:pt x="185" y="4"/>
                  </a:cubicBezTo>
                  <a:cubicBezTo>
                    <a:pt x="182" y="2"/>
                    <a:pt x="160" y="0"/>
                    <a:pt x="144" y="1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57" y="5"/>
                    <a:pt x="169" y="6"/>
                    <a:pt x="172" y="9"/>
                  </a:cubicBezTo>
                  <a:cubicBezTo>
                    <a:pt x="180" y="14"/>
                    <a:pt x="178" y="39"/>
                    <a:pt x="171" y="52"/>
                  </a:cubicBezTo>
                  <a:cubicBezTo>
                    <a:pt x="167" y="61"/>
                    <a:pt x="154" y="65"/>
                    <a:pt x="143" y="65"/>
                  </a:cubicBezTo>
                  <a:lnTo>
                    <a:pt x="143" y="69"/>
                  </a:lnTo>
                  <a:close/>
                  <a:moveTo>
                    <a:pt x="95" y="10"/>
                  </a:moveTo>
                  <a:cubicBezTo>
                    <a:pt x="90" y="10"/>
                    <a:pt x="67" y="3"/>
                    <a:pt x="51" y="2"/>
                  </a:cubicBezTo>
                  <a:cubicBezTo>
                    <a:pt x="50" y="2"/>
                    <a:pt x="49" y="2"/>
                    <a:pt x="47" y="2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60" y="6"/>
                    <a:pt x="74" y="9"/>
                    <a:pt x="79" y="16"/>
                  </a:cubicBezTo>
                  <a:cubicBezTo>
                    <a:pt x="86" y="28"/>
                    <a:pt x="73" y="56"/>
                    <a:pt x="60" y="62"/>
                  </a:cubicBezTo>
                  <a:cubicBezTo>
                    <a:pt x="56" y="64"/>
                    <a:pt x="51" y="65"/>
                    <a:pt x="46" y="65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68" y="69"/>
                    <a:pt x="76" y="54"/>
                    <a:pt x="79" y="48"/>
                  </a:cubicBezTo>
                  <a:cubicBezTo>
                    <a:pt x="84" y="39"/>
                    <a:pt x="83" y="25"/>
                    <a:pt x="95" y="25"/>
                  </a:cubicBezTo>
                  <a:cubicBezTo>
                    <a:pt x="108" y="25"/>
                    <a:pt x="106" y="38"/>
                    <a:pt x="111" y="48"/>
                  </a:cubicBezTo>
                  <a:cubicBezTo>
                    <a:pt x="113" y="53"/>
                    <a:pt x="120" y="70"/>
                    <a:pt x="143" y="69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37" y="65"/>
                    <a:pt x="132" y="64"/>
                    <a:pt x="128" y="62"/>
                  </a:cubicBezTo>
                  <a:cubicBezTo>
                    <a:pt x="116" y="56"/>
                    <a:pt x="104" y="28"/>
                    <a:pt x="112" y="16"/>
                  </a:cubicBezTo>
                  <a:cubicBezTo>
                    <a:pt x="117" y="9"/>
                    <a:pt x="131" y="6"/>
                    <a:pt x="144" y="6"/>
                  </a:cubicBezTo>
                  <a:cubicBezTo>
                    <a:pt x="144" y="1"/>
                    <a:pt x="144" y="1"/>
                    <a:pt x="144" y="1"/>
                  </a:cubicBezTo>
                  <a:cubicBezTo>
                    <a:pt x="143" y="1"/>
                    <a:pt x="142" y="1"/>
                    <a:pt x="141" y="2"/>
                  </a:cubicBezTo>
                  <a:cubicBezTo>
                    <a:pt x="126" y="3"/>
                    <a:pt x="109" y="9"/>
                    <a:pt x="95" y="10"/>
                  </a:cubicBezTo>
                  <a:close/>
                  <a:moveTo>
                    <a:pt x="47" y="2"/>
                  </a:moveTo>
                  <a:cubicBezTo>
                    <a:pt x="31" y="1"/>
                    <a:pt x="10" y="3"/>
                    <a:pt x="6" y="4"/>
                  </a:cubicBezTo>
                  <a:cubicBezTo>
                    <a:pt x="1" y="6"/>
                    <a:pt x="1" y="6"/>
                    <a:pt x="1" y="10"/>
                  </a:cubicBezTo>
                  <a:cubicBezTo>
                    <a:pt x="0" y="14"/>
                    <a:pt x="1" y="18"/>
                    <a:pt x="4" y="19"/>
                  </a:cubicBezTo>
                  <a:cubicBezTo>
                    <a:pt x="8" y="20"/>
                    <a:pt x="8" y="26"/>
                    <a:pt x="10" y="42"/>
                  </a:cubicBezTo>
                  <a:cubicBezTo>
                    <a:pt x="12" y="56"/>
                    <a:pt x="17" y="67"/>
                    <a:pt x="42" y="69"/>
                  </a:cubicBezTo>
                  <a:cubicBezTo>
                    <a:pt x="44" y="69"/>
                    <a:pt x="45" y="69"/>
                    <a:pt x="46" y="69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35" y="65"/>
                    <a:pt x="22" y="61"/>
                    <a:pt x="18" y="52"/>
                  </a:cubicBezTo>
                  <a:cubicBezTo>
                    <a:pt x="11" y="40"/>
                    <a:pt x="11" y="14"/>
                    <a:pt x="19" y="9"/>
                  </a:cubicBezTo>
                  <a:cubicBezTo>
                    <a:pt x="23" y="7"/>
                    <a:pt x="35" y="5"/>
                    <a:pt x="47" y="6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22"/>
            <p:cNvSpPr>
              <a:spLocks noEditPoints="1"/>
            </p:cNvSpPr>
            <p:nvPr/>
          </p:nvSpPr>
          <p:spPr bwMode="auto">
            <a:xfrm>
              <a:off x="1611312" y="4775200"/>
              <a:ext cx="20638" cy="111125"/>
            </a:xfrm>
            <a:custGeom>
              <a:avLst/>
              <a:gdLst/>
              <a:ahLst/>
              <a:cxnLst>
                <a:cxn ang="0">
                  <a:pos x="8" y="34"/>
                </a:cxn>
                <a:cxn ang="0">
                  <a:pos x="8" y="34"/>
                </a:cxn>
                <a:cxn ang="0">
                  <a:pos x="4" y="1"/>
                </a:cxn>
                <a:cxn ang="0">
                  <a:pos x="3" y="1"/>
                </a:cxn>
                <a:cxn ang="0">
                  <a:pos x="4" y="19"/>
                </a:cxn>
                <a:cxn ang="0">
                  <a:pos x="3" y="19"/>
                </a:cxn>
                <a:cxn ang="0">
                  <a:pos x="3" y="16"/>
                </a:cxn>
                <a:cxn ang="0">
                  <a:pos x="2" y="16"/>
                </a:cxn>
                <a:cxn ang="0">
                  <a:pos x="2" y="19"/>
                </a:cxn>
                <a:cxn ang="0">
                  <a:pos x="2" y="19"/>
                </a:cxn>
                <a:cxn ang="0">
                  <a:pos x="1" y="24"/>
                </a:cxn>
                <a:cxn ang="0">
                  <a:pos x="1" y="22"/>
                </a:cxn>
                <a:cxn ang="0">
                  <a:pos x="0" y="22"/>
                </a:cxn>
                <a:cxn ang="0">
                  <a:pos x="1" y="27"/>
                </a:cxn>
                <a:cxn ang="0">
                  <a:pos x="3" y="40"/>
                </a:cxn>
                <a:cxn ang="0">
                  <a:pos x="4" y="46"/>
                </a:cxn>
                <a:cxn ang="0">
                  <a:pos x="5" y="46"/>
                </a:cxn>
                <a:cxn ang="0">
                  <a:pos x="5" y="47"/>
                </a:cxn>
                <a:cxn ang="0">
                  <a:pos x="5" y="47"/>
                </a:cxn>
                <a:cxn ang="0">
                  <a:pos x="5" y="48"/>
                </a:cxn>
                <a:cxn ang="0">
                  <a:pos x="6" y="48"/>
                </a:cxn>
                <a:cxn ang="0">
                  <a:pos x="8" y="47"/>
                </a:cxn>
                <a:cxn ang="0">
                  <a:pos x="8" y="47"/>
                </a:cxn>
                <a:cxn ang="0">
                  <a:pos x="8" y="34"/>
                </a:cxn>
                <a:cxn ang="0">
                  <a:pos x="7" y="34"/>
                </a:cxn>
                <a:cxn ang="0">
                  <a:pos x="7" y="35"/>
                </a:cxn>
                <a:cxn ang="0">
                  <a:pos x="7" y="34"/>
                </a:cxn>
                <a:cxn ang="0">
                  <a:pos x="7" y="34"/>
                </a:cxn>
              </a:cxnLst>
              <a:rect l="0" t="0" r="r" b="b"/>
              <a:pathLst>
                <a:path w="9" h="48">
                  <a:moveTo>
                    <a:pt x="8" y="34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7" y="23"/>
                    <a:pt x="4" y="12"/>
                    <a:pt x="4" y="1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3" y="7"/>
                    <a:pt x="3" y="13"/>
                    <a:pt x="4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8"/>
                    <a:pt x="3" y="17"/>
                    <a:pt x="3" y="16"/>
                  </a:cubicBezTo>
                  <a:cubicBezTo>
                    <a:pt x="3" y="15"/>
                    <a:pt x="2" y="15"/>
                    <a:pt x="2" y="16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1"/>
                    <a:pt x="1" y="22"/>
                    <a:pt x="1" y="24"/>
                  </a:cubicBezTo>
                  <a:cubicBezTo>
                    <a:pt x="1" y="23"/>
                    <a:pt x="1" y="22"/>
                    <a:pt x="1" y="22"/>
                  </a:cubicBezTo>
                  <a:cubicBezTo>
                    <a:pt x="1" y="21"/>
                    <a:pt x="0" y="21"/>
                    <a:pt x="0" y="22"/>
                  </a:cubicBezTo>
                  <a:cubicBezTo>
                    <a:pt x="1" y="23"/>
                    <a:pt x="1" y="25"/>
                    <a:pt x="1" y="27"/>
                  </a:cubicBezTo>
                  <a:cubicBezTo>
                    <a:pt x="1" y="31"/>
                    <a:pt x="2" y="36"/>
                    <a:pt x="3" y="40"/>
                  </a:cubicBezTo>
                  <a:cubicBezTo>
                    <a:pt x="3" y="42"/>
                    <a:pt x="3" y="44"/>
                    <a:pt x="4" y="46"/>
                  </a:cubicBezTo>
                  <a:cubicBezTo>
                    <a:pt x="4" y="46"/>
                    <a:pt x="4" y="46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5" y="48"/>
                  </a:cubicBezTo>
                  <a:cubicBezTo>
                    <a:pt x="5" y="48"/>
                    <a:pt x="6" y="48"/>
                    <a:pt x="6" y="48"/>
                  </a:cubicBezTo>
                  <a:cubicBezTo>
                    <a:pt x="7" y="48"/>
                    <a:pt x="7" y="48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9" y="42"/>
                    <a:pt x="9" y="38"/>
                    <a:pt x="8" y="34"/>
                  </a:cubicBezTo>
                  <a:close/>
                  <a:moveTo>
                    <a:pt x="7" y="34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23"/>
            <p:cNvSpPr>
              <a:spLocks/>
            </p:cNvSpPr>
            <p:nvPr/>
          </p:nvSpPr>
          <p:spPr bwMode="auto">
            <a:xfrm>
              <a:off x="1674812" y="4568825"/>
              <a:ext cx="127000" cy="79375"/>
            </a:xfrm>
            <a:custGeom>
              <a:avLst/>
              <a:gdLst/>
              <a:ahLst/>
              <a:cxnLst>
                <a:cxn ang="0">
                  <a:pos x="1" y="33"/>
                </a:cxn>
                <a:cxn ang="0">
                  <a:pos x="25" y="15"/>
                </a:cxn>
                <a:cxn ang="0">
                  <a:pos x="53" y="6"/>
                </a:cxn>
                <a:cxn ang="0">
                  <a:pos x="53" y="3"/>
                </a:cxn>
                <a:cxn ang="0">
                  <a:pos x="25" y="9"/>
                </a:cxn>
                <a:cxn ang="0">
                  <a:pos x="0" y="33"/>
                </a:cxn>
                <a:cxn ang="0">
                  <a:pos x="1" y="33"/>
                </a:cxn>
              </a:cxnLst>
              <a:rect l="0" t="0" r="r" b="b"/>
              <a:pathLst>
                <a:path w="55" h="34">
                  <a:moveTo>
                    <a:pt x="1" y="33"/>
                  </a:moveTo>
                  <a:cubicBezTo>
                    <a:pt x="8" y="26"/>
                    <a:pt x="16" y="20"/>
                    <a:pt x="25" y="15"/>
                  </a:cubicBezTo>
                  <a:cubicBezTo>
                    <a:pt x="34" y="10"/>
                    <a:pt x="44" y="9"/>
                    <a:pt x="53" y="6"/>
                  </a:cubicBezTo>
                  <a:cubicBezTo>
                    <a:pt x="55" y="5"/>
                    <a:pt x="55" y="4"/>
                    <a:pt x="53" y="3"/>
                  </a:cubicBezTo>
                  <a:cubicBezTo>
                    <a:pt x="45" y="0"/>
                    <a:pt x="33" y="5"/>
                    <a:pt x="25" y="9"/>
                  </a:cubicBezTo>
                  <a:cubicBezTo>
                    <a:pt x="15" y="15"/>
                    <a:pt x="6" y="23"/>
                    <a:pt x="0" y="33"/>
                  </a:cubicBezTo>
                  <a:cubicBezTo>
                    <a:pt x="0" y="33"/>
                    <a:pt x="0" y="34"/>
                    <a:pt x="1" y="33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24"/>
            <p:cNvSpPr>
              <a:spLocks/>
            </p:cNvSpPr>
            <p:nvPr/>
          </p:nvSpPr>
          <p:spPr bwMode="auto">
            <a:xfrm>
              <a:off x="1706562" y="4540250"/>
              <a:ext cx="147638" cy="58738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7" y="17"/>
                </a:cxn>
                <a:cxn ang="0">
                  <a:pos x="61" y="20"/>
                </a:cxn>
                <a:cxn ang="0">
                  <a:pos x="63" y="17"/>
                </a:cxn>
                <a:cxn ang="0">
                  <a:pos x="0" y="25"/>
                </a:cxn>
                <a:cxn ang="0">
                  <a:pos x="0" y="26"/>
                </a:cxn>
              </a:cxnLst>
              <a:rect l="0" t="0" r="r" b="b"/>
              <a:pathLst>
                <a:path w="64" h="26">
                  <a:moveTo>
                    <a:pt x="0" y="26"/>
                  </a:moveTo>
                  <a:cubicBezTo>
                    <a:pt x="9" y="22"/>
                    <a:pt x="18" y="19"/>
                    <a:pt x="27" y="17"/>
                  </a:cubicBezTo>
                  <a:cubicBezTo>
                    <a:pt x="40" y="14"/>
                    <a:pt x="49" y="17"/>
                    <a:pt x="61" y="20"/>
                  </a:cubicBezTo>
                  <a:cubicBezTo>
                    <a:pt x="63" y="21"/>
                    <a:pt x="64" y="19"/>
                    <a:pt x="63" y="17"/>
                  </a:cubicBezTo>
                  <a:cubicBezTo>
                    <a:pt x="47" y="0"/>
                    <a:pt x="16" y="17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25"/>
            <p:cNvSpPr>
              <a:spLocks/>
            </p:cNvSpPr>
            <p:nvPr/>
          </p:nvSpPr>
          <p:spPr bwMode="auto">
            <a:xfrm>
              <a:off x="1703387" y="4551363"/>
              <a:ext cx="157163" cy="50800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28" y="15"/>
                </a:cxn>
                <a:cxn ang="0">
                  <a:pos x="66" y="19"/>
                </a:cxn>
                <a:cxn ang="0">
                  <a:pos x="67" y="17"/>
                </a:cxn>
                <a:cxn ang="0">
                  <a:pos x="1" y="21"/>
                </a:cxn>
                <a:cxn ang="0">
                  <a:pos x="1" y="21"/>
                </a:cxn>
              </a:cxnLst>
              <a:rect l="0" t="0" r="r" b="b"/>
              <a:pathLst>
                <a:path w="68" h="22">
                  <a:moveTo>
                    <a:pt x="1" y="21"/>
                  </a:moveTo>
                  <a:cubicBezTo>
                    <a:pt x="10" y="20"/>
                    <a:pt x="19" y="17"/>
                    <a:pt x="28" y="15"/>
                  </a:cubicBezTo>
                  <a:cubicBezTo>
                    <a:pt x="42" y="12"/>
                    <a:pt x="53" y="17"/>
                    <a:pt x="66" y="19"/>
                  </a:cubicBezTo>
                  <a:cubicBezTo>
                    <a:pt x="67" y="19"/>
                    <a:pt x="68" y="18"/>
                    <a:pt x="67" y="17"/>
                  </a:cubicBezTo>
                  <a:cubicBezTo>
                    <a:pt x="53" y="0"/>
                    <a:pt x="15" y="8"/>
                    <a:pt x="1" y="21"/>
                  </a:cubicBezTo>
                  <a:cubicBezTo>
                    <a:pt x="0" y="21"/>
                    <a:pt x="1" y="22"/>
                    <a:pt x="1" y="21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26"/>
            <p:cNvSpPr>
              <a:spLocks/>
            </p:cNvSpPr>
            <p:nvPr/>
          </p:nvSpPr>
          <p:spPr bwMode="auto">
            <a:xfrm>
              <a:off x="1706562" y="4594225"/>
              <a:ext cx="20638" cy="17463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4" y="4"/>
                </a:cxn>
                <a:cxn ang="0">
                  <a:pos x="8" y="2"/>
                </a:cxn>
                <a:cxn ang="0">
                  <a:pos x="8" y="1"/>
                </a:cxn>
                <a:cxn ang="0">
                  <a:pos x="0" y="6"/>
                </a:cxn>
                <a:cxn ang="0">
                  <a:pos x="1" y="7"/>
                </a:cxn>
              </a:cxnLst>
              <a:rect l="0" t="0" r="r" b="b"/>
              <a:pathLst>
                <a:path w="9" h="7">
                  <a:moveTo>
                    <a:pt x="1" y="7"/>
                  </a:moveTo>
                  <a:cubicBezTo>
                    <a:pt x="2" y="6"/>
                    <a:pt x="3" y="5"/>
                    <a:pt x="4" y="4"/>
                  </a:cubicBezTo>
                  <a:cubicBezTo>
                    <a:pt x="6" y="3"/>
                    <a:pt x="7" y="3"/>
                    <a:pt x="8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5" y="0"/>
                    <a:pt x="1" y="2"/>
                    <a:pt x="0" y="6"/>
                  </a:cubicBezTo>
                  <a:cubicBezTo>
                    <a:pt x="0" y="6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27"/>
            <p:cNvSpPr>
              <a:spLocks/>
            </p:cNvSpPr>
            <p:nvPr/>
          </p:nvSpPr>
          <p:spPr bwMode="auto">
            <a:xfrm>
              <a:off x="1839912" y="4567238"/>
              <a:ext cx="30163" cy="2698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" y="9"/>
                </a:cxn>
                <a:cxn ang="0">
                  <a:pos x="12" y="9"/>
                </a:cxn>
                <a:cxn ang="0">
                  <a:pos x="13" y="6"/>
                </a:cxn>
                <a:cxn ang="0">
                  <a:pos x="8" y="4"/>
                </a:cxn>
                <a:cxn ang="0">
                  <a:pos x="4" y="1"/>
                </a:cxn>
                <a:cxn ang="0">
                  <a:pos x="0" y="4"/>
                </a:cxn>
              </a:cxnLst>
              <a:rect l="0" t="0" r="r" b="b"/>
              <a:pathLst>
                <a:path w="13" h="12">
                  <a:moveTo>
                    <a:pt x="0" y="4"/>
                  </a:moveTo>
                  <a:cubicBezTo>
                    <a:pt x="1" y="6"/>
                    <a:pt x="3" y="8"/>
                    <a:pt x="5" y="9"/>
                  </a:cubicBezTo>
                  <a:cubicBezTo>
                    <a:pt x="7" y="10"/>
                    <a:pt x="10" y="12"/>
                    <a:pt x="12" y="9"/>
                  </a:cubicBezTo>
                  <a:cubicBezTo>
                    <a:pt x="13" y="8"/>
                    <a:pt x="13" y="7"/>
                    <a:pt x="13" y="6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7" y="3"/>
                    <a:pt x="5" y="2"/>
                    <a:pt x="4" y="1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E74B3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30"/>
            <p:cNvSpPr>
              <a:spLocks/>
            </p:cNvSpPr>
            <p:nvPr/>
          </p:nvSpPr>
          <p:spPr bwMode="auto">
            <a:xfrm>
              <a:off x="1346199" y="5762625"/>
              <a:ext cx="1041400" cy="115888"/>
            </a:xfrm>
            <a:custGeom>
              <a:avLst/>
              <a:gdLst/>
              <a:ahLst/>
              <a:cxnLst>
                <a:cxn ang="0">
                  <a:pos x="451" y="25"/>
                </a:cxn>
                <a:cxn ang="0">
                  <a:pos x="435" y="50"/>
                </a:cxn>
                <a:cxn ang="0">
                  <a:pos x="16" y="5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6" y="0"/>
                </a:cxn>
                <a:cxn ang="0">
                  <a:pos x="435" y="0"/>
                </a:cxn>
                <a:cxn ang="0">
                  <a:pos x="451" y="25"/>
                </a:cxn>
              </a:cxnLst>
              <a:rect l="0" t="0" r="r" b="b"/>
              <a:pathLst>
                <a:path w="451" h="50">
                  <a:moveTo>
                    <a:pt x="451" y="25"/>
                  </a:moveTo>
                  <a:cubicBezTo>
                    <a:pt x="451" y="38"/>
                    <a:pt x="444" y="50"/>
                    <a:pt x="43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3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7" y="0"/>
                    <a:pt x="16" y="0"/>
                  </a:cubicBezTo>
                  <a:cubicBezTo>
                    <a:pt x="435" y="0"/>
                    <a:pt x="435" y="0"/>
                    <a:pt x="435" y="0"/>
                  </a:cubicBezTo>
                  <a:cubicBezTo>
                    <a:pt x="444" y="0"/>
                    <a:pt x="451" y="11"/>
                    <a:pt x="451" y="25"/>
                  </a:cubicBezTo>
                  <a:close/>
                </a:path>
              </a:pathLst>
            </a:custGeom>
            <a:solidFill>
              <a:srgbClr val="E74B3C"/>
            </a:solidFill>
            <a:ln w="7" cap="rnd">
              <a:solidFill>
                <a:srgbClr val="E74B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6" name="TextBox 175"/>
          <p:cNvSpPr txBox="1"/>
          <p:nvPr/>
        </p:nvSpPr>
        <p:spPr>
          <a:xfrm>
            <a:off x="7293092" y="1449146"/>
            <a:ext cx="1074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bg1"/>
                </a:solidFill>
              </a:rPr>
              <a:t>By Gender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7228912" y="3221540"/>
            <a:ext cx="11641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FEMALE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7416477" y="5511863"/>
            <a:ext cx="862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MALE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0" y="6627168"/>
            <a:ext cx="1676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0" y="6435061"/>
            <a:ext cx="9153858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0" y="1021350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89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362200" y="6646862"/>
            <a:ext cx="38798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992943"/>
              </p:ext>
            </p:extLst>
          </p:nvPr>
        </p:nvGraphicFramePr>
        <p:xfrm>
          <a:off x="666490" y="2552504"/>
          <a:ext cx="2544268" cy="3208920"/>
        </p:xfrm>
        <a:graphic>
          <a:graphicData uri="http://schemas.openxmlformats.org/drawingml/2006/table">
            <a:tbl>
              <a:tblPr>
                <a:effectLst>
                  <a:outerShdw blurRad="647700" dist="38100" dir="2700000" algn="tl" rotWithShape="0">
                    <a:schemeClr val="tx1">
                      <a:alpha val="85000"/>
                    </a:schemeClr>
                  </a:outerShdw>
                </a:effectLst>
              </a:tblPr>
              <a:tblGrid>
                <a:gridCol w="810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YEAR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HEAD COUNT</a:t>
                      </a:r>
                    </a:p>
                  </a:txBody>
                  <a:tcPr marL="37972" marR="37972" marT="37972" marB="3797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10280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11068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12490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12072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68157192"/>
              </p:ext>
            </p:extLst>
          </p:nvPr>
        </p:nvGraphicFramePr>
        <p:xfrm>
          <a:off x="3687563" y="1328656"/>
          <a:ext cx="5581946" cy="501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40608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defRPr/>
            </a:pPr>
            <a:r>
              <a:rPr lang="en-US" sz="2000" b="1" cap="all" dirty="0">
                <a:solidFill>
                  <a:schemeClr val="bg1"/>
                </a:solidFill>
              </a:rPr>
              <a:t>Fall Enrollment Trend</a:t>
            </a:r>
          </a:p>
          <a:p>
            <a:pPr algn="ctr" fontAlgn="b"/>
            <a:r>
              <a:rPr lang="en-US" sz="1600" b="1" dirty="0">
                <a:solidFill>
                  <a:srgbClr val="8EB4E3"/>
                </a:solidFill>
              </a:rPr>
              <a:t>10-Year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627168"/>
            <a:ext cx="16827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900" i="1" dirty="0">
                <a:solidFill>
                  <a:srgbClr val="8EB4E3"/>
                </a:solidFill>
                <a:cs typeface="Arial" pitchFamily="34" charset="0"/>
              </a:rPr>
              <a:t>Source: CBM001, Certified Data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29244"/>
            <a:ext cx="915426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039550"/>
            <a:ext cx="9144000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 flipV="1">
            <a:off x="663388" y="5752196"/>
            <a:ext cx="2545977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 flipV="1">
            <a:off x="663388" y="2498008"/>
            <a:ext cx="2545977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 rot="5400000" flipV="1">
            <a:off x="1582271" y="4125102"/>
            <a:ext cx="3299907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 rot="5400000" flipV="1">
            <a:off x="-1009425" y="4125102"/>
            <a:ext cx="3299907" cy="45719"/>
          </a:xfrm>
          <a:prstGeom prst="rect">
            <a:avLst/>
          </a:prstGeom>
          <a:solidFill>
            <a:srgbClr val="EEB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92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70&quot;&gt;&lt;property id=&quot;20148&quot; value=&quot;5&quot;/&gt;&lt;property id=&quot;20300&quot; value=&quot;Slide 4&quot;/&gt;&lt;property id=&quot;20307&quot; value=&quot;262&quot;/&gt;&lt;/object&gt;&lt;object type=&quot;3&quot; unique_id=&quot;10095&quot;&gt;&lt;property id=&quot;20148&quot; value=&quot;5&quot;/&gt;&lt;property id=&quot;20300&quot; value=&quot;Slide 6&quot;/&gt;&lt;property id=&quot;20307&quot; value=&quot;263&quot;/&gt;&lt;/object&gt;&lt;object type=&quot;3&quot; unique_id=&quot;10123&quot;&gt;&lt;property id=&quot;20148&quot; value=&quot;5&quot;/&gt;&lt;property id=&quot;20300&quot; value=&quot;Slide 7&quot;/&gt;&lt;property id=&quot;20307&quot; value=&quot;264&quot;/&gt;&lt;/object&gt;&lt;object type=&quot;3&quot; unique_id=&quot;10164&quot;&gt;&lt;property id=&quot;20148&quot; value=&quot;5&quot;/&gt;&lt;property id=&quot;20300&quot; value=&quot;Slide 8&quot;/&gt;&lt;property id=&quot;20307&quot; value=&quot;265&quot;/&gt;&lt;/object&gt;&lt;object type=&quot;3&quot; unique_id=&quot;10165&quot;&gt;&lt;property id=&quot;20148&quot; value=&quot;5&quot;/&gt;&lt;property id=&quot;20300&quot; value=&quot;Slide 9&quot;/&gt;&lt;property id=&quot;20307&quot; value=&quot;266&quot;/&gt;&lt;/object&gt;&lt;object type=&quot;3&quot; unique_id=&quot;10202&quot;&gt;&lt;property id=&quot;20148&quot; value=&quot;5&quot;/&gt;&lt;property id=&quot;20300&quot; value=&quot;Slide 10&quot;/&gt;&lt;property id=&quot;20307&quot; value=&quot;267&quot;/&gt;&lt;/object&gt;&lt;object type=&quot;3&quot; unique_id=&quot;10255&quot;&gt;&lt;property id=&quot;20148&quot; value=&quot;5&quot;/&gt;&lt;property id=&quot;20300&quot; value=&quot;Slide 12&quot;/&gt;&lt;property id=&quot;20307&quot; value=&quot;269&quot;/&gt;&lt;/object&gt;&lt;object type=&quot;3&quot; unique_id=&quot;10256&quot;&gt;&lt;property id=&quot;20148&quot; value=&quot;5&quot;/&gt;&lt;property id=&quot;20300&quot; value=&quot;Slide 11&quot;/&gt;&lt;property id=&quot;20307&quot; value=&quot;268&quot;/&gt;&lt;/object&gt;&lt;object type=&quot;3&quot; unique_id=&quot;10332&quot;&gt;&lt;property id=&quot;20148&quot; value=&quot;5&quot;/&gt;&lt;property id=&quot;20300&quot; value=&quot;Slide 13&quot;/&gt;&lt;property id=&quot;20307&quot; value=&quot;270&quot;/&gt;&lt;/object&gt;&lt;object type=&quot;3&quot; unique_id=&quot;10381&quot;&gt;&lt;property id=&quot;20148&quot; value=&quot;5&quot;/&gt;&lt;property id=&quot;20300&quot; value=&quot;Slide 14&quot;/&gt;&lt;property id=&quot;20307&quot; value=&quot;271&quot;/&gt;&lt;/object&gt;&lt;object type=&quot;3&quot; unique_id=&quot;10471&quot;&gt;&lt;property id=&quot;20148&quot; value=&quot;5&quot;/&gt;&lt;property id=&quot;20300&quot; value=&quot;Slide 16&quot;/&gt;&lt;property id=&quot;20307&quot; value=&quot;274&quot;/&gt;&lt;/object&gt;&lt;object type=&quot;3&quot; unique_id=&quot;10552&quot;&gt;&lt;property id=&quot;20148&quot; value=&quot;5&quot;/&gt;&lt;property id=&quot;20300&quot; value=&quot;Slide 18&quot;/&gt;&lt;property id=&quot;20307&quot; value=&quot;275&quot;/&gt;&lt;/object&gt;&lt;object type=&quot;3&quot; unique_id=&quot;10574&quot;&gt;&lt;property id=&quot;20148&quot; value=&quot;5&quot;/&gt;&lt;property id=&quot;20300&quot; value=&quot;Slide 17&quot;/&gt;&lt;property id=&quot;20307&quot; value=&quot;276&quot;/&gt;&lt;/object&gt;&lt;object type=&quot;3&quot; unique_id=&quot;10817&quot;&gt;&lt;property id=&quot;20148&quot; value=&quot;5&quot;/&gt;&lt;property id=&quot;20300&quot; value=&quot;Slide 19&quot;/&gt;&lt;property id=&quot;20307&quot; value=&quot;277&quot;/&gt;&lt;/object&gt;&lt;object type=&quot;3&quot; unique_id=&quot;10818&quot;&gt;&lt;property id=&quot;20148&quot; value=&quot;5&quot;/&gt;&lt;property id=&quot;20300&quot; value=&quot;Slide 20&quot;/&gt;&lt;property id=&quot;20307&quot; value=&quot;278&quot;/&gt;&lt;/object&gt;&lt;object type=&quot;3&quot; unique_id=&quot;11262&quot;&gt;&lt;property id=&quot;20148&quot; value=&quot;5&quot;/&gt;&lt;property id=&quot;20300&quot; value=&quot;Slide 22 - &amp;quot;&amp;#x0D;&amp;#x0A;&amp;quot;&quot;/&gt;&lt;property id=&quot;20307&quot; value=&quot;280&quot;/&gt;&lt;/object&gt;&lt;object type=&quot;3&quot; unique_id=&quot;11287&quot;&gt;&lt;property id=&quot;20148&quot; value=&quot;5&quot;/&gt;&lt;property id=&quot;20300&quot; value=&quot;Slide 3&quot;/&gt;&lt;property id=&quot;20307&quot; value=&quot;261&quot;/&gt;&lt;/object&gt;&lt;object type=&quot;3&quot; unique_id=&quot;11288&quot;&gt;&lt;property id=&quot;20148&quot; value=&quot;5&quot;/&gt;&lt;property id=&quot;20300&quot; value=&quot;Slide 15&quot;/&gt;&lt;property id=&quot;20307&quot; value=&quot;282&quot;/&gt;&lt;/object&gt;&lt;object type=&quot;3&quot; unique_id=&quot;11292&quot;&gt;&lt;property id=&quot;20148&quot; value=&quot;5&quot;/&gt;&lt;property id=&quot;20300&quot; value=&quot;Slide 21&quot;/&gt;&lt;property id=&quot;20307&quot; value=&quot;279&quot;/&gt;&lt;/object&gt;&lt;object type=&quot;3&quot; unique_id=&quot;11293&quot;&gt;&lt;property id=&quot;20148&quot; value=&quot;5&quot;/&gt;&lt;property id=&quot;20300&quot; value=&quot;Slide 5&quot;/&gt;&lt;property id=&quot;20307&quot; value=&quot;285&quot;/&gt;&lt;/object&gt;&lt;object type=&quot;3&quot; unique_id=&quot;11414&quot;&gt;&lt;property id=&quot;20148&quot; value=&quot;5&quot;/&gt;&lt;property id=&quot;20300&quot; value=&quot;Slide 2&quot;/&gt;&lt;property id=&quot;20307&quot; value=&quot;28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28056</TotalTime>
  <Words>1466</Words>
  <Application>Microsoft Office PowerPoint</Application>
  <PresentationFormat>On-screen Show (4:3)</PresentationFormat>
  <Paragraphs>792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Texas A&amp;M University - 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 Mamilla</dc:creator>
  <cp:lastModifiedBy>Chris Warner</cp:lastModifiedBy>
  <cp:revision>819</cp:revision>
  <cp:lastPrinted>2017-07-05T15:58:43Z</cp:lastPrinted>
  <dcterms:created xsi:type="dcterms:W3CDTF">2016-03-07T15:36:53Z</dcterms:created>
  <dcterms:modified xsi:type="dcterms:W3CDTF">2020-08-14T21:00:59Z</dcterms:modified>
</cp:coreProperties>
</file>