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3"/>
  </p:notesMasterIdLst>
  <p:handoutMasterIdLst>
    <p:handoutMasterId r:id="rId24"/>
  </p:handoutMasterIdLst>
  <p:sldIdLst>
    <p:sldId id="256" r:id="rId2"/>
    <p:sldId id="287" r:id="rId3"/>
    <p:sldId id="261" r:id="rId4"/>
    <p:sldId id="262" r:id="rId5"/>
    <p:sldId id="285" r:id="rId6"/>
    <p:sldId id="263" r:id="rId7"/>
    <p:sldId id="265" r:id="rId8"/>
    <p:sldId id="266" r:id="rId9"/>
    <p:sldId id="290" r:id="rId10"/>
    <p:sldId id="267" r:id="rId11"/>
    <p:sldId id="268" r:id="rId12"/>
    <p:sldId id="269" r:id="rId13"/>
    <p:sldId id="270" r:id="rId14"/>
    <p:sldId id="271" r:id="rId15"/>
    <p:sldId id="282" r:id="rId16"/>
    <p:sldId id="274" r:id="rId17"/>
    <p:sldId id="276" r:id="rId18"/>
    <p:sldId id="275" r:id="rId19"/>
    <p:sldId id="278" r:id="rId20"/>
    <p:sldId id="288" r:id="rId21"/>
    <p:sldId id="280" r:id="rId22"/>
  </p:sldIdLst>
  <p:sldSz cx="9144000" cy="6858000" type="screen4x3"/>
  <p:notesSz cx="6894513" cy="9180513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9">
          <p15:clr>
            <a:srgbClr val="A4A3A4"/>
          </p15:clr>
        </p15:guide>
        <p15:guide id="2" pos="288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91">
          <p15:clr>
            <a:srgbClr val="A4A3A4"/>
          </p15:clr>
        </p15:guide>
        <p15:guide id="2" pos="217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rin Thomas" initials="KT" lastIdx="6" clrIdx="0"/>
  <p:cmAuthor id="1" name="Hari Mamilla" initials="HM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6C"/>
    <a:srgbClr val="F0B310"/>
    <a:srgbClr val="0A2846"/>
    <a:srgbClr val="191E3C"/>
    <a:srgbClr val="1B9E77"/>
    <a:srgbClr val="7570B3"/>
    <a:srgbClr val="D95F02"/>
    <a:srgbClr val="EFB211"/>
    <a:srgbClr val="F6F6F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83" autoAdjust="0"/>
    <p:restoredTop sz="97964" autoAdjust="0"/>
  </p:normalViewPr>
  <p:slideViewPr>
    <p:cSldViewPr snapToGrid="0">
      <p:cViewPr>
        <p:scale>
          <a:sx n="100" d="100"/>
          <a:sy n="100" d="100"/>
        </p:scale>
        <p:origin x="630" y="156"/>
      </p:cViewPr>
      <p:guideLst>
        <p:guide orient="horz" pos="1419"/>
        <p:guide pos="288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22" d="100"/>
          <a:sy n="122" d="100"/>
        </p:scale>
        <p:origin x="-5616" y="-120"/>
      </p:cViewPr>
      <p:guideLst>
        <p:guide orient="horz" pos="2891"/>
        <p:guide pos="217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811743867388543"/>
          <c:y val="0.10092241617965782"/>
          <c:w val="0.78022209596803538"/>
          <c:h val="0.8417173531708531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National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spPr>
              <a:noFill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Sheet1!$B$2:$B$2</c:f>
              <c:numCache>
                <c:formatCode>General</c:formatCode>
                <c:ptCount val="1"/>
                <c:pt idx="0">
                  <c:v>528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</c:multiLvlStrRef>
                </c15:cat>
              </c15:filteredCategoryTitle>
            </c:ext>
            <c:ext xmlns:c16="http://schemas.microsoft.com/office/drawing/2014/chart" uri="{C3380CC4-5D6E-409C-BE32-E72D297353CC}">
              <c16:uniqueId val="{00000000-B443-4156-8E10-BE1B634FAFAF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State  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</c:spPr>
          <c:invertIfNegative val="0"/>
          <c:dLbls>
            <c:spPr>
              <a:noFill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Sheet1!$C$2:$C$2</c:f>
              <c:numCache>
                <c:formatCode>General</c:formatCode>
                <c:ptCount val="1"/>
                <c:pt idx="0">
                  <c:v>510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</c:multiLvlStrRef>
                </c15:cat>
              </c15:filteredCategoryTitle>
            </c:ext>
            <c:ext xmlns:c16="http://schemas.microsoft.com/office/drawing/2014/chart" uri="{C3380CC4-5D6E-409C-BE32-E72D297353CC}">
              <c16:uniqueId val="{00000001-B443-4156-8E10-BE1B634FAFAF}"/>
            </c:ext>
          </c:extLst>
        </c:ser>
        <c:ser>
          <c:idx val="0"/>
          <c:order val="2"/>
          <c:tx>
            <c:strRef>
              <c:f>Sheet1!$A$1</c:f>
              <c:strCache>
                <c:ptCount val="1"/>
                <c:pt idx="0">
                  <c:v>TAMUC  </c:v>
                </c:pt>
              </c:strCache>
            </c:strRef>
          </c:tx>
          <c:spPr>
            <a:solidFill>
              <a:srgbClr val="F0B310"/>
            </a:solidFill>
            <a:ln>
              <a:solidFill>
                <a:srgbClr val="F0B310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Sheet1!$A$2:$A$2</c:f>
              <c:numCache>
                <c:formatCode>General</c:formatCode>
                <c:ptCount val="1"/>
                <c:pt idx="0">
                  <c:v>519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</c:multiLvlStrRef>
                </c15:cat>
              </c15:filteredCategoryTitle>
            </c:ext>
            <c:ext xmlns:c16="http://schemas.microsoft.com/office/drawing/2014/chart" uri="{C3380CC4-5D6E-409C-BE32-E72D297353CC}">
              <c16:uniqueId val="{00000002-B443-4156-8E10-BE1B634FAFA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5"/>
        <c:axId val="45831296"/>
        <c:axId val="45832832"/>
      </c:barChart>
      <c:catAx>
        <c:axId val="45831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rgbClr val="FFFFFF"/>
                </a:solidFill>
              </a:defRPr>
            </a:pPr>
            <a:endParaRPr lang="en-US"/>
          </a:p>
        </c:txPr>
        <c:crossAx val="45832832"/>
        <c:crosses val="autoZero"/>
        <c:auto val="1"/>
        <c:lblAlgn val="ctr"/>
        <c:lblOffset val="100"/>
        <c:noMultiLvlLbl val="0"/>
      </c:catAx>
      <c:valAx>
        <c:axId val="45832832"/>
        <c:scaling>
          <c:orientation val="minMax"/>
          <c:max val="6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458312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980018862387166"/>
          <c:y val="9.4214201463338476E-2"/>
          <c:w val="0.81694409087896835"/>
          <c:h val="0.7552886516955420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National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Sheet1!$B$2:$B$2</c:f>
              <c:numCache>
                <c:formatCode>General</c:formatCode>
                <c:ptCount val="1"/>
                <c:pt idx="0">
                  <c:v>523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</c:multiLvlStrRef>
                </c15:cat>
              </c15:filteredCategoryTitle>
            </c:ext>
            <c:ext xmlns:c16="http://schemas.microsoft.com/office/drawing/2014/chart" uri="{C3380CC4-5D6E-409C-BE32-E72D297353CC}">
              <c16:uniqueId val="{00000000-1FE1-4D10-9A4D-960BA974EB68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State  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Sheet1!$C$2:$C$2</c:f>
              <c:numCache>
                <c:formatCode>General</c:formatCode>
                <c:ptCount val="1"/>
                <c:pt idx="0">
                  <c:v>500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</c:multiLvlStrRef>
                </c15:cat>
              </c15:filteredCategoryTitle>
            </c:ext>
            <c:ext xmlns:c16="http://schemas.microsoft.com/office/drawing/2014/chart" uri="{C3380CC4-5D6E-409C-BE32-E72D297353CC}">
              <c16:uniqueId val="{00000001-1FE1-4D10-9A4D-960BA974EB68}"/>
            </c:ext>
          </c:extLst>
        </c:ser>
        <c:ser>
          <c:idx val="0"/>
          <c:order val="2"/>
          <c:tx>
            <c:strRef>
              <c:f>Sheet1!$A$1</c:f>
              <c:strCache>
                <c:ptCount val="1"/>
                <c:pt idx="0">
                  <c:v>TAMUC  </c:v>
                </c:pt>
              </c:strCache>
            </c:strRef>
          </c:tx>
          <c:spPr>
            <a:solidFill>
              <a:srgbClr val="F0B310"/>
            </a:solidFill>
            <a:ln>
              <a:solidFill>
                <a:srgbClr val="F0B31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Sheet1!$A$2:$A$2</c:f>
              <c:numCache>
                <c:formatCode>General</c:formatCode>
                <c:ptCount val="1"/>
                <c:pt idx="0">
                  <c:v>502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</c:multiLvlStrRef>
                </c15:cat>
              </c15:filteredCategoryTitle>
            </c:ext>
            <c:ext xmlns:c16="http://schemas.microsoft.com/office/drawing/2014/chart" uri="{C3380CC4-5D6E-409C-BE32-E72D297353CC}">
              <c16:uniqueId val="{00000002-1FE1-4D10-9A4D-960BA974EB6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6"/>
        <c:overlap val="15"/>
        <c:axId val="45861504"/>
        <c:axId val="45887872"/>
      </c:barChart>
      <c:catAx>
        <c:axId val="45861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5887872"/>
        <c:crosses val="autoZero"/>
        <c:auto val="1"/>
        <c:lblAlgn val="ctr"/>
        <c:lblOffset val="100"/>
        <c:noMultiLvlLbl val="0"/>
      </c:catAx>
      <c:valAx>
        <c:axId val="45887872"/>
        <c:scaling>
          <c:orientation val="minMax"/>
          <c:max val="6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458615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91164250920742496"/>
          <c:w val="1"/>
          <c:h val="8.5552806572413084E-2"/>
        </c:manualLayout>
      </c:layout>
      <c:overlay val="0"/>
      <c:txPr>
        <a:bodyPr/>
        <a:lstStyle/>
        <a:p>
          <a:pPr>
            <a:defRPr sz="1800">
              <a:solidFill>
                <a:srgbClr val="FFFFFF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471061103822094"/>
          <c:y val="0.10161857006454776"/>
          <c:w val="0.78705102983952224"/>
          <c:h val="0.8414896415790068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National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2.9239785316167961E-2"/>
                  <c:y val="9.35123321670995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F18-4693-8932-8541FF7FD75A}"/>
                </c:ext>
              </c:extLst>
            </c:dLbl>
            <c:spPr>
              <a:noFill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Sheet1!$B$2:$B$2</c:f>
              <c:numCache>
                <c:formatCode>General</c:formatCode>
                <c:ptCount val="1"/>
                <c:pt idx="0">
                  <c:v>20.7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</c:multiLvlStrRef>
                </c15:cat>
              </c15:filteredCategoryTitle>
            </c:ext>
            <c:ext xmlns:c16="http://schemas.microsoft.com/office/drawing/2014/chart" uri="{C3380CC4-5D6E-409C-BE32-E72D297353CC}">
              <c16:uniqueId val="{00000000-7221-410B-B691-6BE2BFEC38C3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State  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2.5062673128143934E-2"/>
                  <c:y val="9.663200553975384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F18-4693-8932-8541FF7FD75A}"/>
                </c:ext>
              </c:extLst>
            </c:dLbl>
            <c:spPr>
              <a:noFill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Sheet1!$C$2:$C$2</c:f>
              <c:numCache>
                <c:formatCode>General</c:formatCode>
                <c:ptCount val="1"/>
                <c:pt idx="0">
                  <c:v>20.5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</c:multiLvlStrRef>
                </c15:cat>
              </c15:filteredCategoryTitle>
            </c:ext>
            <c:ext xmlns:c16="http://schemas.microsoft.com/office/drawing/2014/chart" uri="{C3380CC4-5D6E-409C-BE32-E72D297353CC}">
              <c16:uniqueId val="{00000001-7221-410B-B691-6BE2BFEC38C3}"/>
            </c:ext>
          </c:extLst>
        </c:ser>
        <c:ser>
          <c:idx val="0"/>
          <c:order val="2"/>
          <c:tx>
            <c:strRef>
              <c:f>Sheet1!$A$1</c:f>
              <c:strCache>
                <c:ptCount val="1"/>
                <c:pt idx="0">
                  <c:v>TAMUC  </c:v>
                </c:pt>
              </c:strCache>
            </c:strRef>
          </c:tx>
          <c:spPr>
            <a:solidFill>
              <a:srgbClr val="F0B310"/>
            </a:solidFill>
            <a:ln>
              <a:solidFill>
                <a:srgbClr val="F0B310"/>
              </a:solidFill>
            </a:ln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7221-410B-B691-6BE2BFEC38C3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Sheet1!$A$2:$A$2</c:f>
              <c:numCache>
                <c:formatCode>General</c:formatCode>
                <c:ptCount val="1"/>
                <c:pt idx="0">
                  <c:v>19.399999999999999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</c:multiLvlStrRef>
                </c15:cat>
              </c15:filteredCategoryTitle>
            </c:ext>
            <c:ext xmlns:c16="http://schemas.microsoft.com/office/drawing/2014/chart" uri="{C3380CC4-5D6E-409C-BE32-E72D297353CC}">
              <c16:uniqueId val="{00000003-7221-410B-B691-6BE2BFEC38C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25"/>
        <c:axId val="45953792"/>
        <c:axId val="45955328"/>
      </c:barChart>
      <c:catAx>
        <c:axId val="459537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5955328"/>
        <c:crosses val="autoZero"/>
        <c:auto val="1"/>
        <c:lblAlgn val="ctr"/>
        <c:lblOffset val="100"/>
        <c:noMultiLvlLbl val="0"/>
      </c:catAx>
      <c:valAx>
        <c:axId val="45955328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459537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901726192481112"/>
          <c:y val="0.20778792955467904"/>
          <c:w val="0.56263262560230576"/>
          <c:h val="0.710952113844203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By Ethnicity</c:v>
                </c:pt>
              </c:strCache>
            </c:strRef>
          </c:tx>
          <c:dLbls>
            <c:dLbl>
              <c:idx val="0"/>
              <c:layout>
                <c:manualLayout>
                  <c:x val="-2.7551873622537179E-2"/>
                  <c:y val="0.1790533890224783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2BF-456E-96D4-5B5C30430F2F}"/>
                </c:ext>
              </c:extLst>
            </c:dLbl>
            <c:dLbl>
              <c:idx val="1"/>
              <c:layout>
                <c:manualLayout>
                  <c:x val="-0.20860556383461981"/>
                  <c:y val="-0.1041118794482524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2BF-456E-96D4-5B5C30430F2F}"/>
                </c:ext>
              </c:extLst>
            </c:dLbl>
            <c:dLbl>
              <c:idx val="2"/>
              <c:layout>
                <c:manualLayout>
                  <c:x val="4.4607947112710426E-2"/>
                  <c:y val="-0.1288448710679918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2BF-456E-96D4-5B5C30430F2F}"/>
                </c:ext>
              </c:extLst>
            </c:dLbl>
            <c:dLbl>
              <c:idx val="3"/>
              <c:layout>
                <c:manualLayout>
                  <c:x val="-3.4765204321944639E-2"/>
                  <c:y val="-1.6831553756766964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2BF-456E-96D4-5B5C30430F2F}"/>
                </c:ext>
              </c:extLst>
            </c:dLbl>
            <c:dLbl>
              <c:idx val="4"/>
              <c:layout>
                <c:manualLayout>
                  <c:x val="0.18008542659130236"/>
                  <c:y val="-5.578313615087201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2BF-456E-96D4-5B5C30430F2F}"/>
                </c:ext>
              </c:extLst>
            </c:dLbl>
            <c:dLbl>
              <c:idx val="5"/>
              <c:layout>
                <c:manualLayout>
                  <c:x val="0.15561563313903576"/>
                  <c:y val="5.9486175754976198E-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2BF-456E-96D4-5B5C30430F2F}"/>
                </c:ext>
              </c:extLst>
            </c:dLbl>
            <c:dLbl>
              <c:idx val="6"/>
              <c:layout>
                <c:manualLayout>
                  <c:x val="5.496765095991122E-3"/>
                  <c:y val="9.386651083599524E-4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82BF-456E-96D4-5B5C30430F2F}"/>
                </c:ext>
              </c:extLst>
            </c:dLbl>
            <c:dLbl>
              <c:idx val="7"/>
              <c:layout>
                <c:manualLayout>
                  <c:x val="6.0056468579054653E-3"/>
                  <c:y val="-6.4719147459715978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2BF-456E-96D4-5B5C30430F2F}"/>
                </c:ext>
              </c:extLst>
            </c:dLbl>
            <c:dLbl>
              <c:idx val="8"/>
              <c:layout>
                <c:manualLayout>
                  <c:x val="7.264309909903348E-3"/>
                  <c:y val="-0.2333405276569018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82BF-456E-96D4-5B5C30430F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>
                  <a:solidFill>
                    <a:sysClr val="window" lastClr="FFFFFF"/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Sheet1!$A$2:$A$10</c:f>
              <c:strCache>
                <c:ptCount val="9"/>
                <c:pt idx="0">
                  <c:v>White: 43.72%</c:v>
                </c:pt>
                <c:pt idx="1">
                  <c:v>Black or African American: 18.98%</c:v>
                </c:pt>
                <c:pt idx="2">
                  <c:v>Hispanic: 20.85%</c:v>
                </c:pt>
                <c:pt idx="3">
                  <c:v>International: 5.58%</c:v>
                </c:pt>
                <c:pt idx="4">
                  <c:v>Multiracial: 6.11%</c:v>
                </c:pt>
                <c:pt idx="5">
                  <c:v>Asian: 2.56%</c:v>
                </c:pt>
                <c:pt idx="6">
                  <c:v>Unknown/Not Reported: 1.63%</c:v>
                </c:pt>
                <c:pt idx="7">
                  <c:v>American Indian or Alaskan Native: 0.46%</c:v>
                </c:pt>
                <c:pt idx="8">
                  <c:v>Native Hawaiian or other Pacific Islander: 0.12%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5082</c:v>
                </c:pt>
                <c:pt idx="1">
                  <c:v>2206</c:v>
                </c:pt>
                <c:pt idx="2">
                  <c:v>2424</c:v>
                </c:pt>
                <c:pt idx="3">
                  <c:v>649</c:v>
                </c:pt>
                <c:pt idx="4">
                  <c:v>710</c:v>
                </c:pt>
                <c:pt idx="5">
                  <c:v>297</c:v>
                </c:pt>
                <c:pt idx="6">
                  <c:v>189</c:v>
                </c:pt>
                <c:pt idx="7">
                  <c:v>53</c:v>
                </c:pt>
                <c:pt idx="8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91-463A-9535-9876FC3E032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cat>
            <c:strRef>
              <c:f>Sheet1!$A$2:$A$10</c:f>
              <c:strCache>
                <c:ptCount val="9"/>
                <c:pt idx="0">
                  <c:v>White: 43.72%</c:v>
                </c:pt>
                <c:pt idx="1">
                  <c:v>Black or African American: 18.98%</c:v>
                </c:pt>
                <c:pt idx="2">
                  <c:v>Hispanic: 20.85%</c:v>
                </c:pt>
                <c:pt idx="3">
                  <c:v>International: 5.58%</c:v>
                </c:pt>
                <c:pt idx="4">
                  <c:v>Multiracial: 6.11%</c:v>
                </c:pt>
                <c:pt idx="5">
                  <c:v>Asian: 2.56%</c:v>
                </c:pt>
                <c:pt idx="6">
                  <c:v>Unknown/Not Reported: 1.63%</c:v>
                </c:pt>
                <c:pt idx="7">
                  <c:v>American Indian or Alaskan Native: 0.46%</c:v>
                </c:pt>
                <c:pt idx="8">
                  <c:v>Native Hawaiian or other Pacific Islander: 0.12%</c:v>
                </c:pt>
              </c:strCache>
            </c:strRef>
          </c:cat>
          <c:val>
            <c:numRef>
              <c:f>Sheet1!$C$2:$C$10</c:f>
              <c:numCache>
                <c:formatCode>0.00%</c:formatCode>
                <c:ptCount val="9"/>
                <c:pt idx="0">
                  <c:v>0.4371988988300069</c:v>
                </c:pt>
                <c:pt idx="1">
                  <c:v>0.18977976600137647</c:v>
                </c:pt>
                <c:pt idx="2">
                  <c:v>0.20853406744666209</c:v>
                </c:pt>
                <c:pt idx="3">
                  <c:v>5.5832759807295254E-2</c:v>
                </c:pt>
                <c:pt idx="4">
                  <c:v>6.1080523055746731E-2</c:v>
                </c:pt>
                <c:pt idx="5">
                  <c:v>2.5550584996558844E-2</c:v>
                </c:pt>
                <c:pt idx="6">
                  <c:v>1.6259463179628356E-2</c:v>
                </c:pt>
                <c:pt idx="7">
                  <c:v>4.5595320027529253E-3</c:v>
                </c:pt>
                <c:pt idx="8">
                  <c:v>1.2044046799724708E-3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91-463A-9535-9876FC3E03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82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4613298733644"/>
          <c:y val="1.46595980350689E-2"/>
          <c:w val="0.68069143700787405"/>
          <c:h val="0.874437499999999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HEAD COUNT</c:v>
                </c:pt>
              </c:strCache>
            </c:strRef>
          </c:tx>
          <c:spPr>
            <a:solidFill>
              <a:srgbClr val="003E80"/>
            </a:solidFill>
          </c:spPr>
          <c:invertIfNegative val="0"/>
          <c:trendline>
            <c:spPr>
              <a:ln w="9525" cap="flat" cmpd="sng" algn="ctr">
                <a:solidFill>
                  <a:srgbClr val="FFC000"/>
                </a:solidFill>
                <a:prstDash val="solid"/>
              </a:ln>
              <a:effectLst/>
            </c:spPr>
            <c:trendlineType val="poly"/>
            <c:order val="2"/>
            <c:dispRSqr val="0"/>
            <c:dispEq val="0"/>
          </c:trendline>
          <c:cat>
            <c:strRef>
              <c:f>Sheet1!$A$2:$A$11</c:f>
              <c:strCach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10726</c:v>
                </c:pt>
                <c:pt idx="1">
                  <c:v>11187</c:v>
                </c:pt>
                <c:pt idx="2">
                  <c:v>11068</c:v>
                </c:pt>
                <c:pt idx="3">
                  <c:v>11490</c:v>
                </c:pt>
                <c:pt idx="4">
                  <c:v>12302</c:v>
                </c:pt>
                <c:pt idx="5">
                  <c:v>12385</c:v>
                </c:pt>
                <c:pt idx="6">
                  <c:v>12490</c:v>
                </c:pt>
                <c:pt idx="7">
                  <c:v>12072</c:v>
                </c:pt>
                <c:pt idx="8">
                  <c:v>11725</c:v>
                </c:pt>
                <c:pt idx="9">
                  <c:v>11624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28-429D-9114-4F87C331F6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334016"/>
        <c:axId val="33335552"/>
      </c:barChart>
      <c:catAx>
        <c:axId val="33334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 baseline="0">
                <a:solidFill>
                  <a:srgbClr val="FFFFFF"/>
                </a:solidFill>
              </a:defRPr>
            </a:pPr>
            <a:endParaRPr lang="en-US"/>
          </a:p>
        </c:txPr>
        <c:crossAx val="33335552"/>
        <c:crosses val="autoZero"/>
        <c:auto val="1"/>
        <c:lblAlgn val="ctr"/>
        <c:lblOffset val="100"/>
        <c:noMultiLvlLbl val="0"/>
      </c:catAx>
      <c:valAx>
        <c:axId val="333355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 baseline="0">
                <a:solidFill>
                  <a:srgbClr val="FFFFFF"/>
                </a:solidFill>
              </a:defRPr>
            </a:pPr>
            <a:endParaRPr lang="en-US"/>
          </a:p>
        </c:txPr>
        <c:crossAx val="333340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0131124234470694E-2"/>
          <c:y val="0"/>
          <c:w val="0.89510301837270345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50 Miles or Less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 formatCode="0">
                  <c:v>5041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77-4FF8-8FE2-192C73F03F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100 Miles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 formatCode="0">
                  <c:v>4018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77-4FF8-8FE2-192C73F03FD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 Miles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7.2222222222222215E-2"/>
                  <c:y val="-0.16524399936866724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20D-4FEC-88F2-7C786E9ECD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Sheet1!$D$2:$D$3</c:f>
              <c:numCache>
                <c:formatCode>General</c:formatCode>
                <c:ptCount val="2"/>
                <c:pt idx="0" formatCode="0">
                  <c:v>463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377-4FF8-8FE2-192C73F03FD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300 Miles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6.5277777777777671E-2"/>
                  <c:y val="-0.28259118732612654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20D-4FEC-88F2-7C786E9ECD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Sheet1!$E$2:$E$3</c:f>
              <c:numCache>
                <c:formatCode>General</c:formatCode>
                <c:ptCount val="2"/>
                <c:pt idx="0" formatCode="0">
                  <c:v>773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377-4FF8-8FE2-192C73F03FD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400 Miles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777777777777779E-3"/>
                  <c:y val="-0.2131408107798751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20D-4FEC-88F2-7C786E9ECD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Sheet1!$F$2:$F$3</c:f>
              <c:numCache>
                <c:formatCode>General</c:formatCode>
                <c:ptCount val="2"/>
                <c:pt idx="0" formatCode="0">
                  <c:v>240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377-4FF8-8FE2-192C73F03FD2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Over 400 Miles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4444444444444446E-2"/>
                  <c:y val="0.18679756450371077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20D-4FEC-88F2-7C786E9ECD5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Sheet1!$G$2:$G$3</c:f>
              <c:numCache>
                <c:formatCode>General</c:formatCode>
                <c:ptCount val="2"/>
                <c:pt idx="0" formatCode="0">
                  <c:v>136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377-4FF8-8FE2-192C73F03FD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95824256"/>
        <c:axId val="195842432"/>
      </c:barChart>
      <c:catAx>
        <c:axId val="1958242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95842432"/>
        <c:crosses val="autoZero"/>
        <c:auto val="1"/>
        <c:lblAlgn val="ctr"/>
        <c:lblOffset val="100"/>
        <c:noMultiLvlLbl val="0"/>
      </c:catAx>
      <c:valAx>
        <c:axId val="195842432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958242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0.81354</cdr:x>
      <cdr:y>0.59253</cdr:y>
    </cdr:from>
    <cdr:to>
      <cdr:x>0.84082</cdr:x>
      <cdr:y>0.64806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7439010" y="3142226"/>
          <a:ext cx="249413" cy="294489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0.84896</cdr:x>
      <cdr:y>0.5135</cdr:y>
    </cdr:from>
    <cdr:to>
      <cdr:x>0.89271</cdr:x>
      <cdr:y>0.64821</cdr:y>
    </cdr:to>
    <cdr:cxnSp macro="">
      <cdr:nvCxnSpPr>
        <cdr:cNvPr id="4" name="Straight Connector 3"/>
        <cdr:cNvCxnSpPr/>
      </cdr:nvCxnSpPr>
      <cdr:spPr>
        <a:xfrm xmlns:a="http://schemas.openxmlformats.org/drawingml/2006/main" flipH="1" flipV="1">
          <a:off x="7762874" y="2723118"/>
          <a:ext cx="400052" cy="71437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0.93021</cdr:x>
      <cdr:y>0.59612</cdr:y>
    </cdr:from>
    <cdr:to>
      <cdr:x>0.93021</cdr:x>
      <cdr:y>0.64641</cdr:y>
    </cdr:to>
    <cdr:cxnSp macro="">
      <cdr:nvCxnSpPr>
        <cdr:cNvPr id="8" name="Straight Connector 7"/>
        <cdr:cNvCxnSpPr/>
      </cdr:nvCxnSpPr>
      <cdr:spPr>
        <a:xfrm xmlns:a="http://schemas.openxmlformats.org/drawingml/2006/main">
          <a:off x="8505824" y="3161268"/>
          <a:ext cx="0" cy="26670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0.93542</cdr:x>
      <cdr:y>0.85216</cdr:y>
    </cdr:from>
    <cdr:to>
      <cdr:x>0.94796</cdr:x>
      <cdr:y>0.89607</cdr:y>
    </cdr:to>
    <cdr:cxnSp macro="">
      <cdr:nvCxnSpPr>
        <cdr:cNvPr id="14" name="Straight Connector 13"/>
        <cdr:cNvCxnSpPr/>
      </cdr:nvCxnSpPr>
      <cdr:spPr>
        <a:xfrm xmlns:a="http://schemas.openxmlformats.org/drawingml/2006/main" flipH="1">
          <a:off x="8553480" y="4519066"/>
          <a:ext cx="114658" cy="232853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7675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5250" y="0"/>
            <a:ext cx="2987675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96FE1-552E-A748-8F1F-CF8BB5800D11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20138"/>
            <a:ext cx="2987675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5250" y="8720138"/>
            <a:ext cx="2987675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C9D794-7DE2-A64B-9507-7D52A5FD1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838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7675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5250" y="0"/>
            <a:ext cx="2987675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091F9-4532-294B-BE15-9F06AA7582E9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2525" y="688975"/>
            <a:ext cx="4589463" cy="3441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360863"/>
            <a:ext cx="5516563" cy="41306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20138"/>
            <a:ext cx="2987675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5250" y="8720138"/>
            <a:ext cx="2987675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697EDC-0BE2-B041-8300-B06B00B6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597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SAT Writing data is not available for 2017.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97EDC-0BE2-B041-8300-B06B00B607C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972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97EDC-0BE2-B041-8300-B06B00B607C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396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97EDC-0BE2-B041-8300-B06B00B607C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740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97EDC-0BE2-B041-8300-B06B00B607C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54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97EDC-0BE2-B041-8300-B06B00B607C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818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97EDC-0BE2-B041-8300-B06B00B607C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519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97EDC-0BE2-B041-8300-B06B00B607C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294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97EDC-0BE2-B041-8300-B06B00B607C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191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2461A-250E-4A29-9E9B-599CA3838FA1}" type="datetime1">
              <a:rPr lang="en-US" smtClean="0"/>
              <a:pPr/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439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099-48EC-46A3-9530-F58EB96AF77C}" type="datetime1">
              <a:rPr lang="en-US" smtClean="0"/>
              <a:pPr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148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E24-FFB9-4C73-8C6D-E02A7AD33DB8}" type="datetime1">
              <a:rPr lang="en-US" smtClean="0"/>
              <a:pPr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520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4/15/2021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489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66C-382E-48AD-8F4C-E87C4D4A8B28}" type="datetime1">
              <a:rPr lang="en-US" smtClean="0"/>
              <a:pPr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618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ADA4-35DF-4BD1-8C53-4246F035229A}" type="datetime1">
              <a:rPr lang="en-US" smtClean="0"/>
              <a:pPr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59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3ED-02B1-490A-8EAD-E0CB136D5388}" type="datetime1">
              <a:rPr lang="en-US" smtClean="0"/>
              <a:pPr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806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BB6-685D-4518-8FAD-1882B9671546}" type="datetime1">
              <a:rPr lang="en-US" smtClean="0"/>
              <a:pPr/>
              <a:t>4/15/2021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47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BFE-5C08-4E0E-AF38-FB925F0B4D71}" type="datetime1">
              <a:rPr lang="en-US" smtClean="0"/>
              <a:pPr/>
              <a:t>4/15/2021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349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4/15/2021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158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2007-CDD1-4BCF-B9F4-9D458EFEEFE1}" type="datetime1">
              <a:rPr lang="en-US" smtClean="0"/>
              <a:pPr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25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F265-CA88-4C30-A9AD-02E6A5184734}" type="datetime1">
              <a:rPr lang="en-US" smtClean="0"/>
              <a:pPr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912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4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3242C-D747-4ADD-80D8-99421268E3A8}" type="datetime1">
              <a:rPr lang="en-US" smtClean="0"/>
              <a:pPr/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693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muc.edu/aboutUs/ier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5"/>
          <a:stretch/>
        </p:blipFill>
        <p:spPr>
          <a:xfrm>
            <a:off x="0" y="-37322"/>
            <a:ext cx="9144000" cy="58374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05499" y="6094844"/>
            <a:ext cx="3181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>
              <a:defRPr/>
            </a:pPr>
            <a:r>
              <a:rPr lang="en-US" b="1" cap="all" dirty="0">
                <a:solidFill>
                  <a:schemeClr val="bg1"/>
                </a:solidFill>
                <a:cs typeface="Arial" pitchFamily="34" charset="0"/>
              </a:rPr>
              <a:t>Academic Year </a:t>
            </a:r>
            <a:r>
              <a:rPr lang="en-US" b="1" cap="all" dirty="0" smtClean="0">
                <a:solidFill>
                  <a:schemeClr val="bg1"/>
                </a:solidFill>
                <a:cs typeface="Arial" pitchFamily="34" charset="0"/>
              </a:rPr>
              <a:t>2020-2021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6162675" y="6464176"/>
            <a:ext cx="2771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Source: </a:t>
            </a:r>
            <a:r>
              <a:rPr lang="en-US" sz="1200" u="sng" dirty="0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  <a:hlinkClick r:id="rId3"/>
              </a:rPr>
              <a:t>http://www.tamuc.edu/IER</a:t>
            </a:r>
            <a:endParaRPr lang="en-US" sz="1200" u="sng" dirty="0">
              <a:solidFill>
                <a:srgbClr val="FFC000"/>
              </a:solidFill>
              <a:uFill>
                <a:solidFill>
                  <a:srgbClr val="FFC000"/>
                </a:solidFill>
              </a:u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800090"/>
            <a:ext cx="9144000" cy="246251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88368" y="1222779"/>
            <a:ext cx="4722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INSTITUTIONAL RESEARCH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26470" y="534758"/>
            <a:ext cx="47228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FAST FACTS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6084440"/>
            <a:ext cx="5248288" cy="72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3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2362200" y="6646862"/>
            <a:ext cx="3879850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509800"/>
              </p:ext>
            </p:extLst>
          </p:nvPr>
        </p:nvGraphicFramePr>
        <p:xfrm>
          <a:off x="666490" y="2552504"/>
          <a:ext cx="2544268" cy="3208920"/>
        </p:xfrm>
        <a:graphic>
          <a:graphicData uri="http://schemas.openxmlformats.org/drawingml/2006/table">
            <a:tbl>
              <a:tblPr>
                <a:effectLst>
                  <a:outerShdw blurRad="647700" dist="38100" dir="2700000" algn="tl" rotWithShape="0">
                    <a:schemeClr val="tx1">
                      <a:alpha val="85000"/>
                    </a:schemeClr>
                  </a:outerShdw>
                </a:effectLst>
              </a:tblPr>
              <a:tblGrid>
                <a:gridCol w="8103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3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17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YEAR</a:t>
                      </a:r>
                    </a:p>
                  </a:txBody>
                  <a:tcPr marL="37972" marR="37972" marT="37972" marB="3797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HEAD COUNT</a:t>
                      </a:r>
                    </a:p>
                  </a:txBody>
                  <a:tcPr marL="37972" marR="37972" marT="37972" marB="3797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7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10726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7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11187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7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11068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17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11490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17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12302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17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12385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17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12490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17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12072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17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2019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11725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17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11624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977765414"/>
              </p:ext>
            </p:extLst>
          </p:nvPr>
        </p:nvGraphicFramePr>
        <p:xfrm>
          <a:off x="3687563" y="1328656"/>
          <a:ext cx="5581946" cy="5016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40608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>
              <a:defRPr/>
            </a:pPr>
            <a:r>
              <a:rPr lang="en-US" sz="2000" b="1" cap="all" dirty="0">
                <a:solidFill>
                  <a:schemeClr val="bg1"/>
                </a:solidFill>
              </a:rPr>
              <a:t>Fall Enrollment Trend</a:t>
            </a:r>
          </a:p>
          <a:p>
            <a:pPr algn="ctr" fontAlgn="b"/>
            <a:r>
              <a:rPr lang="en-US" sz="1600" b="1" dirty="0">
                <a:solidFill>
                  <a:srgbClr val="8EB4E3"/>
                </a:solidFill>
              </a:rPr>
              <a:t>10-Year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627168"/>
            <a:ext cx="16827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defRPr/>
            </a:pPr>
            <a:r>
              <a:rPr lang="en-US" sz="900" i="1" dirty="0">
                <a:solidFill>
                  <a:srgbClr val="8EB4E3"/>
                </a:solidFill>
                <a:cs typeface="Arial" pitchFamily="34" charset="0"/>
              </a:rPr>
              <a:t>Source: CBM001, Certified Data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429244"/>
            <a:ext cx="915426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1039550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1" name="Rectangle 10"/>
          <p:cNvSpPr/>
          <p:nvPr/>
        </p:nvSpPr>
        <p:spPr>
          <a:xfrm flipV="1">
            <a:off x="663388" y="5752196"/>
            <a:ext cx="2545977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2" name="Rectangle 11"/>
          <p:cNvSpPr/>
          <p:nvPr/>
        </p:nvSpPr>
        <p:spPr>
          <a:xfrm flipV="1">
            <a:off x="663388" y="2498008"/>
            <a:ext cx="2545977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3" name="Rectangle 12"/>
          <p:cNvSpPr/>
          <p:nvPr/>
        </p:nvSpPr>
        <p:spPr>
          <a:xfrm rot="5400000" flipV="1">
            <a:off x="1582271" y="4125102"/>
            <a:ext cx="3299907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4" name="Rectangle 13"/>
          <p:cNvSpPr/>
          <p:nvPr/>
        </p:nvSpPr>
        <p:spPr>
          <a:xfrm rot="5400000" flipV="1">
            <a:off x="-1009425" y="4125102"/>
            <a:ext cx="3299907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925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0" t="16262" r="21025"/>
          <a:stretch/>
        </p:blipFill>
        <p:spPr>
          <a:xfrm>
            <a:off x="4229100" y="1371600"/>
            <a:ext cx="4905375" cy="5102706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709048"/>
              </p:ext>
            </p:extLst>
          </p:nvPr>
        </p:nvGraphicFramePr>
        <p:xfrm>
          <a:off x="-1" y="1375532"/>
          <a:ext cx="4205289" cy="5053057"/>
        </p:xfrm>
        <a:graphic>
          <a:graphicData uri="http://schemas.openxmlformats.org/drawingml/2006/table">
            <a:tbl>
              <a:tblPr>
                <a:effectLst>
                  <a:outerShdw blurRad="647700" dist="38100" dir="2700000" algn="tl" rotWithShape="0">
                    <a:schemeClr val="tx1">
                      <a:alpha val="85000"/>
                    </a:schemeClr>
                  </a:outerShdw>
                </a:effectLst>
                <a:tableStyleId>{5C22544A-7EE6-4342-B048-85BDC9FD1C3A}</a:tableStyleId>
              </a:tblPr>
              <a:tblGrid>
                <a:gridCol w="34311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41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46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Institution           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Dallas County Community College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5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Paris Junior College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5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Collin 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County Community 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College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565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Trinity Valley Community College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5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Navarro College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5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Grayson County College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5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Blinn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College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5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Tarrant County College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5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Northeast Texas Community College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5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Tyler Junior College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438399" y="4953000"/>
            <a:ext cx="404653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06080"/>
            <a:ext cx="9144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>
              <a:defRPr/>
            </a:pPr>
            <a:r>
              <a:rPr lang="en-US" sz="2000" b="1" cap="all" dirty="0">
                <a:solidFill>
                  <a:srgbClr val="FFFFFF"/>
                </a:solidFill>
              </a:rPr>
              <a:t>First-Time Transfer Students </a:t>
            </a:r>
            <a:br>
              <a:rPr lang="en-US" sz="2000" b="1" cap="all" dirty="0">
                <a:solidFill>
                  <a:srgbClr val="FFFFFF"/>
                </a:solidFill>
              </a:rPr>
            </a:br>
            <a:r>
              <a:rPr lang="en-US" b="1" cap="all" dirty="0">
                <a:solidFill>
                  <a:srgbClr val="FFFFFF"/>
                </a:solidFill>
              </a:rPr>
              <a:t>Top Feeder Schools</a:t>
            </a:r>
            <a:endParaRPr lang="en-US" sz="2000" b="1" cap="all" dirty="0">
              <a:solidFill>
                <a:srgbClr val="FFFFFF"/>
              </a:solidFill>
            </a:endParaRPr>
          </a:p>
          <a:p>
            <a:pPr algn="ctr" fontAlgn="b">
              <a:defRPr/>
            </a:pPr>
            <a:r>
              <a:rPr lang="en-US" sz="1600" b="1" dirty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Fall </a:t>
            </a:r>
            <a:r>
              <a:rPr lang="en-US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2020</a:t>
            </a:r>
            <a:endParaRPr lang="en-US" sz="1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627593"/>
            <a:ext cx="1655053" cy="190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defRPr/>
            </a:pPr>
            <a:r>
              <a:rPr lang="en-US" sz="900" i="1" dirty="0">
                <a:solidFill>
                  <a:srgbClr val="8EB4E3"/>
                </a:solidFill>
                <a:cs typeface="Arial" pitchFamily="34" charset="0"/>
              </a:rPr>
              <a:t>Source: CBM001, Certified Data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352673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4216980" y="1352673"/>
            <a:ext cx="0" cy="5089414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0" y="6428587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517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5" r="9594" b="14799"/>
          <a:stretch/>
        </p:blipFill>
        <p:spPr>
          <a:xfrm>
            <a:off x="0" y="1343608"/>
            <a:ext cx="9144000" cy="51038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81057" y="406080"/>
            <a:ext cx="5995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>
              <a:defRPr/>
            </a:pPr>
            <a:r>
              <a:rPr lang="en-US" sz="2000" b="1" cap="all" dirty="0">
                <a:solidFill>
                  <a:srgbClr val="FFFFFF"/>
                </a:solidFill>
              </a:rPr>
              <a:t>Enrollment by Residency</a:t>
            </a:r>
          </a:p>
          <a:p>
            <a:pPr algn="ctr" fontAlgn="b">
              <a:defRPr/>
            </a:pPr>
            <a:r>
              <a:rPr lang="en-US" sz="1600" b="1" dirty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Fall </a:t>
            </a:r>
            <a:r>
              <a:rPr lang="en-US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2020</a:t>
            </a:r>
            <a:endParaRPr lang="en-US" sz="1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627168"/>
            <a:ext cx="16621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defRPr/>
            </a:pPr>
            <a:r>
              <a:rPr lang="en-US" sz="900" i="1" dirty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Source: CBM001, Certified Data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305148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7019" y="6422764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006843"/>
              </p:ext>
            </p:extLst>
          </p:nvPr>
        </p:nvGraphicFramePr>
        <p:xfrm>
          <a:off x="146457" y="2784989"/>
          <a:ext cx="3645412" cy="1769195"/>
        </p:xfrm>
        <a:graphic>
          <a:graphicData uri="http://schemas.openxmlformats.org/drawingml/2006/table">
            <a:tbl>
              <a:tblPr>
                <a:effectLst>
                  <a:outerShdw blurRad="647700" dist="38100" dir="2700000" algn="tl" rotWithShape="0">
                    <a:schemeClr val="tx1">
                      <a:alpha val="85000"/>
                    </a:schemeClr>
                  </a:outerShdw>
                </a:effectLst>
              </a:tblPr>
              <a:tblGrid>
                <a:gridCol w="1395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87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1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383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Residency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Count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Percent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83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 cap="all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 State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10797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83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 cap="all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Out of State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83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 cap="all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International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83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11,624</a:t>
                      </a:r>
                      <a:endParaRPr lang="en-US" sz="10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 flipV="1">
            <a:off x="146502" y="2784989"/>
            <a:ext cx="3648636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2" name="Rectangle 11"/>
          <p:cNvSpPr/>
          <p:nvPr/>
        </p:nvSpPr>
        <p:spPr>
          <a:xfrm rot="5400000" flipV="1">
            <a:off x="-782239" y="3668013"/>
            <a:ext cx="1811762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4" name="Rectangle 13"/>
          <p:cNvSpPr/>
          <p:nvPr/>
        </p:nvSpPr>
        <p:spPr>
          <a:xfrm rot="5400000" flipV="1">
            <a:off x="2913023" y="3668012"/>
            <a:ext cx="1811765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5" name="Rectangle 14"/>
          <p:cNvSpPr/>
          <p:nvPr/>
        </p:nvSpPr>
        <p:spPr>
          <a:xfrm flipV="1">
            <a:off x="100781" y="4551034"/>
            <a:ext cx="3718125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9390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2970051269"/>
              </p:ext>
            </p:extLst>
          </p:nvPr>
        </p:nvGraphicFramePr>
        <p:xfrm>
          <a:off x="1" y="1172607"/>
          <a:ext cx="9144000" cy="5303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81057" y="406080"/>
            <a:ext cx="5995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sz="2000" b="1" cap="all" dirty="0">
                <a:solidFill>
                  <a:schemeClr val="bg1"/>
                </a:solidFill>
                <a:cs typeface="Arial" panose="020B0604020202020204" pitchFamily="34" charset="0"/>
              </a:rPr>
              <a:t>Distribution of Total In-State Enrollment</a:t>
            </a:r>
          </a:p>
          <a:p>
            <a:pPr algn="ctr" fontAlgn="b">
              <a:defRPr/>
            </a:pPr>
            <a:r>
              <a:rPr lang="en-US" sz="1600" b="1" dirty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Fall </a:t>
            </a:r>
            <a:r>
              <a:rPr lang="en-US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2020</a:t>
            </a:r>
            <a:endParaRPr lang="en-US" sz="1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0" y="6429955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6627168"/>
            <a:ext cx="25459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defRPr/>
            </a:pPr>
            <a:r>
              <a:rPr lang="en-US" sz="900" i="1" dirty="0">
                <a:solidFill>
                  <a:srgbClr val="8EB4E3"/>
                </a:solidFill>
                <a:cs typeface="Arial" pitchFamily="34" charset="0"/>
              </a:rPr>
              <a:t>Source: CBM001, Certified Data. All Degree Levels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0" y="1021351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559528"/>
              </p:ext>
            </p:extLst>
          </p:nvPr>
        </p:nvGraphicFramePr>
        <p:xfrm>
          <a:off x="2790664" y="1474095"/>
          <a:ext cx="3576710" cy="1950720"/>
        </p:xfrm>
        <a:graphic>
          <a:graphicData uri="http://schemas.openxmlformats.org/drawingml/2006/table">
            <a:tbl>
              <a:tblPr>
                <a:effectLst>
                  <a:outerShdw blurRad="647700" dist="38100" dir="2700000" algn="tl" rotWithShape="0">
                    <a:schemeClr val="tx1">
                      <a:alpha val="85000"/>
                    </a:schemeClr>
                  </a:outerShdw>
                </a:effectLst>
                <a:tableStyleId>{5C22544A-7EE6-4342-B048-85BDC9FD1C3A}</a:tableStyleId>
              </a:tblPr>
              <a:tblGrid>
                <a:gridCol w="1290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69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90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272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Distance</a:t>
                      </a:r>
                      <a:endParaRPr lang="en-US" sz="10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 baseline="0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Students</a:t>
                      </a:r>
                      <a:endParaRPr lang="en-US" sz="10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Percent</a:t>
                      </a:r>
                      <a:endParaRPr lang="en-US" sz="10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72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u="none" strike="noStrike" cap="all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50 </a:t>
                      </a:r>
                      <a:r>
                        <a:rPr lang="en-US" sz="1000" b="1" u="none" strike="noStrike" cap="all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Miles or Less</a:t>
                      </a:r>
                      <a:endParaRPr lang="en-US" sz="1000" b="1" i="0" u="none" strike="noStrike" cap="all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5,041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47.26%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72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u="none" strike="noStrike" cap="all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100 </a:t>
                      </a:r>
                      <a:r>
                        <a:rPr lang="en-US" sz="1000" b="1" u="none" strike="noStrike" cap="all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Miles</a:t>
                      </a:r>
                      <a:endParaRPr lang="en-US" sz="1000" b="1" i="0" u="none" strike="noStrike" cap="all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4018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37.7%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72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u="none" strike="noStrike" cap="all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000" b="1" u="none" strike="noStrike" cap="all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00 </a:t>
                      </a:r>
                      <a:r>
                        <a:rPr lang="en-US" sz="1000" b="1" u="none" strike="noStrike" cap="all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Miles</a:t>
                      </a:r>
                      <a:endParaRPr lang="en-US" sz="1000" b="1" i="0" u="none" strike="noStrike" cap="all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463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4.3%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272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u="none" strike="noStrike" cap="all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000" b="1" u="none" strike="noStrike" cap="all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00 </a:t>
                      </a:r>
                      <a:r>
                        <a:rPr lang="en-US" sz="1000" b="1" u="none" strike="noStrike" cap="all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Miles</a:t>
                      </a:r>
                      <a:endParaRPr lang="en-US" sz="1000" b="1" i="0" u="none" strike="noStrike" cap="all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773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7.2%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272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u="none" strike="noStrike" cap="all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000" b="1" u="none" strike="noStrike" cap="all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00 </a:t>
                      </a:r>
                      <a:r>
                        <a:rPr lang="en-US" sz="1000" b="1" u="none" strike="noStrike" cap="all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Miles</a:t>
                      </a:r>
                      <a:endParaRPr lang="en-US" sz="1000" b="1" i="0" u="none" strike="noStrike" cap="all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2.2%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272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u="none" strike="noStrike" cap="all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Over </a:t>
                      </a:r>
                      <a:r>
                        <a:rPr lang="en-US" sz="1000" b="1" u="none" strike="noStrike" cap="all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400 </a:t>
                      </a:r>
                      <a:r>
                        <a:rPr lang="en-US" sz="1000" b="1" u="none" strike="noStrike" cap="all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Miles</a:t>
                      </a:r>
                      <a:endParaRPr lang="en-US" sz="1000" b="1" i="0" u="none" strike="noStrike" cap="all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272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Total</a:t>
                      </a:r>
                      <a:endParaRPr lang="en-US" sz="10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10,671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100%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5" name="Rectangle 24"/>
          <p:cNvSpPr/>
          <p:nvPr/>
        </p:nvSpPr>
        <p:spPr>
          <a:xfrm flipV="1">
            <a:off x="2754701" y="1422241"/>
            <a:ext cx="3648636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6" name="Rectangle 25"/>
          <p:cNvSpPr/>
          <p:nvPr/>
        </p:nvSpPr>
        <p:spPr>
          <a:xfrm rot="5400000" flipV="1">
            <a:off x="1745280" y="2421805"/>
            <a:ext cx="2044846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7" name="Rectangle 26"/>
          <p:cNvSpPr/>
          <p:nvPr/>
        </p:nvSpPr>
        <p:spPr>
          <a:xfrm rot="5400000" flipV="1">
            <a:off x="5368823" y="2421805"/>
            <a:ext cx="2044846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8" name="Rectangle 27"/>
          <p:cNvSpPr/>
          <p:nvPr/>
        </p:nvSpPr>
        <p:spPr>
          <a:xfrm flipV="1">
            <a:off x="2767703" y="3421365"/>
            <a:ext cx="3632508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981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0608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sz="2000" b="1" cap="all" dirty="0" smtClean="0">
                <a:solidFill>
                  <a:schemeClr val="bg1"/>
                </a:solidFill>
              </a:rPr>
              <a:t>Enrollment BY geographic origin</a:t>
            </a:r>
            <a:endParaRPr lang="en-US" sz="2000" b="1" cap="all" dirty="0">
              <a:solidFill>
                <a:schemeClr val="bg1"/>
              </a:solidFill>
            </a:endParaRPr>
          </a:p>
          <a:p>
            <a:pPr algn="ctr" fontAlgn="ctr"/>
            <a:r>
              <a:rPr lang="en-US" sz="1600" b="1" dirty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Fall </a:t>
            </a:r>
            <a:r>
              <a:rPr lang="en-US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2020</a:t>
            </a:r>
            <a:endParaRPr lang="en-US" sz="1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5782" y="6585871"/>
            <a:ext cx="25248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defRPr/>
            </a:pPr>
            <a:r>
              <a:rPr lang="en-US" sz="900" i="1" dirty="0">
                <a:solidFill>
                  <a:srgbClr val="8EB4E3"/>
                </a:solidFill>
                <a:cs typeface="Arial" pitchFamily="34" charset="0"/>
              </a:rPr>
              <a:t>Source: CBM001, Certified Data. All Degree Levels</a:t>
            </a:r>
          </a:p>
        </p:txBody>
      </p:sp>
      <p:sp>
        <p:nvSpPr>
          <p:cNvPr id="38" name="Rectangle 37"/>
          <p:cNvSpPr/>
          <p:nvPr/>
        </p:nvSpPr>
        <p:spPr>
          <a:xfrm>
            <a:off x="0" y="6424484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92646" y="1263102"/>
            <a:ext cx="19792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1400" b="1" cap="all" dirty="0">
                <a:solidFill>
                  <a:srgbClr val="FFFFFF"/>
                </a:solidFill>
                <a:cs typeface="Arial" panose="020B0604020202020204" pitchFamily="34" charset="0"/>
              </a:rPr>
              <a:t>Top 10 </a:t>
            </a:r>
            <a:r>
              <a:rPr lang="en-US" sz="1400" b="1" cap="all" dirty="0" smtClean="0">
                <a:solidFill>
                  <a:srgbClr val="FFFFFF"/>
                </a:solidFill>
                <a:cs typeface="Arial" panose="020B0604020202020204" pitchFamily="34" charset="0"/>
              </a:rPr>
              <a:t>Counties</a:t>
            </a:r>
            <a:endParaRPr lang="en-US" sz="1400" b="1" cap="all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475204" y="1263101"/>
            <a:ext cx="21573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1400" b="1" cap="all" dirty="0">
                <a:solidFill>
                  <a:srgbClr val="FFFFFF"/>
                </a:solidFill>
                <a:cs typeface="Arial" panose="020B0604020202020204" pitchFamily="34" charset="0"/>
              </a:rPr>
              <a:t>Top 10 </a:t>
            </a:r>
            <a:r>
              <a:rPr lang="en-US" sz="1400" b="1" cap="all" dirty="0" smtClean="0">
                <a:solidFill>
                  <a:srgbClr val="FFFFFF"/>
                </a:solidFill>
                <a:cs typeface="Arial" panose="020B0604020202020204" pitchFamily="34" charset="0"/>
              </a:rPr>
              <a:t>States</a:t>
            </a:r>
            <a:endParaRPr lang="en-US" sz="1400" b="1" cap="all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431280" y="1263100"/>
            <a:ext cx="20066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1400" b="1" cap="all" dirty="0">
                <a:solidFill>
                  <a:srgbClr val="FFFFFF"/>
                </a:solidFill>
                <a:cs typeface="Arial" panose="020B0604020202020204" pitchFamily="34" charset="0"/>
              </a:rPr>
              <a:t>Top 10 Countries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-5782" y="1030315"/>
            <a:ext cx="9149782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416868"/>
              </p:ext>
            </p:extLst>
          </p:nvPr>
        </p:nvGraphicFramePr>
        <p:xfrm>
          <a:off x="738368" y="1693596"/>
          <a:ext cx="1880738" cy="2983888"/>
        </p:xfrm>
        <a:graphic>
          <a:graphicData uri="http://schemas.openxmlformats.org/drawingml/2006/table">
            <a:tbl>
              <a:tblPr>
                <a:effectLst>
                  <a:outerShdw blurRad="647700" dist="38100" dir="2700000" algn="tl" rotWithShape="0">
                    <a:schemeClr val="tx1">
                      <a:alpha val="85000"/>
                    </a:schemeClr>
                  </a:outerShdw>
                </a:effectLst>
                <a:tableStyleId>{5C22544A-7EE6-4342-B048-85BDC9FD1C3A}</a:tableStyleId>
              </a:tblPr>
              <a:tblGrid>
                <a:gridCol w="1012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82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307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County</a:t>
                      </a:r>
                      <a:endParaRPr lang="en-US" sz="10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 baseline="0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# Enrolled</a:t>
                      </a:r>
                      <a:endParaRPr lang="en-US" sz="10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08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u="none" strike="noStrike" cap="non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Dallas</a:t>
                      </a:r>
                      <a:endParaRPr lang="en-US" sz="1000" b="1" i="0" u="none" strike="noStrike" cap="non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2387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081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u="none" strike="noStrike" cap="non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Hunt</a:t>
                      </a:r>
                      <a:endParaRPr lang="en-US" sz="1000" b="1" i="0" u="none" strike="noStrike" cap="non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1296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081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Collin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1190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08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u="none" strike="noStrike" cap="non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Rockwall</a:t>
                      </a:r>
                      <a:endParaRPr lang="en-US" sz="1000" b="1" i="0" u="none" strike="noStrike" cap="non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08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u="none" strike="noStrike" cap="non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Tarrant</a:t>
                      </a:r>
                      <a:endParaRPr lang="en-US" sz="1000" b="1" i="0" u="none" strike="noStrike" cap="non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808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Kaufman</a:t>
                      </a:r>
                      <a:endParaRPr lang="en-US" sz="1000" b="1" i="0" u="none" strike="noStrike" cap="non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8081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Denton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808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Hopkins</a:t>
                      </a:r>
                      <a:endParaRPr lang="en-US" sz="1000" b="1" i="0" u="none" strike="noStrike" cap="non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808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Harris</a:t>
                      </a:r>
                      <a:endParaRPr lang="en-US" sz="1000" b="1" i="0" u="none" strike="noStrike" cap="non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808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Lamar</a:t>
                      </a:r>
                      <a:endParaRPr lang="en-US" sz="1000" b="1" i="0" u="none" strike="noStrike" cap="non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740892"/>
              </p:ext>
            </p:extLst>
          </p:nvPr>
        </p:nvGraphicFramePr>
        <p:xfrm>
          <a:off x="3521720" y="1703092"/>
          <a:ext cx="2069748" cy="2974397"/>
        </p:xfrm>
        <a:graphic>
          <a:graphicData uri="http://schemas.openxmlformats.org/drawingml/2006/table">
            <a:tbl>
              <a:tblPr>
                <a:effectLst>
                  <a:outerShdw blurRad="647700" dist="38100" dir="2700000" algn="tl" rotWithShape="0">
                    <a:schemeClr val="tx1">
                      <a:alpha val="85000"/>
                    </a:schemeClr>
                  </a:outerShdw>
                </a:effectLst>
              </a:tblPr>
              <a:tblGrid>
                <a:gridCol w="1258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10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02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State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# Enrolled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29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Texas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10797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84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California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84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Arkansas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84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Oklahoma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884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Louisiana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884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Virginia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884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Colorado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884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Florida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884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Washington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07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Georgia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108181"/>
              </p:ext>
            </p:extLst>
          </p:nvPr>
        </p:nvGraphicFramePr>
        <p:xfrm>
          <a:off x="6477002" y="1709809"/>
          <a:ext cx="1889005" cy="2967675"/>
        </p:xfrm>
        <a:graphic>
          <a:graphicData uri="http://schemas.openxmlformats.org/drawingml/2006/table">
            <a:tbl>
              <a:tblPr>
                <a:effectLst>
                  <a:outerShdw blurRad="647700" dist="38100" dir="2700000" algn="tl" rotWithShape="0">
                    <a:schemeClr val="tx1">
                      <a:alpha val="85000"/>
                    </a:schemeClr>
                  </a:outerShdw>
                </a:effectLst>
              </a:tblPr>
              <a:tblGrid>
                <a:gridCol w="1097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16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82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Country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# Enrolled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92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United States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11001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92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Nepal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34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India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792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Korea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792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Nigeria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792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Bangladesh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792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Canada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792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Ivory Coast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792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Ghana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368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Germany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 flipV="1">
            <a:off x="692646" y="1647875"/>
            <a:ext cx="1979226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3" name="Rectangle 22"/>
          <p:cNvSpPr/>
          <p:nvPr/>
        </p:nvSpPr>
        <p:spPr>
          <a:xfrm flipV="1">
            <a:off x="3498062" y="1648353"/>
            <a:ext cx="2134481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431280" y="1652558"/>
            <a:ext cx="1979227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92646" y="4654385"/>
            <a:ext cx="1979226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1" name="Rectangle 20"/>
          <p:cNvSpPr/>
          <p:nvPr/>
        </p:nvSpPr>
        <p:spPr>
          <a:xfrm flipV="1">
            <a:off x="3502958" y="4654626"/>
            <a:ext cx="2129585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6" name="Rectangle 25"/>
          <p:cNvSpPr/>
          <p:nvPr/>
        </p:nvSpPr>
        <p:spPr>
          <a:xfrm flipV="1">
            <a:off x="6431282" y="4653120"/>
            <a:ext cx="1979225" cy="46553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9" name="Rectangle 18"/>
          <p:cNvSpPr/>
          <p:nvPr/>
        </p:nvSpPr>
        <p:spPr>
          <a:xfrm rot="5400000" flipV="1">
            <a:off x="1123400" y="3151203"/>
            <a:ext cx="3044178" cy="52767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0" name="Rectangle 19"/>
          <p:cNvSpPr/>
          <p:nvPr/>
        </p:nvSpPr>
        <p:spPr>
          <a:xfrm rot="5400000" flipV="1">
            <a:off x="-808726" y="3152577"/>
            <a:ext cx="3048468" cy="45723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4" name="Rectangle 23"/>
          <p:cNvSpPr/>
          <p:nvPr/>
        </p:nvSpPr>
        <p:spPr>
          <a:xfrm rot="5400000" flipV="1">
            <a:off x="4117755" y="3139838"/>
            <a:ext cx="2983415" cy="46163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5" name="Rectangle 24"/>
          <p:cNvSpPr/>
          <p:nvPr/>
        </p:nvSpPr>
        <p:spPr>
          <a:xfrm rot="5400000" flipV="1">
            <a:off x="1972585" y="3150970"/>
            <a:ext cx="3051751" cy="46515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30" name="Rectangle 29"/>
          <p:cNvSpPr/>
          <p:nvPr/>
        </p:nvSpPr>
        <p:spPr>
          <a:xfrm rot="5400000" flipV="1">
            <a:off x="6865095" y="3153471"/>
            <a:ext cx="3047545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31" name="Rectangle 30"/>
          <p:cNvSpPr/>
          <p:nvPr/>
        </p:nvSpPr>
        <p:spPr>
          <a:xfrm rot="5400000" flipV="1">
            <a:off x="4943106" y="3166208"/>
            <a:ext cx="3022073" cy="45720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265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25397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>
              <a:defRPr/>
            </a:pPr>
            <a:r>
              <a:rPr lang="en-US" sz="2000" b="1" cap="all" dirty="0">
                <a:solidFill>
                  <a:srgbClr val="FFFFFF"/>
                </a:solidFill>
              </a:rPr>
              <a:t>Top Program AREAS by Level </a:t>
            </a:r>
            <a:br>
              <a:rPr lang="en-US" sz="2000" b="1" cap="all" dirty="0">
                <a:solidFill>
                  <a:srgbClr val="FFFFFF"/>
                </a:solidFill>
              </a:rPr>
            </a:br>
            <a:r>
              <a:rPr lang="en-US" sz="1600" b="1" dirty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Fall </a:t>
            </a:r>
            <a:r>
              <a:rPr lang="en-US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2020</a:t>
            </a:r>
            <a:endParaRPr lang="en-US" sz="1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520126"/>
              </p:ext>
            </p:extLst>
          </p:nvPr>
        </p:nvGraphicFramePr>
        <p:xfrm>
          <a:off x="1892542" y="1248727"/>
          <a:ext cx="5358916" cy="4924139"/>
        </p:xfrm>
        <a:graphic>
          <a:graphicData uri="http://schemas.openxmlformats.org/drawingml/2006/table">
            <a:tbl>
              <a:tblPr>
                <a:effectLst>
                  <a:outerShdw blurRad="647700" dist="38100" dir="2700000" algn="tl" rotWithShape="0">
                    <a:schemeClr val="tx1">
                      <a:alpha val="85000"/>
                    </a:schemeClr>
                  </a:outerShdw>
                </a:effectLst>
              </a:tblPr>
              <a:tblGrid>
                <a:gridCol w="13168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2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6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533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19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Classification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# Enrolled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Program AREAS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Undergraduate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2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2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206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cap="al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20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206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Interdisciplinary Studies, General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206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Applied Arts &amp; Sciences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206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Kinesiology and Exercise Science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206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Criminal Justice/Safety Studies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206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Business Administration and </a:t>
                      </a:r>
                      <a:r>
                        <a:rPr lang="en-US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Management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206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Computer and Information </a:t>
                      </a:r>
                      <a:r>
                        <a:rPr lang="en-US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Sciences, General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206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Psychology, General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206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Music, General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206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Animal </a:t>
                      </a:r>
                      <a:r>
                        <a:rPr lang="en-US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Sciences, General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206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Biological Sciences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GRADUATE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16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16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164A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solidFill>
                          <a:srgbClr val="FFFFFF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16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164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Business Administration and </a:t>
                      </a:r>
                      <a:r>
                        <a:rPr lang="en-US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Management, General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164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Accounting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164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Business Analytics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164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Curriculum and Instruction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164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Counselor Education/School Counseling and Guidance Services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164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Educational Leadership and </a:t>
                      </a:r>
                      <a:r>
                        <a:rPr lang="en-US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Administration, General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164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Higher </a:t>
                      </a: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Education Administration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164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Social Work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164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Computer and Information </a:t>
                      </a:r>
                      <a:r>
                        <a:rPr lang="en-US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Sciences, General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164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Kinesiology and Exercise Science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Doctoral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2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2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206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20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206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Educational Leadership and </a:t>
                      </a:r>
                      <a:r>
                        <a:rPr lang="en-US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Administration, General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206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Higher </a:t>
                      </a: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Education Administration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206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Counselor Education/School Counseling and Guidance Services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206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Elementary Education and Teaching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206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English Language and </a:t>
                      </a:r>
                      <a:r>
                        <a:rPr lang="en-US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Literature, General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206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Educational Psychology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6431014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597168"/>
            <a:ext cx="17472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">
              <a:defRPr/>
            </a:pPr>
            <a:r>
              <a:rPr lang="en-US" sz="900" i="1" dirty="0">
                <a:solidFill>
                  <a:srgbClr val="8EB4E3"/>
                </a:solidFill>
                <a:cs typeface="Arial" panose="020B0604020202020204" pitchFamily="34" charset="0"/>
              </a:rPr>
              <a:t>Source: CBM001, Certified Data.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953041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1868805" y="1203008"/>
            <a:ext cx="5428498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9" name="Rectangle 8"/>
          <p:cNvSpPr/>
          <p:nvPr/>
        </p:nvSpPr>
        <p:spPr>
          <a:xfrm flipV="1">
            <a:off x="1868805" y="6175243"/>
            <a:ext cx="5427278" cy="46983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0" name="Rectangle 9"/>
          <p:cNvSpPr/>
          <p:nvPr/>
        </p:nvSpPr>
        <p:spPr>
          <a:xfrm rot="5400000" flipV="1">
            <a:off x="4764833" y="3689759"/>
            <a:ext cx="501922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1" name="Rectangle 10"/>
          <p:cNvSpPr/>
          <p:nvPr/>
        </p:nvSpPr>
        <p:spPr>
          <a:xfrm rot="5400000" flipV="1">
            <a:off x="-593460" y="3690750"/>
            <a:ext cx="4970255" cy="45720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280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0" t="183" r="25592" b="-183"/>
          <a:stretch/>
        </p:blipFill>
        <p:spPr>
          <a:xfrm>
            <a:off x="4610101" y="1369515"/>
            <a:ext cx="4524568" cy="50894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81057" y="406080"/>
            <a:ext cx="5995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sz="2000" b="1" cap="all" dirty="0">
                <a:solidFill>
                  <a:srgbClr val="FFFFFF"/>
                </a:solidFill>
              </a:rPr>
              <a:t>Undergraduate Tuition &amp; Fees</a:t>
            </a:r>
          </a:p>
          <a:p>
            <a:pPr algn="ctr" fontAlgn="b">
              <a:defRPr/>
            </a:pPr>
            <a:r>
              <a:rPr lang="en-US" sz="1600" b="1" dirty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Academic Year </a:t>
            </a:r>
            <a:r>
              <a:rPr lang="en-US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2020-2021</a:t>
            </a:r>
            <a:endParaRPr lang="en-US" sz="1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613739"/>
            <a:ext cx="25549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solidFill>
                  <a:srgbClr val="8EB4E3"/>
                </a:solidFill>
                <a:cs typeface="Times New Roman" pitchFamily="18" charset="0"/>
              </a:rPr>
              <a:t>Source: IPEDS Institutional Characteristics </a:t>
            </a:r>
            <a:r>
              <a:rPr lang="en-US" sz="900" i="1" dirty="0" smtClean="0">
                <a:solidFill>
                  <a:srgbClr val="8EB4E3"/>
                </a:solidFill>
                <a:cs typeface="Times New Roman" pitchFamily="18" charset="0"/>
              </a:rPr>
              <a:t>2020-21</a:t>
            </a:r>
            <a:endParaRPr lang="en-US" sz="900" i="1" dirty="0">
              <a:solidFill>
                <a:srgbClr val="8EB4E3"/>
              </a:solidFill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352673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4590893" y="1369515"/>
            <a:ext cx="0" cy="510200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6442732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138306"/>
              </p:ext>
            </p:extLst>
          </p:nvPr>
        </p:nvGraphicFramePr>
        <p:xfrm>
          <a:off x="529597" y="3919182"/>
          <a:ext cx="4569835" cy="1890478"/>
        </p:xfrm>
        <a:graphic>
          <a:graphicData uri="http://schemas.openxmlformats.org/drawingml/2006/table">
            <a:tbl>
              <a:tblPr>
                <a:effectLst>
                  <a:outerShdw blurRad="647700" dist="38100" dir="2700000" algn="tl" rotWithShape="0">
                    <a:schemeClr val="tx1">
                      <a:alpha val="85000"/>
                    </a:schemeClr>
                  </a:outerShdw>
                </a:effectLst>
              </a:tblPr>
              <a:tblGrid>
                <a:gridCol w="7755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81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81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90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29001">
                  <a:extLst>
                    <a:ext uri="{9D8B030D-6E8A-4147-A177-3AD203B41FA5}">
                      <a16:colId xmlns:a16="http://schemas.microsoft.com/office/drawing/2014/main" val="2123118394"/>
                    </a:ext>
                  </a:extLst>
                </a:gridCol>
              </a:tblGrid>
              <a:tr h="44024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In-state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Prior Year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 Out-of-State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Prior Year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35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i="0" u="none" strike="noStrike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Average Tuition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$4,790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$4,790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$17,060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17,460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35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i="0" u="none" strike="noStrike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Required Fees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$5,030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$4,168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$5,030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$4,168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152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i="0" u="none" strike="noStrike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Dollars Per Credit Hour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$160 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$160 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$569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$582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 flipV="1">
            <a:off x="485704" y="3896322"/>
            <a:ext cx="4613728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3" name="Rectangle 12"/>
          <p:cNvSpPr/>
          <p:nvPr/>
        </p:nvSpPr>
        <p:spPr>
          <a:xfrm rot="5400000" flipV="1">
            <a:off x="-469032" y="4851061"/>
            <a:ext cx="1955192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4" name="Rectangle 13"/>
          <p:cNvSpPr/>
          <p:nvPr/>
        </p:nvSpPr>
        <p:spPr>
          <a:xfrm rot="5400000">
            <a:off x="4133264" y="4839632"/>
            <a:ext cx="1932333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5" name="Rectangle 14"/>
          <p:cNvSpPr/>
          <p:nvPr/>
        </p:nvSpPr>
        <p:spPr>
          <a:xfrm flipV="1">
            <a:off x="508562" y="5805795"/>
            <a:ext cx="461373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178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0"/>
          <a:stretch/>
        </p:blipFill>
        <p:spPr>
          <a:xfrm>
            <a:off x="-1" y="1398392"/>
            <a:ext cx="6814139" cy="5040998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flipV="1">
            <a:off x="6814139" y="1375532"/>
            <a:ext cx="0" cy="510200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581057" y="406080"/>
            <a:ext cx="5995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sz="2000" b="1" cap="all" dirty="0">
                <a:solidFill>
                  <a:schemeClr val="bg1"/>
                </a:solidFill>
              </a:rPr>
              <a:t>Graduate Tuition &amp; Fees</a:t>
            </a:r>
          </a:p>
          <a:p>
            <a:pPr algn="ctr" fontAlgn="b">
              <a:defRPr/>
            </a:pPr>
            <a:r>
              <a:rPr lang="en-US" sz="16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Academic Year </a:t>
            </a:r>
            <a:r>
              <a:rPr lang="en-US" sz="1600" b="1" dirty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2020-2021</a:t>
            </a:r>
            <a:endParaRPr lang="en-US" sz="1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621337"/>
            <a:ext cx="25280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solidFill>
                  <a:schemeClr val="tx2">
                    <a:lumMod val="40000"/>
                    <a:lumOff val="60000"/>
                  </a:schemeClr>
                </a:solidFill>
                <a:cs typeface="Times New Roman" pitchFamily="18" charset="0"/>
              </a:rPr>
              <a:t>Source: IPEDS Institutional Characteristics </a:t>
            </a:r>
            <a:r>
              <a:rPr lang="en-US" sz="900" i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Times New Roman" pitchFamily="18" charset="0"/>
              </a:rPr>
              <a:t>2020-21</a:t>
            </a:r>
            <a:endParaRPr lang="en-US" sz="900" i="1" dirty="0">
              <a:solidFill>
                <a:schemeClr val="tx2">
                  <a:lumMod val="40000"/>
                  <a:lumOff val="6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352673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439390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541232"/>
              </p:ext>
            </p:extLst>
          </p:nvPr>
        </p:nvGraphicFramePr>
        <p:xfrm>
          <a:off x="3975375" y="4447770"/>
          <a:ext cx="4985790" cy="1855392"/>
        </p:xfrm>
        <a:graphic>
          <a:graphicData uri="http://schemas.openxmlformats.org/drawingml/2006/table">
            <a:tbl>
              <a:tblPr>
                <a:effectLst>
                  <a:outerShdw blurRad="647700" dist="38100" dir="2700000" algn="tl" rotWithShape="0">
                    <a:schemeClr val="tx1">
                      <a:alpha val="85000"/>
                    </a:schemeClr>
                  </a:outerShdw>
                </a:effectLst>
              </a:tblPr>
              <a:tblGrid>
                <a:gridCol w="1113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9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17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94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1323">
                  <a:extLst>
                    <a:ext uri="{9D8B030D-6E8A-4147-A177-3AD203B41FA5}">
                      <a16:colId xmlns:a16="http://schemas.microsoft.com/office/drawing/2014/main" val="1469215316"/>
                    </a:ext>
                  </a:extLst>
                </a:gridCol>
              </a:tblGrid>
              <a:tr h="46384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In-state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Prior Year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 Out-of-State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Prior Year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84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i="0" u="none" strike="noStrike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Average Tuition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$3,630 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$3,630 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$10,992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$11,232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384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i="0" u="none" strike="noStrike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Required Fees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$3,557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$2,948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$3,557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$2,948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384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i="0" u="none" strike="noStrike" cap="all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Dollars Per </a:t>
                      </a:r>
                      <a:r>
                        <a:rPr lang="en-US" sz="1000" b="1" i="0" u="none" strike="noStrike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Credit Hour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$202 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$202 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$611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$624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 flipV="1">
            <a:off x="3970904" y="4415648"/>
            <a:ext cx="50057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2" name="Rectangle 11"/>
          <p:cNvSpPr/>
          <p:nvPr/>
        </p:nvSpPr>
        <p:spPr>
          <a:xfrm rot="5400000" flipV="1">
            <a:off x="2997623" y="5343211"/>
            <a:ext cx="1900840" cy="45721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3" name="Rectangle 12"/>
          <p:cNvSpPr/>
          <p:nvPr/>
        </p:nvSpPr>
        <p:spPr>
          <a:xfrm rot="5400000">
            <a:off x="8023881" y="5336547"/>
            <a:ext cx="1887512" cy="45720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4" name="Rectangle 13"/>
          <p:cNvSpPr/>
          <p:nvPr/>
        </p:nvSpPr>
        <p:spPr>
          <a:xfrm flipV="1">
            <a:off x="3970903" y="6270771"/>
            <a:ext cx="5019593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692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133600" y="5973473"/>
            <a:ext cx="4191000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89078" y="47492"/>
            <a:ext cx="59959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en-US" sz="2000" b="1" cap="all" dirty="0">
                <a:solidFill>
                  <a:schemeClr val="bg1"/>
                </a:solidFill>
              </a:rPr>
              <a:t>Top Degrees Conferred </a:t>
            </a:r>
          </a:p>
          <a:p>
            <a:pPr algn="ctr" fontAlgn="b">
              <a:defRPr/>
            </a:pPr>
            <a:r>
              <a:rPr lang="en-US" sz="16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Academic Year </a:t>
            </a:r>
            <a:r>
              <a:rPr lang="en-US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2019-20</a:t>
            </a:r>
            <a:endParaRPr lang="en-US" sz="16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algn="ctr" fontAlgn="b">
              <a:defRPr/>
            </a:pPr>
            <a:endParaRPr lang="en-US" sz="1600" dirty="0">
              <a:solidFill>
                <a:srgbClr val="C6D9F1"/>
              </a:solidFill>
            </a:endParaRPr>
          </a:p>
          <a:p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393254"/>
              </p:ext>
            </p:extLst>
          </p:nvPr>
        </p:nvGraphicFramePr>
        <p:xfrm>
          <a:off x="1515641" y="903218"/>
          <a:ext cx="6142798" cy="5168199"/>
        </p:xfrm>
        <a:graphic>
          <a:graphicData uri="http://schemas.openxmlformats.org/drawingml/2006/table">
            <a:tbl>
              <a:tblPr>
                <a:effectLst>
                  <a:outerShdw blurRad="647700" dist="38100" dir="2700000" algn="tl" rotWithShape="0">
                    <a:schemeClr val="tx1">
                      <a:alpha val="85000"/>
                    </a:schemeClr>
                  </a:outerShdw>
                </a:effectLst>
              </a:tblPr>
              <a:tblGrid>
                <a:gridCol w="1748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35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90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10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Level</a:t>
                      </a: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Major</a:t>
                      </a: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Degrees Awarded</a:t>
                      </a:r>
                    </a:p>
                  </a:txBody>
                  <a:tcPr marL="8068" marR="8068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15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Undergraduate</a:t>
                      </a: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Applied Arts &amp; Sciences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375</a:t>
                      </a: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15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Interdisciplinary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Studies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233</a:t>
                      </a: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219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Liberal Studies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615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Business Administration &amp; Management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</a:t>
                      </a: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615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Kinesiology And Exercise Science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</a:t>
                      </a: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615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Criminal Justice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</a:t>
                      </a: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615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Psychology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</a:t>
                      </a: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615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Social Work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615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Music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615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Computer &amp; Information Sciences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6152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615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Master</a:t>
                      </a: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Business Administration &amp; Management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257</a:t>
                      </a: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615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Accounting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138</a:t>
                      </a: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615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Business Analytics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615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Computer &amp; Information Sciences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</a:t>
                      </a: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615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Educational Administration &amp; Supervision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</a:t>
                      </a: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615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Social Work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</a:t>
                      </a: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615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Library Science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</a:t>
                      </a: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615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Curriculum and Instruction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</a:t>
                      </a: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615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Counseling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</a:t>
                      </a: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6615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Higher Education Administration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</a:t>
                      </a: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6152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6615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Doctoral</a:t>
                      </a: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Educational Administration &amp; Supervision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6615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Higher Education Administration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6615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Counseling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6615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Elementary Teacher Education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6615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English Language &amp; Literature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6615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Educational Psychology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65840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068" marR="8068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-2" y="6436033"/>
            <a:ext cx="9153049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597169"/>
            <a:ext cx="17032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">
              <a:defRPr/>
            </a:pPr>
            <a:r>
              <a:rPr lang="en-US" sz="900" i="1" dirty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Source: CBM009, Certified Data</a:t>
            </a:r>
          </a:p>
        </p:txBody>
      </p:sp>
      <p:sp>
        <p:nvSpPr>
          <p:cNvPr id="7" name="Rectangle 6"/>
          <p:cNvSpPr/>
          <p:nvPr/>
        </p:nvSpPr>
        <p:spPr>
          <a:xfrm>
            <a:off x="-1" y="640606"/>
            <a:ext cx="9141759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1514853" y="870190"/>
            <a:ext cx="6200022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9" name="Rectangle 8"/>
          <p:cNvSpPr/>
          <p:nvPr/>
        </p:nvSpPr>
        <p:spPr>
          <a:xfrm flipV="1">
            <a:off x="1515636" y="6071423"/>
            <a:ext cx="6199239" cy="46987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0" name="Rectangle 9"/>
          <p:cNvSpPr/>
          <p:nvPr/>
        </p:nvSpPr>
        <p:spPr>
          <a:xfrm rot="5400000" flipV="1">
            <a:off x="5074094" y="3477629"/>
            <a:ext cx="5235844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1" name="Rectangle 10"/>
          <p:cNvSpPr/>
          <p:nvPr/>
        </p:nvSpPr>
        <p:spPr>
          <a:xfrm rot="5400000" flipV="1">
            <a:off x="-1084141" y="3473694"/>
            <a:ext cx="524371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336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31335"/>
              </p:ext>
            </p:extLst>
          </p:nvPr>
        </p:nvGraphicFramePr>
        <p:xfrm>
          <a:off x="1877813" y="1502591"/>
          <a:ext cx="5306198" cy="4383862"/>
        </p:xfrm>
        <a:graphic>
          <a:graphicData uri="http://schemas.openxmlformats.org/drawingml/2006/table">
            <a:tbl>
              <a:tblPr>
                <a:effectLst>
                  <a:outerShdw blurRad="647700" dist="38100" dir="2700000" algn="tl" rotWithShape="0">
                    <a:schemeClr val="tx1">
                      <a:alpha val="85000"/>
                    </a:schemeClr>
                  </a:outerShdw>
                </a:effectLst>
              </a:tblPr>
              <a:tblGrid>
                <a:gridCol w="902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82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99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99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90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849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Academic </a:t>
                      </a:r>
                    </a:p>
                    <a:p>
                      <a:pPr algn="l" fontAlgn="b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    Year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Gender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Baccalaureate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Master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Doctoral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69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2015-2016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1,300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69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Women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1,062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1,996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691">
                <a:tc gridSpan="2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00" b="1" i="0" u="none" strike="noStrike" kern="1200" cap="all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Total</a:t>
                      </a:r>
                      <a:endParaRPr lang="en-US" sz="1000" b="1" i="0" u="none" strike="noStrike" kern="1200" cap="all" dirty="0"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1,676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1,581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3,296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69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2016-2017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1,264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369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Women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1,123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1,006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2,152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3691">
                <a:tc gridSpan="2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00" b="1" i="0" u="none" strike="noStrike" kern="1200" cap="all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Total</a:t>
                      </a:r>
                      <a:endParaRPr lang="en-US" sz="1000" b="1" i="0" u="none" strike="noStrike" kern="1200" cap="all" dirty="0"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1,666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1,721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3,416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369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2017-2018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1,191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369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Women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1,194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2,182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3691">
                <a:tc gridSpan="2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00" b="1" i="0" u="none" strike="noStrike" kern="1200" cap="all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Total</a:t>
                      </a:r>
                      <a:endParaRPr lang="en-US" sz="1000" b="1" i="0" u="none" strike="noStrike" kern="1200" cap="all" dirty="0"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1,791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1,523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3,373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369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2018-2019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1,199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369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Women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1,160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2,154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3691">
                <a:tc gridSpan="2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00" b="1" i="0" u="none" strike="noStrike" kern="1200" cap="all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Total</a:t>
                      </a:r>
                      <a:endParaRPr lang="en-US" sz="1000" b="1" i="0" u="none" strike="noStrike" kern="1200" cap="all" dirty="0"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1,773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1,510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70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3,353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369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2019-2020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1,130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369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Women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1,109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1,990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3691">
                <a:tc gridSpan="2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00" b="1" i="0" u="none" strike="noStrike" kern="1200" cap="all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Total</a:t>
                      </a:r>
                      <a:endParaRPr lang="en-US" sz="1000" b="1" i="0" u="none" strike="noStrike" kern="1200" cap="all" dirty="0"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1,797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1,261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62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3,120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81057" y="406080"/>
            <a:ext cx="5995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>
              <a:defRPr/>
            </a:pPr>
            <a:r>
              <a:rPr lang="en-US" sz="2000" b="1" cap="all" dirty="0">
                <a:solidFill>
                  <a:srgbClr val="FFFFFF"/>
                </a:solidFill>
              </a:rPr>
              <a:t>Degrees Awarded</a:t>
            </a:r>
          </a:p>
          <a:p>
            <a:pPr algn="ctr" fontAlgn="b">
              <a:defRPr/>
            </a:pPr>
            <a:r>
              <a:rPr lang="en-US" sz="2000" b="1" cap="all" dirty="0">
                <a:solidFill>
                  <a:srgbClr val="FFFFFF"/>
                </a:solidFill>
              </a:rPr>
              <a:t>By Gender and Degree Level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627168"/>
            <a:ext cx="17929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">
              <a:defRPr/>
            </a:pPr>
            <a:r>
              <a:rPr lang="en-US" sz="900" i="1" dirty="0">
                <a:solidFill>
                  <a:srgbClr val="8EB4E3"/>
                </a:solidFill>
                <a:cs typeface="Arial" pitchFamily="34" charset="0"/>
              </a:rPr>
              <a:t>Source: CBM009, Certified Data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019" y="6417208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113966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843088" y="1471613"/>
            <a:ext cx="5362575" cy="4414838"/>
          </a:xfrm>
          <a:prstGeom prst="rect">
            <a:avLst/>
          </a:prstGeom>
          <a:noFill/>
          <a:ln w="63500">
            <a:solidFill>
              <a:srgbClr val="EFB21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51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86" b="-88"/>
          <a:stretch/>
        </p:blipFill>
        <p:spPr>
          <a:xfrm>
            <a:off x="0" y="1371600"/>
            <a:ext cx="9144000" cy="509451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381000"/>
            <a:ext cx="5029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cs typeface="Arial" pitchFamily="34" charset="0"/>
              </a:rPr>
              <a:t> 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19389"/>
            <a:ext cx="9144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>
              <a:defRPr/>
            </a:pPr>
            <a:r>
              <a:rPr lang="en-US" sz="2000" b="1" cap="all" dirty="0">
                <a:solidFill>
                  <a:schemeClr val="bg1"/>
                </a:solidFill>
                <a:cs typeface="Arial" pitchFamily="34" charset="0"/>
              </a:rPr>
              <a:t>New Freshman Applied </a:t>
            </a:r>
            <a:br>
              <a:rPr lang="en-US" sz="2000" b="1" cap="all" dirty="0">
                <a:solidFill>
                  <a:schemeClr val="bg1"/>
                </a:solidFill>
                <a:cs typeface="Arial" pitchFamily="34" charset="0"/>
              </a:rPr>
            </a:br>
            <a:r>
              <a:rPr lang="en-US" sz="2000" b="1" cap="all" dirty="0">
                <a:solidFill>
                  <a:schemeClr val="bg1"/>
                </a:solidFill>
                <a:cs typeface="Arial" pitchFamily="34" charset="0"/>
              </a:rPr>
              <a:t>Admitted &amp; Enrolled by gender</a:t>
            </a:r>
          </a:p>
          <a:p>
            <a:pPr algn="ctr" fontAlgn="b">
              <a:defRPr/>
            </a:pPr>
            <a:r>
              <a:rPr lang="en-US" sz="1600" b="1" dirty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Fall </a:t>
            </a:r>
            <a:r>
              <a:rPr lang="en-US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2020</a:t>
            </a:r>
            <a:endParaRPr lang="en-US" sz="1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-9534" y="6488668"/>
            <a:ext cx="5504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900" i="1" dirty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*Admitted as a percentage of Applied, and Enrolled as Percentage of Admitted.</a:t>
            </a:r>
          </a:p>
          <a:p>
            <a:pPr lvl="0"/>
            <a:r>
              <a:rPr lang="en-US" sz="900" i="1" dirty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Source: Local Banner Data, not certified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9534" y="1352673"/>
            <a:ext cx="9153534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0" name="Rectangle 9"/>
          <p:cNvSpPr/>
          <p:nvPr/>
        </p:nvSpPr>
        <p:spPr>
          <a:xfrm flipV="1">
            <a:off x="-9534" y="6446881"/>
            <a:ext cx="9153534" cy="50752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213852"/>
              </p:ext>
            </p:extLst>
          </p:nvPr>
        </p:nvGraphicFramePr>
        <p:xfrm>
          <a:off x="3237666" y="4510736"/>
          <a:ext cx="5486400" cy="1397990"/>
        </p:xfrm>
        <a:graphic>
          <a:graphicData uri="http://schemas.openxmlformats.org/drawingml/2006/table">
            <a:tbl>
              <a:tblPr>
                <a:effectLst>
                  <a:outerShdw blurRad="647700" dist="38100" dir="2700000" algn="tl" rotWithShape="0">
                    <a:srgbClr val="000000">
                      <a:alpha val="85000"/>
                    </a:srgbClr>
                  </a:outerShdw>
                </a:effectLst>
              </a:tblPr>
              <a:tblGrid>
                <a:gridCol w="116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43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Male</a:t>
                      </a: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cap="all" baseline="0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Percent</a:t>
                      </a:r>
                      <a:r>
                        <a:rPr lang="en-US" sz="1000" i="1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cs typeface="Arial" pitchFamily="34" charset="0"/>
                        </a:rPr>
                        <a:t>*</a:t>
                      </a:r>
                      <a:endParaRPr lang="en-US" sz="10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Female </a:t>
                      </a: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cap="all" baseline="0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Percent</a:t>
                      </a:r>
                      <a:r>
                        <a:rPr lang="en-US" sz="1000" i="1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cs typeface="Arial" pitchFamily="34" charset="0"/>
                        </a:rPr>
                        <a:t>*</a:t>
                      </a:r>
                      <a:endParaRPr lang="en-US" sz="10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Total</a:t>
                      </a: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Total Percent</a:t>
                      </a:r>
                      <a:r>
                        <a:rPr lang="en-US" sz="1000" i="1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cs typeface="Arial" pitchFamily="34" charset="0"/>
                        </a:rPr>
                        <a:t>*</a:t>
                      </a:r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91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cap="all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Applied</a:t>
                      </a: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3401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0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5185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0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8586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36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cap="all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Admitted</a:t>
                      </a: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59.39%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3131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60.39%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5151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59.99%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38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cap="all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Enrolled</a:t>
                      </a: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368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18.22%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519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16.58%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887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17.22%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 rot="5400000" flipV="1">
            <a:off x="2496574" y="5178686"/>
            <a:ext cx="1475141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7" name="Rectangle 16"/>
          <p:cNvSpPr/>
          <p:nvPr/>
        </p:nvSpPr>
        <p:spPr>
          <a:xfrm flipV="1">
            <a:off x="3234144" y="5893397"/>
            <a:ext cx="5486401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6" name="Rectangle 15"/>
          <p:cNvSpPr/>
          <p:nvPr/>
        </p:nvSpPr>
        <p:spPr>
          <a:xfrm flipV="1">
            <a:off x="3234144" y="4463974"/>
            <a:ext cx="5486401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9" name="Rectangle 18"/>
          <p:cNvSpPr/>
          <p:nvPr/>
        </p:nvSpPr>
        <p:spPr>
          <a:xfrm rot="5400000" flipV="1">
            <a:off x="8009868" y="5178686"/>
            <a:ext cx="1475141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625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5" t="24141" r="-342" b="8629"/>
          <a:stretch/>
        </p:blipFill>
        <p:spPr>
          <a:xfrm>
            <a:off x="-1" y="1553029"/>
            <a:ext cx="9144001" cy="4862285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3" name="TextBox 2"/>
          <p:cNvSpPr txBox="1"/>
          <p:nvPr/>
        </p:nvSpPr>
        <p:spPr>
          <a:xfrm>
            <a:off x="1581057" y="406080"/>
            <a:ext cx="5995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1" cap="all" dirty="0">
                <a:solidFill>
                  <a:schemeClr val="bg1"/>
                </a:solidFill>
              </a:rPr>
              <a:t>Student/Faculty Ratio by College</a:t>
            </a:r>
          </a:p>
          <a:p>
            <a:pPr algn="ctr" fontAlgn="b">
              <a:defRPr/>
            </a:pPr>
            <a:r>
              <a:rPr lang="en-US" sz="1600" b="1" dirty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Fall </a:t>
            </a:r>
            <a:r>
              <a:rPr lang="en-US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2020</a:t>
            </a:r>
            <a:endParaRPr lang="en-US" sz="1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" y="6468790"/>
            <a:ext cx="2716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900" i="1" dirty="0">
                <a:solidFill>
                  <a:schemeClr val="tx2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FTSE: Full-Time Student Equivalent, CBM001, Certified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900" i="1" dirty="0">
                <a:solidFill>
                  <a:schemeClr val="tx2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FTE: Full-Time Faculty Equivalent, Local Data</a:t>
            </a:r>
          </a:p>
        </p:txBody>
      </p:sp>
      <p:sp>
        <p:nvSpPr>
          <p:cNvPr id="8" name="Rectangle 7"/>
          <p:cNvSpPr/>
          <p:nvPr/>
        </p:nvSpPr>
        <p:spPr>
          <a:xfrm>
            <a:off x="3052" y="1514190"/>
            <a:ext cx="9144000" cy="68982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423071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999412"/>
              </p:ext>
            </p:extLst>
          </p:nvPr>
        </p:nvGraphicFramePr>
        <p:xfrm>
          <a:off x="84726" y="3429894"/>
          <a:ext cx="5446124" cy="2933192"/>
        </p:xfrm>
        <a:graphic>
          <a:graphicData uri="http://schemas.openxmlformats.org/drawingml/2006/table">
            <a:tbl>
              <a:tblPr>
                <a:effectLst>
                  <a:outerShdw blurRad="647700" dist="38100" dir="2700000" algn="tl" rotWithShape="0">
                    <a:schemeClr val="tx1">
                      <a:alpha val="85000"/>
                    </a:schemeClr>
                  </a:outerShdw>
                </a:effectLst>
              </a:tblPr>
              <a:tblGrid>
                <a:gridCol w="32212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9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91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65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26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College/School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FTSE</a:t>
                      </a:r>
                    </a:p>
                  </a:txBody>
                  <a:tcPr marL="45720" marR="4572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FTE</a:t>
                      </a:r>
                    </a:p>
                  </a:txBody>
                  <a:tcPr marL="45720" marR="4572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Ratio</a:t>
                      </a:r>
                    </a:p>
                  </a:txBody>
                  <a:tcPr marL="45720" marR="4572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6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College of </a:t>
                      </a:r>
                      <a:r>
                        <a:rPr lang="en-US" sz="1000" b="1" i="0" u="none" strike="noStrike" cap="all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agricultural</a:t>
                      </a:r>
                      <a:r>
                        <a:rPr lang="en-US" sz="1000" b="1" i="0" u="none" strike="noStrike" cap="all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sciences and natural resources</a:t>
                      </a:r>
                      <a:endParaRPr lang="en-US" sz="1000" b="1" i="0" u="none" strike="noStrike" cap="all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346.18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16.28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21:1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6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kern="1200" cap="all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College</a:t>
                      </a:r>
                      <a:r>
                        <a:rPr lang="en-US" sz="1000" b="1" i="0" u="none" strike="noStrike" cap="all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of business</a:t>
                      </a:r>
                      <a:endParaRPr lang="en-US" sz="1000" b="1" i="0" u="none" strike="noStrike" cap="all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1,584.22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45.72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34:1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68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College of </a:t>
                      </a:r>
                      <a:r>
                        <a:rPr lang="en-US" sz="1000" b="1" i="0" u="none" strike="noStrike" cap="all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education &amp; human services</a:t>
                      </a:r>
                      <a:endParaRPr lang="en-US" sz="1000" b="1" i="0" u="none" strike="noStrike" cap="all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2,308.75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123.60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18:1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68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College of </a:t>
                      </a:r>
                      <a:r>
                        <a:rPr lang="en-US" sz="1000" b="1" i="0" u="none" strike="noStrike" cap="all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humanities, social sciences &amp; arts</a:t>
                      </a:r>
                      <a:endParaRPr lang="en-US" sz="1000" b="1" i="0" u="none" strike="noStrike" cap="all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1,907.35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107.51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17:1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6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cap="all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College of Innovation and Design</a:t>
                      </a:r>
                      <a:endParaRPr lang="en-US" sz="1000" b="1" i="0" u="none" strike="noStrike" cap="all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396.97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23.84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16:1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39232"/>
                  </a:ext>
                </a:extLst>
              </a:tr>
              <a:tr h="35266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b="1" i="0" u="none" strike="noStrike" kern="1200" cap="all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College </a:t>
                      </a:r>
                      <a:r>
                        <a:rPr lang="en-US" sz="1000" b="1" i="0" u="none" strike="noStrike" kern="1200" cap="all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 </a:t>
                      </a:r>
                      <a:r>
                        <a:rPr lang="en-US" sz="1000" b="1" i="0" u="none" strike="noStrike" kern="1200" cap="all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science &amp; engineering</a:t>
                      </a:r>
                      <a:endParaRPr lang="en-US" sz="1000" b="1" i="0" u="none" strike="noStrike" kern="1200" cap="all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1,944.52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83.20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23:1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6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Total: Texas A&amp;M University-Commerce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8,481.98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400.15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21:1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 flipV="1">
            <a:off x="87032" y="3392118"/>
            <a:ext cx="5478025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3" name="Rectangle 12"/>
          <p:cNvSpPr/>
          <p:nvPr/>
        </p:nvSpPr>
        <p:spPr>
          <a:xfrm rot="5400000" flipV="1">
            <a:off x="-1428728" y="4862158"/>
            <a:ext cx="2985798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4" name="Rectangle 13"/>
          <p:cNvSpPr/>
          <p:nvPr/>
        </p:nvSpPr>
        <p:spPr>
          <a:xfrm rot="5400000">
            <a:off x="4072160" y="4839297"/>
            <a:ext cx="2940074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4170" y="6332194"/>
            <a:ext cx="5500887" cy="45721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4986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7" b="8820"/>
          <a:stretch/>
        </p:blipFill>
        <p:spPr>
          <a:xfrm>
            <a:off x="0" y="1390261"/>
            <a:ext cx="9144000" cy="5038531"/>
          </a:xfrm>
          <a:prstGeom prst="rect">
            <a:avLst/>
          </a:prstGeom>
        </p:spPr>
      </p:pic>
      <p:graphicFrame>
        <p:nvGraphicFramePr>
          <p:cNvPr id="11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124467"/>
              </p:ext>
            </p:extLst>
          </p:nvPr>
        </p:nvGraphicFramePr>
        <p:xfrm>
          <a:off x="4963067" y="4449128"/>
          <a:ext cx="4046984" cy="1833589"/>
        </p:xfrm>
        <a:graphic>
          <a:graphicData uri="http://schemas.openxmlformats.org/drawingml/2006/table">
            <a:tbl>
              <a:tblPr>
                <a:effectLst>
                  <a:outerShdw blurRad="647700" dist="38100" dir="2700000" algn="tl" rotWithShape="0">
                    <a:srgbClr val="000000">
                      <a:alpha val="85000"/>
                    </a:srgbClr>
                  </a:outerShdw>
                </a:effectLst>
                <a:tableStyleId>{ED083AE6-46FA-4A59-8FB0-9F97EB10719F}</a:tableStyleId>
              </a:tblPr>
              <a:tblGrid>
                <a:gridCol w="1011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17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17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17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12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cap="all" dirty="0">
                          <a:solidFill>
                            <a:schemeClr val="bg1"/>
                          </a:solidFill>
                          <a:effectLst/>
                        </a:rPr>
                        <a:t>Part time</a:t>
                      </a:r>
                      <a:endParaRPr lang="en-US" sz="1000" b="1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cap="all" dirty="0">
                          <a:solidFill>
                            <a:schemeClr val="bg1"/>
                          </a:solidFill>
                          <a:effectLst/>
                        </a:rPr>
                        <a:t>Full time</a:t>
                      </a:r>
                      <a:endParaRPr lang="en-US" sz="1000" b="1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5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cap="all" dirty="0">
                          <a:effectLst/>
                        </a:rPr>
                        <a:t>Faculty</a:t>
                      </a:r>
                      <a:endParaRPr lang="en-US" sz="1000" b="1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324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370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694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4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cap="all" dirty="0">
                          <a:effectLst/>
                        </a:rPr>
                        <a:t>Staff</a:t>
                      </a:r>
                      <a:endParaRPr lang="en-US" sz="1000" b="1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34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533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567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3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cap="all" dirty="0">
                          <a:solidFill>
                            <a:srgbClr val="FFFFFF"/>
                          </a:solidFill>
                          <a:effectLst/>
                        </a:rPr>
                        <a:t>Total</a:t>
                      </a:r>
                      <a:endParaRPr lang="en-US" sz="10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rgbClr val="FFFFFF"/>
                          </a:solidFill>
                          <a:effectLst/>
                        </a:rPr>
                        <a:t>358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rgbClr val="FFFFFF"/>
                          </a:solidFill>
                          <a:effectLst/>
                        </a:rPr>
                        <a:t>903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1,261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3490" y="1219200"/>
            <a:ext cx="7024744" cy="951464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81057" y="406080"/>
            <a:ext cx="5995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cap="all" dirty="0">
                <a:solidFill>
                  <a:srgbClr val="FFFFFF"/>
                </a:solidFill>
              </a:rPr>
              <a:t>Employment Characteristics</a:t>
            </a:r>
          </a:p>
          <a:p>
            <a:pPr algn="ctr" fontAlgn="b">
              <a:defRPr/>
            </a:pPr>
            <a:r>
              <a:rPr lang="en-US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Fall 2020</a:t>
            </a:r>
            <a:endParaRPr lang="en-US" sz="1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5869" y="6580094"/>
            <a:ext cx="1825704" cy="257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US" sz="900" b="1" i="1" kern="1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Source: IPEDS-Human Resources</a:t>
            </a:r>
            <a:endParaRPr lang="en-US" sz="900" b="1" i="1" kern="1400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366567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4042" y="6421449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2" name="Rectangle 21"/>
          <p:cNvSpPr/>
          <p:nvPr/>
        </p:nvSpPr>
        <p:spPr>
          <a:xfrm flipV="1">
            <a:off x="4935126" y="4405432"/>
            <a:ext cx="4097786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3" name="Rectangle 22"/>
          <p:cNvSpPr/>
          <p:nvPr/>
        </p:nvSpPr>
        <p:spPr>
          <a:xfrm rot="5400000" flipV="1">
            <a:off x="3984426" y="5337313"/>
            <a:ext cx="1909477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4" name="Rectangle 23"/>
          <p:cNvSpPr/>
          <p:nvPr/>
        </p:nvSpPr>
        <p:spPr>
          <a:xfrm rot="5400000">
            <a:off x="8078171" y="5360170"/>
            <a:ext cx="1863757" cy="45720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916305" y="6269187"/>
            <a:ext cx="4093746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872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3" y="20807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>
              <a:defRPr/>
            </a:pPr>
            <a:r>
              <a:rPr lang="en-US" sz="2000" b="1" cap="all" dirty="0">
                <a:solidFill>
                  <a:schemeClr val="bg1"/>
                </a:solidFill>
              </a:rPr>
              <a:t>SAT/ACT Comparison for Enrolled Students</a:t>
            </a:r>
          </a:p>
          <a:p>
            <a:pPr algn="ctr" fontAlgn="b">
              <a:defRPr/>
            </a:pPr>
            <a:r>
              <a:rPr lang="en-US" sz="1600" b="1" dirty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Fall </a:t>
            </a:r>
            <a:r>
              <a:rPr lang="en-US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2020</a:t>
            </a:r>
            <a:endParaRPr lang="en-US" sz="1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313" y="6481751"/>
            <a:ext cx="523982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700" i="1" dirty="0">
                <a:solidFill>
                  <a:schemeClr val="tx2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Source: Local Banner Data, not certified; only tests taken in </a:t>
            </a:r>
            <a:r>
              <a:rPr lang="en-US" sz="700" i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2020 </a:t>
            </a:r>
            <a:r>
              <a:rPr lang="en-US" sz="700" i="1" dirty="0">
                <a:solidFill>
                  <a:schemeClr val="tx2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included.</a:t>
            </a:r>
          </a:p>
          <a:p>
            <a:pPr lvl="0"/>
            <a:r>
              <a:rPr lang="en-US" sz="700" i="1" dirty="0">
                <a:solidFill>
                  <a:schemeClr val="tx2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SAT Averages from The College </a:t>
            </a:r>
            <a:r>
              <a:rPr lang="en-US" sz="700" i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Board 2020 Report</a:t>
            </a:r>
          </a:p>
          <a:p>
            <a:pPr lvl="0"/>
            <a:r>
              <a:rPr lang="en-US" sz="700" i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ACT Average </a:t>
            </a:r>
            <a:r>
              <a:rPr lang="en-US" sz="700" i="1" dirty="0">
                <a:solidFill>
                  <a:schemeClr val="tx2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from The Condition of College &amp; Career Readiness </a:t>
            </a:r>
            <a:r>
              <a:rPr lang="en-US" sz="700" i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2019 (no 2020 report was produced)</a:t>
            </a:r>
            <a:endParaRPr lang="en-US" sz="700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84216752"/>
              </p:ext>
            </p:extLst>
          </p:nvPr>
        </p:nvGraphicFramePr>
        <p:xfrm>
          <a:off x="13314" y="1644060"/>
          <a:ext cx="3042306" cy="4070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833297168"/>
              </p:ext>
            </p:extLst>
          </p:nvPr>
        </p:nvGraphicFramePr>
        <p:xfrm>
          <a:off x="3048000" y="1644060"/>
          <a:ext cx="3063239" cy="4528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3244888" y="1301664"/>
            <a:ext cx="2706331" cy="342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cs typeface="Arial" panose="020B0604020202020204" pitchFamily="34" charset="0"/>
              </a:rPr>
              <a:t>SAT Math</a:t>
            </a: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1019149085"/>
              </p:ext>
            </p:extLst>
          </p:nvPr>
        </p:nvGraphicFramePr>
        <p:xfrm>
          <a:off x="6103620" y="1644060"/>
          <a:ext cx="3040378" cy="4070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523854" y="1301665"/>
            <a:ext cx="2021226" cy="54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cs typeface="Arial" panose="020B0604020202020204" pitchFamily="34" charset="0"/>
              </a:rPr>
              <a:t>SAT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cs typeface="Arial" panose="020B0604020202020204" pitchFamily="34" charset="0"/>
              </a:rPr>
              <a:t>Evidence Based Reading and Writing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6179821" y="1301665"/>
            <a:ext cx="2964178" cy="342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cs typeface="Arial" panose="020B0604020202020204" pitchFamily="34" charset="0"/>
              </a:rPr>
              <a:t>ACT Composite</a:t>
            </a:r>
          </a:p>
        </p:txBody>
      </p:sp>
      <p:sp>
        <p:nvSpPr>
          <p:cNvPr id="47" name="Rectangle 46"/>
          <p:cNvSpPr/>
          <p:nvPr/>
        </p:nvSpPr>
        <p:spPr>
          <a:xfrm>
            <a:off x="0" y="858540"/>
            <a:ext cx="9144000" cy="46230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46" name="Rectangle 45"/>
          <p:cNvSpPr/>
          <p:nvPr/>
        </p:nvSpPr>
        <p:spPr>
          <a:xfrm>
            <a:off x="0" y="6436032"/>
            <a:ext cx="9143999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107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2" b="11983"/>
          <a:stretch/>
        </p:blipFill>
        <p:spPr>
          <a:xfrm>
            <a:off x="0" y="1390261"/>
            <a:ext cx="9144000" cy="50758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54" y="244715"/>
            <a:ext cx="9143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en-US" sz="2000" b="1" cap="all" dirty="0">
                <a:solidFill>
                  <a:schemeClr val="bg1"/>
                </a:solidFill>
                <a:cs typeface="Arial" panose="020B0604020202020204" pitchFamily="34" charset="0"/>
              </a:rPr>
              <a:t>One Year </a:t>
            </a:r>
            <a:r>
              <a:rPr lang="en-US" sz="2000" b="1" cap="all" dirty="0" smtClean="0">
                <a:solidFill>
                  <a:schemeClr val="bg1"/>
                </a:solidFill>
                <a:cs typeface="Arial" panose="020B0604020202020204" pitchFamily="34" charset="0"/>
              </a:rPr>
              <a:t>PERSISTENCE </a:t>
            </a:r>
            <a:r>
              <a:rPr lang="en-US" sz="2000" b="1" cap="all" dirty="0">
                <a:solidFill>
                  <a:schemeClr val="bg1"/>
                </a:solidFill>
                <a:cs typeface="Arial" panose="020B0604020202020204" pitchFamily="34" charset="0"/>
              </a:rPr>
              <a:t>Rate </a:t>
            </a:r>
          </a:p>
          <a:p>
            <a:pPr algn="ctr" fontAlgn="b"/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First-Time, Full-Time </a:t>
            </a:r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Undergraduate</a:t>
            </a:r>
            <a:endParaRPr lang="en-US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 fontAlgn="b"/>
            <a:r>
              <a:rPr lang="en-US" sz="1600" b="1" dirty="0">
                <a:solidFill>
                  <a:schemeClr val="tx2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Entering Cohort Fall </a:t>
            </a:r>
            <a:r>
              <a:rPr lang="en-US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2019, as of Fall 2020</a:t>
            </a:r>
            <a:endParaRPr lang="en-US" sz="1600" b="1" dirty="0">
              <a:solidFill>
                <a:schemeClr val="tx2">
                  <a:lumMod val="40000"/>
                  <a:lumOff val="60000"/>
                </a:schemeClr>
              </a:solidFill>
              <a:cs typeface="Arial" panose="020B0604020202020204" pitchFamily="34" charset="0"/>
            </a:endParaRPr>
          </a:p>
          <a:p>
            <a:pPr algn="ctr" fontAlgn="b"/>
            <a:endParaRPr lang="en-US" sz="1600" b="1" dirty="0">
              <a:solidFill>
                <a:srgbClr val="8EB4E3"/>
              </a:solidFill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6756" y="6710679"/>
            <a:ext cx="4561740" cy="126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"/>
              </a:lnSpc>
              <a:spcAft>
                <a:spcPts val="1300"/>
              </a:spcAft>
            </a:pPr>
            <a:r>
              <a:rPr lang="en-US" sz="900" i="1" kern="1400" dirty="0">
                <a:solidFill>
                  <a:schemeClr val="tx2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Source: Accountability Report</a:t>
            </a:r>
          </a:p>
        </p:txBody>
      </p:sp>
      <p:sp>
        <p:nvSpPr>
          <p:cNvPr id="6" name="Rectangle 5"/>
          <p:cNvSpPr/>
          <p:nvPr/>
        </p:nvSpPr>
        <p:spPr>
          <a:xfrm>
            <a:off x="-6756" y="1352673"/>
            <a:ext cx="9150755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44728"/>
            <a:ext cx="9150753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351002"/>
              </p:ext>
            </p:extLst>
          </p:nvPr>
        </p:nvGraphicFramePr>
        <p:xfrm>
          <a:off x="286646" y="1816475"/>
          <a:ext cx="5642859" cy="1077273"/>
        </p:xfrm>
        <a:graphic>
          <a:graphicData uri="http://schemas.openxmlformats.org/drawingml/2006/table">
            <a:tbl>
              <a:tblPr>
                <a:effectLst>
                  <a:outerShdw blurRad="647700" dist="38100" dir="2700000" algn="tl" rotWithShape="0">
                    <a:schemeClr val="tx1">
                      <a:alpha val="85000"/>
                    </a:schemeClr>
                  </a:outerShdw>
                </a:effectLst>
              </a:tblPr>
              <a:tblGrid>
                <a:gridCol w="23733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40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54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64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927" marR="8927" marT="8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Count</a:t>
                      </a:r>
                    </a:p>
                  </a:txBody>
                  <a:tcPr marL="8927" marR="8927" marT="892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Persistence Rate</a:t>
                      </a:r>
                    </a:p>
                  </a:txBody>
                  <a:tcPr marL="8927" marR="8927" marT="892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5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Same institution</a:t>
                      </a:r>
                    </a:p>
                  </a:txBody>
                  <a:tcPr marL="307792" marR="51299" marT="51299" marB="512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692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927" marR="8927" marT="892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66.2%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927" marR="8927" marT="892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5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Other Texas institution</a:t>
                      </a:r>
                    </a:p>
                  </a:txBody>
                  <a:tcPr marL="307792" marR="51299" marT="51299" marB="512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125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927" marR="8927" marT="892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12.0%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927" marR="8927" marT="892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5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       Total</a:t>
                      </a:r>
                    </a:p>
                  </a:txBody>
                  <a:tcPr marL="51299" marR="51299" marT="51299" marB="512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817</a:t>
                      </a:r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927" marR="8927" marT="892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78.2%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927" marR="8927" marT="892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 flipV="1">
            <a:off x="293158" y="1771203"/>
            <a:ext cx="5665695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1" name="Rectangle 10"/>
          <p:cNvSpPr/>
          <p:nvPr/>
        </p:nvSpPr>
        <p:spPr>
          <a:xfrm flipV="1">
            <a:off x="293157" y="2891790"/>
            <a:ext cx="5665696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3" name="Rectangle 12"/>
          <p:cNvSpPr/>
          <p:nvPr/>
        </p:nvSpPr>
        <p:spPr>
          <a:xfrm rot="5400000" flipV="1">
            <a:off x="5352841" y="2331497"/>
            <a:ext cx="1166305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2" name="Rectangle 11"/>
          <p:cNvSpPr/>
          <p:nvPr/>
        </p:nvSpPr>
        <p:spPr>
          <a:xfrm rot="5400000" flipV="1">
            <a:off x="-312855" y="2331497"/>
            <a:ext cx="1166305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64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942828"/>
              </p:ext>
            </p:extLst>
          </p:nvPr>
        </p:nvGraphicFramePr>
        <p:xfrm>
          <a:off x="5100919" y="1398392"/>
          <a:ext cx="4043080" cy="50568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94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10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76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89326"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ENTERING FALL COHORT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COUNT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PERCENT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07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4-Year Graduation Rate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2016</a:t>
                      </a:r>
                      <a:endParaRPr lang="is-IS" sz="1000" b="0" i="0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1,011</a:t>
                      </a:r>
                      <a:endParaRPr lang="cs-CZ" sz="1000" b="0" i="0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29.6%</a:t>
                      </a:r>
                      <a:endParaRPr lang="pt-BR" sz="1000" b="0" i="0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874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u="none" strike="noStrike" dirty="0">
                          <a:effectLst/>
                        </a:rPr>
                        <a:t>* Same Institution</a:t>
                      </a:r>
                      <a:endParaRPr lang="en-US" sz="1000" b="1" i="0" u="none" strike="noStrike" dirty="0">
                        <a:solidFill>
                          <a:srgbClr val="2A2A2A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25.9%</a:t>
                      </a:r>
                      <a:endParaRPr lang="hr-H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874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u="none" strike="noStrike" dirty="0">
                          <a:effectLst/>
                        </a:rPr>
                        <a:t>* Other Texas Institution</a:t>
                      </a:r>
                      <a:endParaRPr lang="en-US" sz="1000" b="1" i="0" u="none" strike="noStrike" dirty="0">
                        <a:solidFill>
                          <a:srgbClr val="2A2A2A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u="none" strike="noStrike" dirty="0">
                          <a:effectLst/>
                        </a:rPr>
                        <a:t> </a:t>
                      </a:r>
                      <a:endParaRPr lang="sk-SK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u="none" strike="noStrike" dirty="0">
                          <a:effectLst/>
                        </a:rPr>
                        <a:t> </a:t>
                      </a:r>
                      <a:endParaRPr lang="sk-SK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3.7%</a:t>
                      </a:r>
                      <a:endParaRPr lang="hr-H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153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5-Year Graduation Rate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2015</a:t>
                      </a:r>
                      <a:endParaRPr lang="is-IS" sz="1000" b="0" i="0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1,006</a:t>
                      </a:r>
                      <a:endParaRPr lang="is-IS" sz="1000" b="0" i="0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47.5%</a:t>
                      </a:r>
                      <a:endParaRPr lang="hr-HR" sz="1000" b="0" i="0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874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u="none" strike="noStrike" dirty="0">
                          <a:effectLst/>
                        </a:rPr>
                        <a:t>* Same Institution</a:t>
                      </a:r>
                      <a:endParaRPr lang="en-US" sz="1000" b="1" i="0" u="none" strike="noStrike" dirty="0">
                        <a:solidFill>
                          <a:srgbClr val="2A2A2A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38.4%</a:t>
                      </a:r>
                      <a:endParaRPr lang="hr-H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874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u="none" strike="noStrike" dirty="0">
                          <a:effectLst/>
                        </a:rPr>
                        <a:t>* Other Texas Institution</a:t>
                      </a:r>
                      <a:endParaRPr lang="en-US" sz="1000" b="1" i="0" u="none" strike="noStrike" dirty="0">
                        <a:solidFill>
                          <a:srgbClr val="2A2A2A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u="none" strike="noStrike" dirty="0">
                          <a:effectLst/>
                        </a:rPr>
                        <a:t> </a:t>
                      </a:r>
                      <a:endParaRPr lang="sk-SK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u="none" strike="noStrike" dirty="0">
                          <a:effectLst/>
                        </a:rPr>
                        <a:t> </a:t>
                      </a:r>
                      <a:endParaRPr lang="sk-SK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9.1%</a:t>
                      </a:r>
                      <a:endParaRPr lang="hr-H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747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6-Year Graduation Rate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2014</a:t>
                      </a:r>
                      <a:endParaRPr lang="is-IS" sz="1000" b="0" i="0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991</a:t>
                      </a:r>
                      <a:endParaRPr lang="cs-CZ" sz="1000" b="0" i="0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52.4%</a:t>
                      </a:r>
                      <a:endParaRPr lang="hr-HR" sz="1000" b="0" i="0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874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u="none" strike="noStrike" dirty="0">
                          <a:effectLst/>
                        </a:rPr>
                        <a:t>* Same Institution</a:t>
                      </a:r>
                      <a:endParaRPr lang="en-US" sz="1000" b="1" i="0" u="none" strike="noStrike" dirty="0">
                        <a:solidFill>
                          <a:srgbClr val="2A2A2A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43.0%</a:t>
                      </a:r>
                      <a:endParaRPr lang="hr-H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874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u="none" strike="noStrike" dirty="0">
                          <a:effectLst/>
                        </a:rPr>
                        <a:t>* Other Texas Institution</a:t>
                      </a:r>
                      <a:endParaRPr lang="en-US" sz="1000" b="1" i="0" u="none" strike="noStrike" dirty="0">
                        <a:solidFill>
                          <a:srgbClr val="2A2A2A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u="none" strike="noStrike" dirty="0">
                          <a:effectLst/>
                        </a:rPr>
                        <a:t> </a:t>
                      </a:r>
                      <a:endParaRPr lang="sk-SK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u="none" strike="noStrike" dirty="0">
                          <a:effectLst/>
                        </a:rPr>
                        <a:t> </a:t>
                      </a:r>
                      <a:endParaRPr lang="sk-SK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9.4%</a:t>
                      </a:r>
                      <a:endParaRPr lang="hr-H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260" y="56488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en-US" sz="2000" b="1" cap="all" dirty="0">
                <a:solidFill>
                  <a:schemeClr val="bg1"/>
                </a:solidFill>
              </a:rPr>
              <a:t>Graduation Rate as of </a:t>
            </a:r>
            <a:r>
              <a:rPr lang="en-US" sz="2000" b="1" cap="all" dirty="0" smtClean="0">
                <a:solidFill>
                  <a:schemeClr val="bg1"/>
                </a:solidFill>
              </a:rPr>
              <a:t>2020</a:t>
            </a:r>
            <a:endParaRPr lang="en-US" b="1" cap="all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60" y="6684358"/>
            <a:ext cx="4561740" cy="148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"/>
              </a:lnSpc>
              <a:spcAft>
                <a:spcPts val="1300"/>
              </a:spcAft>
            </a:pPr>
            <a:r>
              <a:rPr lang="en-US" sz="900" i="1" kern="1400" dirty="0">
                <a:solidFill>
                  <a:schemeClr val="tx2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Source: Accountability Report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455279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090467" y="1375532"/>
            <a:ext cx="12831" cy="508477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0" y="1352673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10" b="-510"/>
          <a:stretch/>
        </p:blipFill>
        <p:spPr>
          <a:xfrm>
            <a:off x="10259" y="1390261"/>
            <a:ext cx="5080207" cy="511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0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6" r="39082" b="3451"/>
          <a:stretch/>
        </p:blipFill>
        <p:spPr>
          <a:xfrm>
            <a:off x="3908613" y="1371600"/>
            <a:ext cx="5235387" cy="50577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71609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>
              <a:defRPr/>
            </a:pPr>
            <a:r>
              <a:rPr lang="en-US" sz="2000" b="1" cap="all" dirty="0">
                <a:solidFill>
                  <a:schemeClr val="bg1"/>
                </a:solidFill>
              </a:rPr>
              <a:t>Top Feeder Schools</a:t>
            </a:r>
          </a:p>
          <a:p>
            <a:pPr algn="ctr" fontAlgn="b">
              <a:defRPr/>
            </a:pPr>
            <a:r>
              <a:rPr lang="en-US" sz="16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First Time </a:t>
            </a:r>
            <a:r>
              <a:rPr lang="en-US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in College </a:t>
            </a:r>
            <a:r>
              <a:rPr lang="en-US" sz="16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Fall </a:t>
            </a:r>
            <a:r>
              <a:rPr lang="en-US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2020</a:t>
            </a:r>
            <a:endParaRPr lang="en-US" sz="16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627168"/>
            <a:ext cx="42622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defRPr/>
            </a:pPr>
            <a:r>
              <a:rPr lang="en-US" sz="900" i="1" dirty="0">
                <a:solidFill>
                  <a:srgbClr val="8EB4E3"/>
                </a:solidFill>
                <a:cs typeface="Arial" pitchFamily="34" charset="0"/>
              </a:rPr>
              <a:t>Source: CBM001, Certified Data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756995"/>
              </p:ext>
            </p:extLst>
          </p:nvPr>
        </p:nvGraphicFramePr>
        <p:xfrm>
          <a:off x="0" y="1417314"/>
          <a:ext cx="3908612" cy="5012062"/>
        </p:xfrm>
        <a:graphic>
          <a:graphicData uri="http://schemas.openxmlformats.org/drawingml/2006/table">
            <a:tbl>
              <a:tblPr>
                <a:effectLst>
                  <a:outerShdw blurRad="647700" dist="38100" dir="2700000" algn="tl" rotWithShape="0">
                    <a:schemeClr val="tx1">
                      <a:alpha val="85000"/>
                    </a:schemeClr>
                  </a:outerShdw>
                </a:effectLst>
                <a:tableStyleId>{5C22544A-7EE6-4342-B048-85BDC9FD1C3A}</a:tableStyleId>
              </a:tblPr>
              <a:tblGrid>
                <a:gridCol w="2590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8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564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High School</a:t>
                      </a:r>
                      <a:endParaRPr lang="en-US" sz="10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cap="all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# Enrolled</a:t>
                      </a:r>
                      <a:endParaRPr lang="en-US" sz="10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64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Greenville High School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64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Royse City High School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564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Commerce High School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564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Texas Home-Schooled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564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North Forney High School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564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Caddo Mills High School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564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Desoto High School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564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Lancaster High School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564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Mesquite High School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564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David W Carter High School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3908613" y="1352673"/>
            <a:ext cx="0" cy="5082763"/>
          </a:xfrm>
          <a:prstGeom prst="line">
            <a:avLst/>
          </a:prstGeom>
          <a:ln w="38100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1352673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6435436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260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209161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sz="2000" b="1" cap="all" dirty="0">
                <a:solidFill>
                  <a:srgbClr val="FFFFFF"/>
                </a:solidFill>
              </a:rPr>
              <a:t>Age Distribution by Level</a:t>
            </a:r>
          </a:p>
          <a:p>
            <a:pPr algn="ctr" fontAlgn="b">
              <a:defRPr/>
            </a:pPr>
            <a:r>
              <a:rPr lang="en-US" sz="1600" b="1" dirty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Fall </a:t>
            </a:r>
            <a:r>
              <a:rPr lang="en-US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2020</a:t>
            </a:r>
            <a:endParaRPr lang="en-US" sz="1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" y="6616223"/>
            <a:ext cx="16495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defRPr/>
            </a:pPr>
            <a:r>
              <a:rPr lang="en-US" sz="900" i="1" dirty="0">
                <a:solidFill>
                  <a:srgbClr val="8EB4E3"/>
                </a:solidFill>
                <a:cs typeface="Arial" pitchFamily="34" charset="0"/>
              </a:rPr>
              <a:t>Source: CBM001, Certified Data</a:t>
            </a:r>
          </a:p>
        </p:txBody>
      </p:sp>
      <p:sp>
        <p:nvSpPr>
          <p:cNvPr id="5" name="Rectangle 4"/>
          <p:cNvSpPr/>
          <p:nvPr/>
        </p:nvSpPr>
        <p:spPr>
          <a:xfrm>
            <a:off x="1" y="6435232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039280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213888"/>
              </p:ext>
            </p:extLst>
          </p:nvPr>
        </p:nvGraphicFramePr>
        <p:xfrm>
          <a:off x="891208" y="2030272"/>
          <a:ext cx="7361583" cy="2882332"/>
        </p:xfrm>
        <a:graphic>
          <a:graphicData uri="http://schemas.openxmlformats.org/drawingml/2006/table">
            <a:tbl>
              <a:tblPr>
                <a:effectLst>
                  <a:outerShdw blurRad="647700" dist="38100" dir="2700000" algn="tl" rotWithShape="0">
                    <a:schemeClr val="tx1">
                      <a:alpha val="85000"/>
                    </a:schemeClr>
                  </a:outerShdw>
                </a:effectLst>
              </a:tblPr>
              <a:tblGrid>
                <a:gridCol w="983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5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38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70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78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78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58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9239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Age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Undergraduate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cap="all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Post Baccalaureate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Masters</a:t>
                      </a:r>
                      <a:endParaRPr lang="en-US" sz="1000" b="1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Doctoral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Percent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83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Under 18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495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495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4.26%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83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18-24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5243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481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5738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49.36%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83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25-29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843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776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1669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14.36%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83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30-39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785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1020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161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1997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17.18%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83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40-49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400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529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181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1129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9.71%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183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 or older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196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262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116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596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5.13%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89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7962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3068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494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11624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 flipV="1">
            <a:off x="905434" y="1967252"/>
            <a:ext cx="7342095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0" name="Rectangle 9"/>
          <p:cNvSpPr/>
          <p:nvPr/>
        </p:nvSpPr>
        <p:spPr>
          <a:xfrm flipV="1">
            <a:off x="905434" y="4889745"/>
            <a:ext cx="7342095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1" name="Rectangle 10"/>
          <p:cNvSpPr/>
          <p:nvPr/>
        </p:nvSpPr>
        <p:spPr>
          <a:xfrm rot="5400000" flipV="1">
            <a:off x="-578672" y="3428498"/>
            <a:ext cx="2968211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2" name="Rectangle 11"/>
          <p:cNvSpPr/>
          <p:nvPr/>
        </p:nvSpPr>
        <p:spPr>
          <a:xfrm rot="5400000" flipV="1">
            <a:off x="6786283" y="3428498"/>
            <a:ext cx="2968211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206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804046048"/>
              </p:ext>
            </p:extLst>
          </p:nvPr>
        </p:nvGraphicFramePr>
        <p:xfrm>
          <a:off x="-48368" y="-83182"/>
          <a:ext cx="8787896" cy="6954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858" y="235751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>
              <a:defRPr/>
            </a:pPr>
            <a:r>
              <a:rPr lang="en-US" sz="2000" b="1" cap="all" dirty="0">
                <a:solidFill>
                  <a:schemeClr val="bg1"/>
                </a:solidFill>
                <a:cs typeface="Arial" pitchFamily="34" charset="0"/>
              </a:rPr>
              <a:t>Enrollment by Demographic</a:t>
            </a:r>
            <a:endParaRPr lang="en-US" b="1" cap="all" dirty="0">
              <a:solidFill>
                <a:schemeClr val="bg1"/>
              </a:solidFill>
              <a:cs typeface="Arial" pitchFamily="34" charset="0"/>
            </a:endParaRPr>
          </a:p>
          <a:p>
            <a:pPr algn="ctr" fontAlgn="b">
              <a:defRPr/>
            </a:pPr>
            <a:r>
              <a:rPr lang="en-US" sz="1600" b="1" dirty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Fall </a:t>
            </a:r>
            <a:r>
              <a:rPr lang="en-US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2020</a:t>
            </a:r>
            <a:endParaRPr lang="en-US" sz="1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500167" y="3437505"/>
            <a:ext cx="1464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FFFF"/>
                </a:solidFill>
              </a:rPr>
              <a:t>7,246</a:t>
            </a:r>
            <a:endParaRPr lang="en-US" sz="1400" b="1" dirty="0">
              <a:solidFill>
                <a:srgbClr val="FFFFFF"/>
              </a:solidFill>
            </a:endParaRPr>
          </a:p>
          <a:p>
            <a:r>
              <a:rPr lang="en-US" sz="1200" dirty="0" smtClean="0">
                <a:solidFill>
                  <a:srgbClr val="FFFFFF"/>
                </a:solidFill>
              </a:rPr>
              <a:t>62.34%</a:t>
            </a:r>
            <a:endParaRPr lang="en-US" sz="1200" dirty="0">
              <a:solidFill>
                <a:srgbClr val="FFFFFF"/>
              </a:solidFill>
            </a:endParaRPr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7179569" y="1877164"/>
            <a:ext cx="1246017" cy="1542687"/>
            <a:chOff x="7383085" y="991270"/>
            <a:chExt cx="1100138" cy="1362075"/>
          </a:xfrm>
        </p:grpSpPr>
        <p:sp>
          <p:nvSpPr>
            <p:cNvPr id="10" name="Freeform 136"/>
            <p:cNvSpPr>
              <a:spLocks/>
            </p:cNvSpPr>
            <p:nvPr/>
          </p:nvSpPr>
          <p:spPr bwMode="auto">
            <a:xfrm>
              <a:off x="7383085" y="1686595"/>
              <a:ext cx="1100138" cy="433388"/>
            </a:xfrm>
            <a:custGeom>
              <a:avLst/>
              <a:gdLst/>
              <a:ahLst/>
              <a:cxnLst>
                <a:cxn ang="0">
                  <a:pos x="284" y="0"/>
                </a:cxn>
                <a:cxn ang="0">
                  <a:pos x="191" y="4"/>
                </a:cxn>
                <a:cxn ang="0">
                  <a:pos x="51" y="74"/>
                </a:cxn>
                <a:cxn ang="0">
                  <a:pos x="0" y="188"/>
                </a:cxn>
                <a:cxn ang="0">
                  <a:pos x="477" y="188"/>
                </a:cxn>
                <a:cxn ang="0">
                  <a:pos x="426" y="74"/>
                </a:cxn>
                <a:cxn ang="0">
                  <a:pos x="284" y="0"/>
                </a:cxn>
              </a:cxnLst>
              <a:rect l="0" t="0" r="r" b="b"/>
              <a:pathLst>
                <a:path w="477" h="188">
                  <a:moveTo>
                    <a:pt x="284" y="0"/>
                  </a:moveTo>
                  <a:cubicBezTo>
                    <a:pt x="283" y="1"/>
                    <a:pt x="192" y="3"/>
                    <a:pt x="191" y="4"/>
                  </a:cubicBezTo>
                  <a:cubicBezTo>
                    <a:pt x="162" y="45"/>
                    <a:pt x="100" y="63"/>
                    <a:pt x="51" y="74"/>
                  </a:cubicBezTo>
                  <a:cubicBezTo>
                    <a:pt x="2" y="85"/>
                    <a:pt x="0" y="147"/>
                    <a:pt x="0" y="188"/>
                  </a:cubicBezTo>
                  <a:cubicBezTo>
                    <a:pt x="477" y="188"/>
                    <a:pt x="477" y="188"/>
                    <a:pt x="477" y="188"/>
                  </a:cubicBezTo>
                  <a:cubicBezTo>
                    <a:pt x="477" y="147"/>
                    <a:pt x="476" y="85"/>
                    <a:pt x="426" y="74"/>
                  </a:cubicBezTo>
                  <a:cubicBezTo>
                    <a:pt x="376" y="63"/>
                    <a:pt x="311" y="43"/>
                    <a:pt x="284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7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37"/>
            <p:cNvSpPr>
              <a:spLocks/>
            </p:cNvSpPr>
            <p:nvPr/>
          </p:nvSpPr>
          <p:spPr bwMode="auto">
            <a:xfrm>
              <a:off x="7716460" y="1067470"/>
              <a:ext cx="430213" cy="930275"/>
            </a:xfrm>
            <a:custGeom>
              <a:avLst/>
              <a:gdLst/>
              <a:ahLst/>
              <a:cxnLst>
                <a:cxn ang="0">
                  <a:pos x="33" y="358"/>
                </a:cxn>
                <a:cxn ang="0">
                  <a:pos x="93" y="0"/>
                </a:cxn>
                <a:cxn ang="0">
                  <a:pos x="159" y="363"/>
                </a:cxn>
                <a:cxn ang="0">
                  <a:pos x="33" y="358"/>
                </a:cxn>
              </a:cxnLst>
              <a:rect l="0" t="0" r="r" b="b"/>
              <a:pathLst>
                <a:path w="186" h="403">
                  <a:moveTo>
                    <a:pt x="33" y="358"/>
                  </a:moveTo>
                  <a:cubicBezTo>
                    <a:pt x="11" y="214"/>
                    <a:pt x="0" y="0"/>
                    <a:pt x="93" y="0"/>
                  </a:cubicBezTo>
                  <a:cubicBezTo>
                    <a:pt x="186" y="0"/>
                    <a:pt x="181" y="212"/>
                    <a:pt x="159" y="363"/>
                  </a:cubicBezTo>
                  <a:cubicBezTo>
                    <a:pt x="115" y="403"/>
                    <a:pt x="70" y="392"/>
                    <a:pt x="33" y="3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4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8"/>
            <p:cNvSpPr>
              <a:spLocks/>
            </p:cNvSpPr>
            <p:nvPr/>
          </p:nvSpPr>
          <p:spPr bwMode="auto">
            <a:xfrm>
              <a:off x="7784722" y="1337345"/>
              <a:ext cx="295275" cy="719138"/>
            </a:xfrm>
            <a:custGeom>
              <a:avLst/>
              <a:gdLst/>
              <a:ahLst/>
              <a:cxnLst>
                <a:cxn ang="0">
                  <a:pos x="17" y="64"/>
                </a:cxn>
                <a:cxn ang="0">
                  <a:pos x="17" y="142"/>
                </a:cxn>
                <a:cxn ang="0">
                  <a:pos x="17" y="181"/>
                </a:cxn>
                <a:cxn ang="0">
                  <a:pos x="65" y="311"/>
                </a:cxn>
                <a:cxn ang="0">
                  <a:pos x="112" y="181"/>
                </a:cxn>
                <a:cxn ang="0">
                  <a:pos x="112" y="142"/>
                </a:cxn>
                <a:cxn ang="0">
                  <a:pos x="112" y="64"/>
                </a:cxn>
                <a:cxn ang="0">
                  <a:pos x="17" y="64"/>
                </a:cxn>
              </a:cxnLst>
              <a:rect l="0" t="0" r="r" b="b"/>
              <a:pathLst>
                <a:path w="128" h="311">
                  <a:moveTo>
                    <a:pt x="17" y="64"/>
                  </a:moveTo>
                  <a:cubicBezTo>
                    <a:pt x="17" y="142"/>
                    <a:pt x="17" y="142"/>
                    <a:pt x="17" y="142"/>
                  </a:cubicBezTo>
                  <a:cubicBezTo>
                    <a:pt x="17" y="181"/>
                    <a:pt x="17" y="181"/>
                    <a:pt x="17" y="181"/>
                  </a:cubicBezTo>
                  <a:cubicBezTo>
                    <a:pt x="0" y="212"/>
                    <a:pt x="47" y="311"/>
                    <a:pt x="65" y="311"/>
                  </a:cubicBezTo>
                  <a:cubicBezTo>
                    <a:pt x="82" y="311"/>
                    <a:pt x="128" y="220"/>
                    <a:pt x="112" y="181"/>
                  </a:cubicBezTo>
                  <a:cubicBezTo>
                    <a:pt x="112" y="142"/>
                    <a:pt x="112" y="142"/>
                    <a:pt x="112" y="142"/>
                  </a:cubicBezTo>
                  <a:cubicBezTo>
                    <a:pt x="112" y="64"/>
                    <a:pt x="112" y="64"/>
                    <a:pt x="112" y="64"/>
                  </a:cubicBezTo>
                  <a:cubicBezTo>
                    <a:pt x="112" y="0"/>
                    <a:pt x="17" y="0"/>
                    <a:pt x="17" y="64"/>
                  </a:cubicBezTo>
                  <a:close/>
                </a:path>
              </a:pathLst>
            </a:custGeom>
            <a:solidFill>
              <a:srgbClr val="E6E6E6"/>
            </a:solidFill>
            <a:ln w="7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39"/>
            <p:cNvSpPr>
              <a:spLocks/>
            </p:cNvSpPr>
            <p:nvPr/>
          </p:nvSpPr>
          <p:spPr bwMode="auto">
            <a:xfrm>
              <a:off x="8140322" y="1351632"/>
              <a:ext cx="112713" cy="157163"/>
            </a:xfrm>
            <a:custGeom>
              <a:avLst/>
              <a:gdLst/>
              <a:ahLst/>
              <a:cxnLst>
                <a:cxn ang="0">
                  <a:pos x="37" y="4"/>
                </a:cxn>
                <a:cxn ang="0">
                  <a:pos x="7" y="27"/>
                </a:cxn>
                <a:cxn ang="0">
                  <a:pos x="11" y="64"/>
                </a:cxn>
                <a:cxn ang="0">
                  <a:pos x="42" y="42"/>
                </a:cxn>
                <a:cxn ang="0">
                  <a:pos x="37" y="4"/>
                </a:cxn>
              </a:cxnLst>
              <a:rect l="0" t="0" r="r" b="b"/>
              <a:pathLst>
                <a:path w="49" h="68">
                  <a:moveTo>
                    <a:pt x="37" y="4"/>
                  </a:moveTo>
                  <a:cubicBezTo>
                    <a:pt x="28" y="0"/>
                    <a:pt x="14" y="10"/>
                    <a:pt x="7" y="27"/>
                  </a:cubicBezTo>
                  <a:cubicBezTo>
                    <a:pt x="0" y="43"/>
                    <a:pt x="2" y="60"/>
                    <a:pt x="11" y="64"/>
                  </a:cubicBezTo>
                  <a:cubicBezTo>
                    <a:pt x="21" y="68"/>
                    <a:pt x="35" y="58"/>
                    <a:pt x="42" y="42"/>
                  </a:cubicBezTo>
                  <a:cubicBezTo>
                    <a:pt x="49" y="25"/>
                    <a:pt x="47" y="8"/>
                    <a:pt x="37" y="4"/>
                  </a:cubicBezTo>
                  <a:close/>
                </a:path>
              </a:pathLst>
            </a:custGeom>
            <a:solidFill>
              <a:srgbClr val="E6E6E6"/>
            </a:solidFill>
            <a:ln w="6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40"/>
            <p:cNvSpPr>
              <a:spLocks/>
            </p:cNvSpPr>
            <p:nvPr/>
          </p:nvSpPr>
          <p:spPr bwMode="auto">
            <a:xfrm>
              <a:off x="7613272" y="1351632"/>
              <a:ext cx="112713" cy="157163"/>
            </a:xfrm>
            <a:custGeom>
              <a:avLst/>
              <a:gdLst/>
              <a:ahLst/>
              <a:cxnLst>
                <a:cxn ang="0">
                  <a:pos x="12" y="4"/>
                </a:cxn>
                <a:cxn ang="0">
                  <a:pos x="42" y="27"/>
                </a:cxn>
                <a:cxn ang="0">
                  <a:pos x="38" y="64"/>
                </a:cxn>
                <a:cxn ang="0">
                  <a:pos x="8" y="42"/>
                </a:cxn>
                <a:cxn ang="0">
                  <a:pos x="12" y="4"/>
                </a:cxn>
              </a:cxnLst>
              <a:rect l="0" t="0" r="r" b="b"/>
              <a:pathLst>
                <a:path w="49" h="68">
                  <a:moveTo>
                    <a:pt x="12" y="4"/>
                  </a:moveTo>
                  <a:cubicBezTo>
                    <a:pt x="22" y="0"/>
                    <a:pt x="35" y="10"/>
                    <a:pt x="42" y="27"/>
                  </a:cubicBezTo>
                  <a:cubicBezTo>
                    <a:pt x="49" y="43"/>
                    <a:pt x="47" y="60"/>
                    <a:pt x="38" y="64"/>
                  </a:cubicBezTo>
                  <a:cubicBezTo>
                    <a:pt x="28" y="68"/>
                    <a:pt x="15" y="58"/>
                    <a:pt x="8" y="42"/>
                  </a:cubicBezTo>
                  <a:cubicBezTo>
                    <a:pt x="0" y="25"/>
                    <a:pt x="2" y="8"/>
                    <a:pt x="12" y="4"/>
                  </a:cubicBezTo>
                  <a:close/>
                </a:path>
              </a:pathLst>
            </a:custGeom>
            <a:solidFill>
              <a:srgbClr val="E6E6E6"/>
            </a:solidFill>
            <a:ln w="6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41"/>
            <p:cNvSpPr>
              <a:spLocks/>
            </p:cNvSpPr>
            <p:nvPr/>
          </p:nvSpPr>
          <p:spPr bwMode="auto">
            <a:xfrm>
              <a:off x="7614860" y="1000795"/>
              <a:ext cx="635000" cy="671513"/>
            </a:xfrm>
            <a:custGeom>
              <a:avLst/>
              <a:gdLst/>
              <a:ahLst/>
              <a:cxnLst>
                <a:cxn ang="0">
                  <a:pos x="138" y="291"/>
                </a:cxn>
                <a:cxn ang="0">
                  <a:pos x="21" y="172"/>
                </a:cxn>
                <a:cxn ang="0">
                  <a:pos x="138" y="0"/>
                </a:cxn>
                <a:cxn ang="0">
                  <a:pos x="255" y="172"/>
                </a:cxn>
                <a:cxn ang="0">
                  <a:pos x="138" y="291"/>
                </a:cxn>
              </a:cxnLst>
              <a:rect l="0" t="0" r="r" b="b"/>
              <a:pathLst>
                <a:path w="275" h="291">
                  <a:moveTo>
                    <a:pt x="138" y="291"/>
                  </a:moveTo>
                  <a:cubicBezTo>
                    <a:pt x="107" y="291"/>
                    <a:pt x="41" y="242"/>
                    <a:pt x="21" y="172"/>
                  </a:cubicBezTo>
                  <a:cubicBezTo>
                    <a:pt x="0" y="101"/>
                    <a:pt x="39" y="0"/>
                    <a:pt x="138" y="0"/>
                  </a:cubicBezTo>
                  <a:cubicBezTo>
                    <a:pt x="237" y="0"/>
                    <a:pt x="275" y="101"/>
                    <a:pt x="255" y="172"/>
                  </a:cubicBezTo>
                  <a:cubicBezTo>
                    <a:pt x="235" y="242"/>
                    <a:pt x="169" y="291"/>
                    <a:pt x="138" y="291"/>
                  </a:cubicBezTo>
                  <a:close/>
                </a:path>
              </a:pathLst>
            </a:custGeom>
            <a:solidFill>
              <a:srgbClr val="E6E6E6"/>
            </a:solidFill>
            <a:ln w="7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42"/>
            <p:cNvSpPr>
              <a:spLocks/>
            </p:cNvSpPr>
            <p:nvPr/>
          </p:nvSpPr>
          <p:spPr bwMode="auto">
            <a:xfrm>
              <a:off x="7583110" y="991270"/>
              <a:ext cx="684213" cy="412750"/>
            </a:xfrm>
            <a:custGeom>
              <a:avLst/>
              <a:gdLst/>
              <a:ahLst/>
              <a:cxnLst>
                <a:cxn ang="0">
                  <a:pos x="272" y="174"/>
                </a:cxn>
                <a:cxn ang="0">
                  <a:pos x="152" y="0"/>
                </a:cxn>
                <a:cxn ang="0">
                  <a:pos x="36" y="179"/>
                </a:cxn>
                <a:cxn ang="0">
                  <a:pos x="235" y="50"/>
                </a:cxn>
                <a:cxn ang="0">
                  <a:pos x="272" y="174"/>
                </a:cxn>
              </a:cxnLst>
              <a:rect l="0" t="0" r="r" b="b"/>
              <a:pathLst>
                <a:path w="296" h="179">
                  <a:moveTo>
                    <a:pt x="272" y="174"/>
                  </a:moveTo>
                  <a:cubicBezTo>
                    <a:pt x="296" y="42"/>
                    <a:pt x="218" y="0"/>
                    <a:pt x="152" y="0"/>
                  </a:cubicBezTo>
                  <a:cubicBezTo>
                    <a:pt x="77" y="0"/>
                    <a:pt x="0" y="57"/>
                    <a:pt x="36" y="179"/>
                  </a:cubicBezTo>
                  <a:cubicBezTo>
                    <a:pt x="107" y="175"/>
                    <a:pt x="172" y="133"/>
                    <a:pt x="235" y="50"/>
                  </a:cubicBezTo>
                  <a:cubicBezTo>
                    <a:pt x="245" y="92"/>
                    <a:pt x="253" y="147"/>
                    <a:pt x="272" y="17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43"/>
            <p:cNvSpPr>
              <a:spLocks noEditPoints="1"/>
            </p:cNvSpPr>
            <p:nvPr/>
          </p:nvSpPr>
          <p:spPr bwMode="auto">
            <a:xfrm>
              <a:off x="7730747" y="1294482"/>
              <a:ext cx="422275" cy="152400"/>
            </a:xfrm>
            <a:custGeom>
              <a:avLst/>
              <a:gdLst/>
              <a:ahLst/>
              <a:cxnLst>
                <a:cxn ang="0">
                  <a:pos x="137" y="66"/>
                </a:cxn>
                <a:cxn ang="0">
                  <a:pos x="140" y="66"/>
                </a:cxn>
                <a:cxn ang="0">
                  <a:pos x="173" y="39"/>
                </a:cxn>
                <a:cxn ang="0">
                  <a:pos x="180" y="17"/>
                </a:cxn>
                <a:cxn ang="0">
                  <a:pos x="183" y="9"/>
                </a:cxn>
                <a:cxn ang="0">
                  <a:pos x="178" y="3"/>
                </a:cxn>
                <a:cxn ang="0">
                  <a:pos x="138" y="1"/>
                </a:cxn>
                <a:cxn ang="0">
                  <a:pos x="138" y="5"/>
                </a:cxn>
                <a:cxn ang="0">
                  <a:pos x="166" y="8"/>
                </a:cxn>
                <a:cxn ang="0">
                  <a:pos x="165" y="49"/>
                </a:cxn>
                <a:cxn ang="0">
                  <a:pos x="137" y="62"/>
                </a:cxn>
                <a:cxn ang="0">
                  <a:pos x="137" y="66"/>
                </a:cxn>
                <a:cxn ang="0">
                  <a:pos x="92" y="8"/>
                </a:cxn>
                <a:cxn ang="0">
                  <a:pos x="49" y="1"/>
                </a:cxn>
                <a:cxn ang="0">
                  <a:pos x="46" y="1"/>
                </a:cxn>
                <a:cxn ang="0">
                  <a:pos x="46" y="5"/>
                </a:cxn>
                <a:cxn ang="0">
                  <a:pos x="76" y="15"/>
                </a:cxn>
                <a:cxn ang="0">
                  <a:pos x="58" y="59"/>
                </a:cxn>
                <a:cxn ang="0">
                  <a:pos x="45" y="62"/>
                </a:cxn>
                <a:cxn ang="0">
                  <a:pos x="44" y="66"/>
                </a:cxn>
                <a:cxn ang="0">
                  <a:pos x="76" y="46"/>
                </a:cxn>
                <a:cxn ang="0">
                  <a:pos x="92" y="23"/>
                </a:cxn>
                <a:cxn ang="0">
                  <a:pos x="106" y="45"/>
                </a:cxn>
                <a:cxn ang="0">
                  <a:pos x="137" y="66"/>
                </a:cxn>
                <a:cxn ang="0">
                  <a:pos x="137" y="62"/>
                </a:cxn>
                <a:cxn ang="0">
                  <a:pos x="123" y="59"/>
                </a:cxn>
                <a:cxn ang="0">
                  <a:pos x="108" y="15"/>
                </a:cxn>
                <a:cxn ang="0">
                  <a:pos x="138" y="5"/>
                </a:cxn>
                <a:cxn ang="0">
                  <a:pos x="138" y="1"/>
                </a:cxn>
                <a:cxn ang="0">
                  <a:pos x="136" y="1"/>
                </a:cxn>
                <a:cxn ang="0">
                  <a:pos x="92" y="8"/>
                </a:cxn>
                <a:cxn ang="0">
                  <a:pos x="46" y="1"/>
                </a:cxn>
                <a:cxn ang="0">
                  <a:pos x="6" y="3"/>
                </a:cxn>
                <a:cxn ang="0">
                  <a:pos x="1" y="9"/>
                </a:cxn>
                <a:cxn ang="0">
                  <a:pos x="4" y="17"/>
                </a:cxn>
                <a:cxn ang="0">
                  <a:pos x="10" y="39"/>
                </a:cxn>
                <a:cxn ang="0">
                  <a:pos x="41" y="66"/>
                </a:cxn>
                <a:cxn ang="0">
                  <a:pos x="44" y="66"/>
                </a:cxn>
                <a:cxn ang="0">
                  <a:pos x="45" y="62"/>
                </a:cxn>
                <a:cxn ang="0">
                  <a:pos x="17" y="49"/>
                </a:cxn>
                <a:cxn ang="0">
                  <a:pos x="18" y="8"/>
                </a:cxn>
                <a:cxn ang="0">
                  <a:pos x="46" y="5"/>
                </a:cxn>
                <a:cxn ang="0">
                  <a:pos x="46" y="1"/>
                </a:cxn>
              </a:cxnLst>
              <a:rect l="0" t="0" r="r" b="b"/>
              <a:pathLst>
                <a:path w="183" h="66">
                  <a:moveTo>
                    <a:pt x="137" y="66"/>
                  </a:moveTo>
                  <a:cubicBezTo>
                    <a:pt x="138" y="66"/>
                    <a:pt x="139" y="66"/>
                    <a:pt x="140" y="66"/>
                  </a:cubicBezTo>
                  <a:cubicBezTo>
                    <a:pt x="164" y="64"/>
                    <a:pt x="170" y="53"/>
                    <a:pt x="173" y="39"/>
                  </a:cubicBezTo>
                  <a:cubicBezTo>
                    <a:pt x="176" y="24"/>
                    <a:pt x="176" y="18"/>
                    <a:pt x="180" y="17"/>
                  </a:cubicBezTo>
                  <a:cubicBezTo>
                    <a:pt x="183" y="16"/>
                    <a:pt x="183" y="13"/>
                    <a:pt x="183" y="9"/>
                  </a:cubicBezTo>
                  <a:cubicBezTo>
                    <a:pt x="183" y="5"/>
                    <a:pt x="183" y="4"/>
                    <a:pt x="178" y="3"/>
                  </a:cubicBezTo>
                  <a:cubicBezTo>
                    <a:pt x="175" y="1"/>
                    <a:pt x="154" y="0"/>
                    <a:pt x="138" y="1"/>
                  </a:cubicBezTo>
                  <a:cubicBezTo>
                    <a:pt x="138" y="5"/>
                    <a:pt x="138" y="5"/>
                    <a:pt x="138" y="5"/>
                  </a:cubicBezTo>
                  <a:cubicBezTo>
                    <a:pt x="151" y="4"/>
                    <a:pt x="162" y="5"/>
                    <a:pt x="166" y="8"/>
                  </a:cubicBezTo>
                  <a:cubicBezTo>
                    <a:pt x="174" y="13"/>
                    <a:pt x="171" y="37"/>
                    <a:pt x="165" y="49"/>
                  </a:cubicBezTo>
                  <a:cubicBezTo>
                    <a:pt x="160" y="57"/>
                    <a:pt x="148" y="62"/>
                    <a:pt x="137" y="62"/>
                  </a:cubicBezTo>
                  <a:lnTo>
                    <a:pt x="137" y="66"/>
                  </a:lnTo>
                  <a:close/>
                  <a:moveTo>
                    <a:pt x="92" y="8"/>
                  </a:moveTo>
                  <a:cubicBezTo>
                    <a:pt x="87" y="9"/>
                    <a:pt x="65" y="2"/>
                    <a:pt x="49" y="1"/>
                  </a:cubicBezTo>
                  <a:cubicBezTo>
                    <a:pt x="48" y="1"/>
                    <a:pt x="47" y="1"/>
                    <a:pt x="46" y="1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58" y="5"/>
                    <a:pt x="71" y="8"/>
                    <a:pt x="76" y="15"/>
                  </a:cubicBezTo>
                  <a:cubicBezTo>
                    <a:pt x="83" y="26"/>
                    <a:pt x="70" y="53"/>
                    <a:pt x="58" y="59"/>
                  </a:cubicBezTo>
                  <a:cubicBezTo>
                    <a:pt x="54" y="61"/>
                    <a:pt x="50" y="62"/>
                    <a:pt x="45" y="62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65" y="66"/>
                    <a:pt x="73" y="51"/>
                    <a:pt x="76" y="46"/>
                  </a:cubicBezTo>
                  <a:cubicBezTo>
                    <a:pt x="81" y="36"/>
                    <a:pt x="80" y="23"/>
                    <a:pt x="92" y="23"/>
                  </a:cubicBezTo>
                  <a:cubicBezTo>
                    <a:pt x="104" y="23"/>
                    <a:pt x="102" y="36"/>
                    <a:pt x="106" y="45"/>
                  </a:cubicBezTo>
                  <a:cubicBezTo>
                    <a:pt x="109" y="51"/>
                    <a:pt x="116" y="66"/>
                    <a:pt x="137" y="66"/>
                  </a:cubicBezTo>
                  <a:cubicBezTo>
                    <a:pt x="137" y="62"/>
                    <a:pt x="137" y="62"/>
                    <a:pt x="137" y="62"/>
                  </a:cubicBezTo>
                  <a:cubicBezTo>
                    <a:pt x="132" y="62"/>
                    <a:pt x="127" y="61"/>
                    <a:pt x="123" y="59"/>
                  </a:cubicBezTo>
                  <a:cubicBezTo>
                    <a:pt x="112" y="53"/>
                    <a:pt x="100" y="26"/>
                    <a:pt x="108" y="15"/>
                  </a:cubicBezTo>
                  <a:cubicBezTo>
                    <a:pt x="113" y="8"/>
                    <a:pt x="126" y="5"/>
                    <a:pt x="138" y="5"/>
                  </a:cubicBezTo>
                  <a:cubicBezTo>
                    <a:pt x="138" y="1"/>
                    <a:pt x="138" y="1"/>
                    <a:pt x="138" y="1"/>
                  </a:cubicBezTo>
                  <a:cubicBezTo>
                    <a:pt x="137" y="1"/>
                    <a:pt x="137" y="1"/>
                    <a:pt x="136" y="1"/>
                  </a:cubicBezTo>
                  <a:cubicBezTo>
                    <a:pt x="122" y="2"/>
                    <a:pt x="105" y="8"/>
                    <a:pt x="92" y="8"/>
                  </a:cubicBezTo>
                  <a:close/>
                  <a:moveTo>
                    <a:pt x="46" y="1"/>
                  </a:moveTo>
                  <a:cubicBezTo>
                    <a:pt x="30" y="0"/>
                    <a:pt x="10" y="2"/>
                    <a:pt x="6" y="3"/>
                  </a:cubicBezTo>
                  <a:cubicBezTo>
                    <a:pt x="1" y="5"/>
                    <a:pt x="1" y="5"/>
                    <a:pt x="1" y="9"/>
                  </a:cubicBezTo>
                  <a:cubicBezTo>
                    <a:pt x="0" y="13"/>
                    <a:pt x="1" y="16"/>
                    <a:pt x="4" y="17"/>
                  </a:cubicBezTo>
                  <a:cubicBezTo>
                    <a:pt x="8" y="19"/>
                    <a:pt x="7" y="24"/>
                    <a:pt x="10" y="39"/>
                  </a:cubicBezTo>
                  <a:cubicBezTo>
                    <a:pt x="11" y="53"/>
                    <a:pt x="17" y="64"/>
                    <a:pt x="41" y="66"/>
                  </a:cubicBezTo>
                  <a:cubicBezTo>
                    <a:pt x="42" y="66"/>
                    <a:pt x="43" y="66"/>
                    <a:pt x="44" y="66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33" y="62"/>
                    <a:pt x="21" y="58"/>
                    <a:pt x="17" y="49"/>
                  </a:cubicBezTo>
                  <a:cubicBezTo>
                    <a:pt x="11" y="37"/>
                    <a:pt x="10" y="13"/>
                    <a:pt x="18" y="8"/>
                  </a:cubicBezTo>
                  <a:cubicBezTo>
                    <a:pt x="22" y="6"/>
                    <a:pt x="34" y="4"/>
                    <a:pt x="46" y="5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46"/>
            <p:cNvSpPr>
              <a:spLocks/>
            </p:cNvSpPr>
            <p:nvPr/>
          </p:nvSpPr>
          <p:spPr bwMode="auto">
            <a:xfrm>
              <a:off x="7421185" y="2237457"/>
              <a:ext cx="1041400" cy="115888"/>
            </a:xfrm>
            <a:custGeom>
              <a:avLst/>
              <a:gdLst/>
              <a:ahLst/>
              <a:cxnLst>
                <a:cxn ang="0">
                  <a:pos x="451" y="25"/>
                </a:cxn>
                <a:cxn ang="0">
                  <a:pos x="435" y="50"/>
                </a:cxn>
                <a:cxn ang="0">
                  <a:pos x="16" y="50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16" y="0"/>
                </a:cxn>
                <a:cxn ang="0">
                  <a:pos x="435" y="0"/>
                </a:cxn>
                <a:cxn ang="0">
                  <a:pos x="451" y="25"/>
                </a:cxn>
              </a:cxnLst>
              <a:rect l="0" t="0" r="r" b="b"/>
              <a:pathLst>
                <a:path w="451" h="50">
                  <a:moveTo>
                    <a:pt x="451" y="25"/>
                  </a:moveTo>
                  <a:cubicBezTo>
                    <a:pt x="451" y="38"/>
                    <a:pt x="444" y="50"/>
                    <a:pt x="435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7" y="50"/>
                    <a:pt x="0" y="38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7" y="0"/>
                    <a:pt x="16" y="0"/>
                  </a:cubicBezTo>
                  <a:cubicBezTo>
                    <a:pt x="435" y="0"/>
                    <a:pt x="435" y="0"/>
                    <a:pt x="435" y="0"/>
                  </a:cubicBezTo>
                  <a:cubicBezTo>
                    <a:pt x="444" y="0"/>
                    <a:pt x="451" y="11"/>
                    <a:pt x="451" y="2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7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521336" y="5726497"/>
            <a:ext cx="1660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FFFF"/>
                </a:solidFill>
              </a:rPr>
              <a:t>4,378</a:t>
            </a:r>
            <a:endParaRPr lang="en-US" sz="1400" b="1" dirty="0">
              <a:solidFill>
                <a:srgbClr val="FFFFFF"/>
              </a:solidFill>
            </a:endParaRPr>
          </a:p>
          <a:p>
            <a:r>
              <a:rPr lang="en-US" sz="1200" dirty="0" smtClean="0">
                <a:solidFill>
                  <a:srgbClr val="FFFFFF"/>
                </a:solidFill>
              </a:rPr>
              <a:t>37.66%</a:t>
            </a:r>
            <a:endParaRPr lang="en-US" sz="1200" dirty="0">
              <a:solidFill>
                <a:srgbClr val="FFFFFF"/>
              </a:solidFill>
            </a:endParaRP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7277752" y="4152489"/>
            <a:ext cx="1175400" cy="1554480"/>
            <a:chOff x="1330324" y="4387850"/>
            <a:chExt cx="1082675" cy="1490663"/>
          </a:xfrm>
        </p:grpSpPr>
        <p:sp>
          <p:nvSpPr>
            <p:cNvPr id="61" name="Freeform 202"/>
            <p:cNvSpPr>
              <a:spLocks/>
            </p:cNvSpPr>
            <p:nvPr/>
          </p:nvSpPr>
          <p:spPr bwMode="auto">
            <a:xfrm>
              <a:off x="1330324" y="5157788"/>
              <a:ext cx="1082675" cy="492125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40" y="81"/>
                </a:cxn>
                <a:cxn ang="0">
                  <a:pos x="0" y="213"/>
                </a:cxn>
                <a:cxn ang="0">
                  <a:pos x="235" y="213"/>
                </a:cxn>
                <a:cxn ang="0">
                  <a:pos x="469" y="213"/>
                </a:cxn>
                <a:cxn ang="0">
                  <a:pos x="429" y="81"/>
                </a:cxn>
                <a:cxn ang="0">
                  <a:pos x="283" y="1"/>
                </a:cxn>
                <a:cxn ang="0">
                  <a:pos x="188" y="0"/>
                </a:cxn>
              </a:cxnLst>
              <a:rect l="0" t="0" r="r" b="b"/>
              <a:pathLst>
                <a:path w="469" h="213">
                  <a:moveTo>
                    <a:pt x="188" y="0"/>
                  </a:moveTo>
                  <a:cubicBezTo>
                    <a:pt x="84" y="46"/>
                    <a:pt x="53" y="70"/>
                    <a:pt x="40" y="81"/>
                  </a:cubicBezTo>
                  <a:cubicBezTo>
                    <a:pt x="21" y="97"/>
                    <a:pt x="11" y="160"/>
                    <a:pt x="0" y="213"/>
                  </a:cubicBezTo>
                  <a:cubicBezTo>
                    <a:pt x="235" y="213"/>
                    <a:pt x="235" y="213"/>
                    <a:pt x="235" y="213"/>
                  </a:cubicBezTo>
                  <a:cubicBezTo>
                    <a:pt x="469" y="213"/>
                    <a:pt x="469" y="213"/>
                    <a:pt x="469" y="213"/>
                  </a:cubicBezTo>
                  <a:cubicBezTo>
                    <a:pt x="458" y="160"/>
                    <a:pt x="448" y="97"/>
                    <a:pt x="429" y="81"/>
                  </a:cubicBezTo>
                  <a:cubicBezTo>
                    <a:pt x="416" y="70"/>
                    <a:pt x="386" y="46"/>
                    <a:pt x="283" y="1"/>
                  </a:cubicBezTo>
                  <a:lnTo>
                    <a:pt x="188" y="0"/>
                  </a:lnTo>
                  <a:close/>
                </a:path>
              </a:pathLst>
            </a:custGeom>
            <a:solidFill>
              <a:srgbClr val="FFDE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03"/>
            <p:cNvSpPr>
              <a:spLocks/>
            </p:cNvSpPr>
            <p:nvPr/>
          </p:nvSpPr>
          <p:spPr bwMode="auto">
            <a:xfrm>
              <a:off x="1330324" y="5157788"/>
              <a:ext cx="1082675" cy="492125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40" y="81"/>
                </a:cxn>
                <a:cxn ang="0">
                  <a:pos x="0" y="213"/>
                </a:cxn>
                <a:cxn ang="0">
                  <a:pos x="235" y="213"/>
                </a:cxn>
                <a:cxn ang="0">
                  <a:pos x="469" y="213"/>
                </a:cxn>
                <a:cxn ang="0">
                  <a:pos x="429" y="81"/>
                </a:cxn>
                <a:cxn ang="0">
                  <a:pos x="283" y="1"/>
                </a:cxn>
                <a:cxn ang="0">
                  <a:pos x="188" y="0"/>
                </a:cxn>
              </a:cxnLst>
              <a:rect l="0" t="0" r="r" b="b"/>
              <a:pathLst>
                <a:path w="469" h="213">
                  <a:moveTo>
                    <a:pt x="188" y="0"/>
                  </a:moveTo>
                  <a:cubicBezTo>
                    <a:pt x="84" y="46"/>
                    <a:pt x="53" y="70"/>
                    <a:pt x="40" y="81"/>
                  </a:cubicBezTo>
                  <a:cubicBezTo>
                    <a:pt x="21" y="97"/>
                    <a:pt x="11" y="160"/>
                    <a:pt x="0" y="213"/>
                  </a:cubicBezTo>
                  <a:cubicBezTo>
                    <a:pt x="235" y="213"/>
                    <a:pt x="235" y="213"/>
                    <a:pt x="235" y="213"/>
                  </a:cubicBezTo>
                  <a:cubicBezTo>
                    <a:pt x="469" y="213"/>
                    <a:pt x="469" y="213"/>
                    <a:pt x="469" y="213"/>
                  </a:cubicBezTo>
                  <a:cubicBezTo>
                    <a:pt x="458" y="160"/>
                    <a:pt x="448" y="97"/>
                    <a:pt x="429" y="81"/>
                  </a:cubicBezTo>
                  <a:cubicBezTo>
                    <a:pt x="416" y="70"/>
                    <a:pt x="386" y="46"/>
                    <a:pt x="283" y="1"/>
                  </a:cubicBezTo>
                  <a:lnTo>
                    <a:pt x="188" y="0"/>
                  </a:lnTo>
                  <a:close/>
                </a:path>
              </a:pathLst>
            </a:custGeom>
            <a:solidFill>
              <a:srgbClr val="E74B3C"/>
            </a:solidFill>
            <a:ln w="6" cap="rnd">
              <a:solidFill>
                <a:srgbClr val="E74B3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04"/>
            <p:cNvSpPr>
              <a:spLocks/>
            </p:cNvSpPr>
            <p:nvPr/>
          </p:nvSpPr>
          <p:spPr bwMode="auto">
            <a:xfrm>
              <a:off x="1754187" y="4805363"/>
              <a:ext cx="233363" cy="487363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139"/>
                </a:cxn>
                <a:cxn ang="0">
                  <a:pos x="0" y="177"/>
                </a:cxn>
                <a:cxn ang="0">
                  <a:pos x="101" y="177"/>
                </a:cxn>
                <a:cxn ang="0">
                  <a:pos x="101" y="139"/>
                </a:cxn>
                <a:cxn ang="0">
                  <a:pos x="101" y="62"/>
                </a:cxn>
                <a:cxn ang="0">
                  <a:pos x="0" y="62"/>
                </a:cxn>
              </a:cxnLst>
              <a:rect l="0" t="0" r="r" b="b"/>
              <a:pathLst>
                <a:path w="101" h="211">
                  <a:moveTo>
                    <a:pt x="0" y="62"/>
                  </a:moveTo>
                  <a:cubicBezTo>
                    <a:pt x="0" y="139"/>
                    <a:pt x="0" y="139"/>
                    <a:pt x="0" y="139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28" y="210"/>
                    <a:pt x="73" y="211"/>
                    <a:pt x="101" y="177"/>
                  </a:cubicBezTo>
                  <a:cubicBezTo>
                    <a:pt x="101" y="139"/>
                    <a:pt x="101" y="139"/>
                    <a:pt x="101" y="139"/>
                  </a:cubicBezTo>
                  <a:cubicBezTo>
                    <a:pt x="101" y="62"/>
                    <a:pt x="101" y="62"/>
                    <a:pt x="101" y="62"/>
                  </a:cubicBezTo>
                  <a:cubicBezTo>
                    <a:pt x="101" y="0"/>
                    <a:pt x="0" y="0"/>
                    <a:pt x="0" y="62"/>
                  </a:cubicBezTo>
                  <a:close/>
                </a:path>
              </a:pathLst>
            </a:custGeom>
            <a:solidFill>
              <a:srgbClr val="E6E6E6"/>
            </a:solidFill>
            <a:ln w="6" cap="rnd">
              <a:solidFill>
                <a:srgbClr val="E74B3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05"/>
            <p:cNvSpPr>
              <a:spLocks/>
            </p:cNvSpPr>
            <p:nvPr/>
          </p:nvSpPr>
          <p:spPr bwMode="auto">
            <a:xfrm>
              <a:off x="1544637" y="4775200"/>
              <a:ext cx="96838" cy="142875"/>
            </a:xfrm>
            <a:custGeom>
              <a:avLst/>
              <a:gdLst/>
              <a:ahLst/>
              <a:cxnLst>
                <a:cxn ang="0">
                  <a:pos x="12" y="3"/>
                </a:cxn>
                <a:cxn ang="0">
                  <a:pos x="37" y="25"/>
                </a:cxn>
                <a:cxn ang="0">
                  <a:pos x="30" y="59"/>
                </a:cxn>
                <a:cxn ang="0">
                  <a:pos x="5" y="36"/>
                </a:cxn>
                <a:cxn ang="0">
                  <a:pos x="12" y="3"/>
                </a:cxn>
              </a:cxnLst>
              <a:rect l="0" t="0" r="r" b="b"/>
              <a:pathLst>
                <a:path w="42" h="62">
                  <a:moveTo>
                    <a:pt x="12" y="3"/>
                  </a:moveTo>
                  <a:cubicBezTo>
                    <a:pt x="20" y="0"/>
                    <a:pt x="32" y="10"/>
                    <a:pt x="37" y="25"/>
                  </a:cubicBezTo>
                  <a:cubicBezTo>
                    <a:pt x="42" y="41"/>
                    <a:pt x="39" y="56"/>
                    <a:pt x="30" y="59"/>
                  </a:cubicBezTo>
                  <a:cubicBezTo>
                    <a:pt x="21" y="62"/>
                    <a:pt x="10" y="51"/>
                    <a:pt x="5" y="36"/>
                  </a:cubicBezTo>
                  <a:cubicBezTo>
                    <a:pt x="0" y="21"/>
                    <a:pt x="3" y="6"/>
                    <a:pt x="12" y="3"/>
                  </a:cubicBezTo>
                  <a:close/>
                </a:path>
              </a:pathLst>
            </a:custGeom>
            <a:solidFill>
              <a:srgbClr val="E6E6E6"/>
            </a:solidFill>
            <a:ln w="6" cap="rnd">
              <a:solidFill>
                <a:srgbClr val="E74B3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07"/>
            <p:cNvSpPr>
              <a:spLocks/>
            </p:cNvSpPr>
            <p:nvPr/>
          </p:nvSpPr>
          <p:spPr bwMode="auto">
            <a:xfrm>
              <a:off x="2101849" y="4775200"/>
              <a:ext cx="96838" cy="142875"/>
            </a:xfrm>
            <a:custGeom>
              <a:avLst/>
              <a:gdLst/>
              <a:ahLst/>
              <a:cxnLst>
                <a:cxn ang="0">
                  <a:pos x="30" y="3"/>
                </a:cxn>
                <a:cxn ang="0">
                  <a:pos x="5" y="25"/>
                </a:cxn>
                <a:cxn ang="0">
                  <a:pos x="12" y="59"/>
                </a:cxn>
                <a:cxn ang="0">
                  <a:pos x="37" y="36"/>
                </a:cxn>
                <a:cxn ang="0">
                  <a:pos x="30" y="3"/>
                </a:cxn>
              </a:cxnLst>
              <a:rect l="0" t="0" r="r" b="b"/>
              <a:pathLst>
                <a:path w="42" h="62">
                  <a:moveTo>
                    <a:pt x="30" y="3"/>
                  </a:moveTo>
                  <a:cubicBezTo>
                    <a:pt x="21" y="0"/>
                    <a:pt x="10" y="10"/>
                    <a:pt x="5" y="25"/>
                  </a:cubicBezTo>
                  <a:cubicBezTo>
                    <a:pt x="0" y="41"/>
                    <a:pt x="3" y="56"/>
                    <a:pt x="12" y="59"/>
                  </a:cubicBezTo>
                  <a:cubicBezTo>
                    <a:pt x="21" y="62"/>
                    <a:pt x="32" y="51"/>
                    <a:pt x="37" y="36"/>
                  </a:cubicBezTo>
                  <a:cubicBezTo>
                    <a:pt x="42" y="21"/>
                    <a:pt x="39" y="6"/>
                    <a:pt x="30" y="3"/>
                  </a:cubicBezTo>
                  <a:close/>
                </a:path>
              </a:pathLst>
            </a:custGeom>
            <a:solidFill>
              <a:srgbClr val="E6E6E6"/>
            </a:solidFill>
            <a:ln w="6" cap="rnd">
              <a:solidFill>
                <a:srgbClr val="E74B3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08"/>
            <p:cNvSpPr>
              <a:spLocks/>
            </p:cNvSpPr>
            <p:nvPr/>
          </p:nvSpPr>
          <p:spPr bwMode="auto">
            <a:xfrm>
              <a:off x="1479549" y="4471988"/>
              <a:ext cx="782638" cy="660400"/>
            </a:xfrm>
            <a:custGeom>
              <a:avLst/>
              <a:gdLst/>
              <a:ahLst/>
              <a:cxnLst>
                <a:cxn ang="0">
                  <a:pos x="170" y="0"/>
                </a:cxn>
                <a:cxn ang="0">
                  <a:pos x="76" y="228"/>
                </a:cxn>
                <a:cxn ang="0">
                  <a:pos x="170" y="286"/>
                </a:cxn>
                <a:cxn ang="0">
                  <a:pos x="263" y="228"/>
                </a:cxn>
                <a:cxn ang="0">
                  <a:pos x="170" y="0"/>
                </a:cxn>
              </a:cxnLst>
              <a:rect l="0" t="0" r="r" b="b"/>
              <a:pathLst>
                <a:path w="339" h="286">
                  <a:moveTo>
                    <a:pt x="170" y="0"/>
                  </a:moveTo>
                  <a:cubicBezTo>
                    <a:pt x="0" y="0"/>
                    <a:pt x="65" y="212"/>
                    <a:pt x="76" y="228"/>
                  </a:cubicBezTo>
                  <a:cubicBezTo>
                    <a:pt x="88" y="246"/>
                    <a:pt x="142" y="286"/>
                    <a:pt x="170" y="286"/>
                  </a:cubicBezTo>
                  <a:cubicBezTo>
                    <a:pt x="197" y="286"/>
                    <a:pt x="251" y="246"/>
                    <a:pt x="263" y="228"/>
                  </a:cubicBezTo>
                  <a:cubicBezTo>
                    <a:pt x="274" y="212"/>
                    <a:pt x="339" y="0"/>
                    <a:pt x="170" y="0"/>
                  </a:cubicBezTo>
                  <a:close/>
                </a:path>
              </a:pathLst>
            </a:custGeom>
            <a:solidFill>
              <a:srgbClr val="E6E6E6"/>
            </a:solidFill>
            <a:ln w="6" cap="rnd">
              <a:solidFill>
                <a:srgbClr val="E74B3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09"/>
            <p:cNvSpPr>
              <a:spLocks/>
            </p:cNvSpPr>
            <p:nvPr/>
          </p:nvSpPr>
          <p:spPr bwMode="auto">
            <a:xfrm>
              <a:off x="1573212" y="4387850"/>
              <a:ext cx="617538" cy="500063"/>
            </a:xfrm>
            <a:custGeom>
              <a:avLst/>
              <a:gdLst/>
              <a:ahLst/>
              <a:cxnLst>
                <a:cxn ang="0">
                  <a:pos x="52" y="105"/>
                </a:cxn>
                <a:cxn ang="0">
                  <a:pos x="20" y="217"/>
                </a:cxn>
                <a:cxn ang="0">
                  <a:pos x="33" y="59"/>
                </a:cxn>
                <a:cxn ang="0">
                  <a:pos x="205" y="42"/>
                </a:cxn>
                <a:cxn ang="0">
                  <a:pos x="240" y="208"/>
                </a:cxn>
                <a:cxn ang="0">
                  <a:pos x="204" y="106"/>
                </a:cxn>
                <a:cxn ang="0">
                  <a:pos x="52" y="105"/>
                </a:cxn>
              </a:cxnLst>
              <a:rect l="0" t="0" r="r" b="b"/>
              <a:pathLst>
                <a:path w="268" h="217">
                  <a:moveTo>
                    <a:pt x="52" y="105"/>
                  </a:moveTo>
                  <a:cubicBezTo>
                    <a:pt x="42" y="159"/>
                    <a:pt x="18" y="154"/>
                    <a:pt x="20" y="217"/>
                  </a:cubicBezTo>
                  <a:cubicBezTo>
                    <a:pt x="12" y="168"/>
                    <a:pt x="0" y="102"/>
                    <a:pt x="33" y="59"/>
                  </a:cubicBezTo>
                  <a:cubicBezTo>
                    <a:pt x="60" y="25"/>
                    <a:pt x="148" y="0"/>
                    <a:pt x="205" y="42"/>
                  </a:cubicBezTo>
                  <a:cubicBezTo>
                    <a:pt x="268" y="55"/>
                    <a:pt x="249" y="184"/>
                    <a:pt x="240" y="208"/>
                  </a:cubicBezTo>
                  <a:cubicBezTo>
                    <a:pt x="234" y="169"/>
                    <a:pt x="221" y="152"/>
                    <a:pt x="204" y="106"/>
                  </a:cubicBezTo>
                  <a:cubicBezTo>
                    <a:pt x="182" y="122"/>
                    <a:pt x="91" y="39"/>
                    <a:pt x="52" y="105"/>
                  </a:cubicBezTo>
                  <a:close/>
                </a:path>
              </a:pathLst>
            </a:custGeom>
            <a:solidFill>
              <a:srgbClr val="E74B3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210"/>
            <p:cNvSpPr>
              <a:spLocks/>
            </p:cNvSpPr>
            <p:nvPr/>
          </p:nvSpPr>
          <p:spPr bwMode="auto">
            <a:xfrm>
              <a:off x="1708149" y="5272088"/>
              <a:ext cx="309563" cy="377825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0" y="21"/>
                </a:cxn>
                <a:cxn ang="0">
                  <a:pos x="27" y="164"/>
                </a:cxn>
                <a:cxn ang="0">
                  <a:pos x="123" y="164"/>
                </a:cxn>
                <a:cxn ang="0">
                  <a:pos x="134" y="22"/>
                </a:cxn>
                <a:cxn ang="0">
                  <a:pos x="71" y="0"/>
                </a:cxn>
              </a:cxnLst>
              <a:rect l="0" t="0" r="r" b="b"/>
              <a:pathLst>
                <a:path w="134" h="164">
                  <a:moveTo>
                    <a:pt x="71" y="0"/>
                  </a:moveTo>
                  <a:cubicBezTo>
                    <a:pt x="71" y="0"/>
                    <a:pt x="0" y="17"/>
                    <a:pt x="0" y="21"/>
                  </a:cubicBezTo>
                  <a:cubicBezTo>
                    <a:pt x="0" y="26"/>
                    <a:pt x="27" y="164"/>
                    <a:pt x="27" y="164"/>
                  </a:cubicBezTo>
                  <a:cubicBezTo>
                    <a:pt x="123" y="164"/>
                    <a:pt x="123" y="164"/>
                    <a:pt x="123" y="164"/>
                  </a:cubicBezTo>
                  <a:cubicBezTo>
                    <a:pt x="134" y="22"/>
                    <a:pt x="134" y="22"/>
                    <a:pt x="134" y="22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211"/>
            <p:cNvSpPr>
              <a:spLocks/>
            </p:cNvSpPr>
            <p:nvPr/>
          </p:nvSpPr>
          <p:spPr bwMode="auto">
            <a:xfrm>
              <a:off x="1601787" y="5162550"/>
              <a:ext cx="203200" cy="487363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96" y="32"/>
                </a:cxn>
                <a:cxn ang="0">
                  <a:pos x="128" y="307"/>
                </a:cxn>
                <a:cxn ang="0">
                  <a:pos x="73" y="307"/>
                </a:cxn>
                <a:cxn ang="0">
                  <a:pos x="14" y="185"/>
                </a:cxn>
                <a:cxn ang="0">
                  <a:pos x="70" y="147"/>
                </a:cxn>
                <a:cxn ang="0">
                  <a:pos x="0" y="114"/>
                </a:cxn>
                <a:cxn ang="0">
                  <a:pos x="66" y="13"/>
                </a:cxn>
                <a:cxn ang="0">
                  <a:pos x="96" y="0"/>
                </a:cxn>
              </a:cxnLst>
              <a:rect l="0" t="0" r="r" b="b"/>
              <a:pathLst>
                <a:path w="128" h="307">
                  <a:moveTo>
                    <a:pt x="96" y="0"/>
                  </a:moveTo>
                  <a:lnTo>
                    <a:pt x="96" y="32"/>
                  </a:lnTo>
                  <a:lnTo>
                    <a:pt x="128" y="307"/>
                  </a:lnTo>
                  <a:lnTo>
                    <a:pt x="73" y="307"/>
                  </a:lnTo>
                  <a:lnTo>
                    <a:pt x="14" y="185"/>
                  </a:lnTo>
                  <a:lnTo>
                    <a:pt x="70" y="147"/>
                  </a:lnTo>
                  <a:lnTo>
                    <a:pt x="0" y="114"/>
                  </a:lnTo>
                  <a:lnTo>
                    <a:pt x="66" y="13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E6E6E6"/>
            </a:solidFill>
            <a:ln w="6" cap="rnd">
              <a:solidFill>
                <a:srgbClr val="E74B3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212"/>
            <p:cNvSpPr>
              <a:spLocks/>
            </p:cNvSpPr>
            <p:nvPr/>
          </p:nvSpPr>
          <p:spPr bwMode="auto">
            <a:xfrm>
              <a:off x="1936749" y="5162550"/>
              <a:ext cx="203200" cy="4873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2" y="32"/>
                </a:cxn>
                <a:cxn ang="0">
                  <a:pos x="0" y="307"/>
                </a:cxn>
                <a:cxn ang="0">
                  <a:pos x="54" y="307"/>
                </a:cxn>
                <a:cxn ang="0">
                  <a:pos x="115" y="185"/>
                </a:cxn>
                <a:cxn ang="0">
                  <a:pos x="57" y="147"/>
                </a:cxn>
                <a:cxn ang="0">
                  <a:pos x="128" y="114"/>
                </a:cxn>
                <a:cxn ang="0">
                  <a:pos x="70" y="16"/>
                </a:cxn>
                <a:cxn ang="0">
                  <a:pos x="32" y="0"/>
                </a:cxn>
              </a:cxnLst>
              <a:rect l="0" t="0" r="r" b="b"/>
              <a:pathLst>
                <a:path w="128" h="307">
                  <a:moveTo>
                    <a:pt x="32" y="0"/>
                  </a:moveTo>
                  <a:lnTo>
                    <a:pt x="32" y="32"/>
                  </a:lnTo>
                  <a:lnTo>
                    <a:pt x="0" y="307"/>
                  </a:lnTo>
                  <a:lnTo>
                    <a:pt x="54" y="307"/>
                  </a:lnTo>
                  <a:lnTo>
                    <a:pt x="115" y="185"/>
                  </a:lnTo>
                  <a:lnTo>
                    <a:pt x="57" y="147"/>
                  </a:lnTo>
                  <a:lnTo>
                    <a:pt x="128" y="114"/>
                  </a:lnTo>
                  <a:lnTo>
                    <a:pt x="70" y="1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6E6E6"/>
            </a:solidFill>
            <a:ln w="6" cap="rnd">
              <a:solidFill>
                <a:srgbClr val="E74B3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213"/>
            <p:cNvSpPr>
              <a:spLocks/>
            </p:cNvSpPr>
            <p:nvPr/>
          </p:nvSpPr>
          <p:spPr bwMode="auto">
            <a:xfrm>
              <a:off x="1746249" y="5126038"/>
              <a:ext cx="127000" cy="24765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26"/>
                </a:cxn>
                <a:cxn ang="0">
                  <a:pos x="17" y="156"/>
                </a:cxn>
                <a:cxn ang="0">
                  <a:pos x="80" y="92"/>
                </a:cxn>
                <a:cxn ang="0">
                  <a:pos x="5" y="0"/>
                </a:cxn>
              </a:cxnLst>
              <a:rect l="0" t="0" r="r" b="b"/>
              <a:pathLst>
                <a:path w="80" h="156">
                  <a:moveTo>
                    <a:pt x="5" y="0"/>
                  </a:moveTo>
                  <a:lnTo>
                    <a:pt x="0" y="26"/>
                  </a:lnTo>
                  <a:lnTo>
                    <a:pt x="17" y="156"/>
                  </a:lnTo>
                  <a:lnTo>
                    <a:pt x="80" y="9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6E6E6"/>
            </a:solidFill>
            <a:ln w="6" cap="rnd">
              <a:solidFill>
                <a:srgbClr val="E74B3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214"/>
            <p:cNvSpPr>
              <a:spLocks/>
            </p:cNvSpPr>
            <p:nvPr/>
          </p:nvSpPr>
          <p:spPr bwMode="auto">
            <a:xfrm>
              <a:off x="1822449" y="5272088"/>
              <a:ext cx="98425" cy="98425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12" y="43"/>
                </a:cxn>
                <a:cxn ang="0">
                  <a:pos x="31" y="43"/>
                </a:cxn>
                <a:cxn ang="0">
                  <a:pos x="43" y="24"/>
                </a:cxn>
                <a:cxn ang="0">
                  <a:pos x="22" y="0"/>
                </a:cxn>
                <a:cxn ang="0">
                  <a:pos x="0" y="24"/>
                </a:cxn>
              </a:cxnLst>
              <a:rect l="0" t="0" r="r" b="b"/>
              <a:pathLst>
                <a:path w="43" h="43">
                  <a:moveTo>
                    <a:pt x="0" y="24"/>
                  </a:moveTo>
                  <a:cubicBezTo>
                    <a:pt x="12" y="43"/>
                    <a:pt x="12" y="43"/>
                    <a:pt x="12" y="43"/>
                  </a:cubicBezTo>
                  <a:cubicBezTo>
                    <a:pt x="18" y="43"/>
                    <a:pt x="25" y="43"/>
                    <a:pt x="31" y="43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0" y="24"/>
                  </a:lnTo>
                  <a:close/>
                </a:path>
              </a:pathLst>
            </a:custGeom>
            <a:solidFill>
              <a:srgbClr val="E74B3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215"/>
            <p:cNvSpPr>
              <a:spLocks/>
            </p:cNvSpPr>
            <p:nvPr/>
          </p:nvSpPr>
          <p:spPr bwMode="auto">
            <a:xfrm>
              <a:off x="1809749" y="5370513"/>
              <a:ext cx="122238" cy="279400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0" y="176"/>
                </a:cxn>
                <a:cxn ang="0">
                  <a:pos x="77" y="176"/>
                </a:cxn>
                <a:cxn ang="0">
                  <a:pos x="53" y="0"/>
                </a:cxn>
                <a:cxn ang="0">
                  <a:pos x="25" y="0"/>
                </a:cxn>
              </a:cxnLst>
              <a:rect l="0" t="0" r="r" b="b"/>
              <a:pathLst>
                <a:path w="77" h="176">
                  <a:moveTo>
                    <a:pt x="25" y="0"/>
                  </a:moveTo>
                  <a:lnTo>
                    <a:pt x="0" y="176"/>
                  </a:lnTo>
                  <a:lnTo>
                    <a:pt x="77" y="176"/>
                  </a:lnTo>
                  <a:lnTo>
                    <a:pt x="5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E74B3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216"/>
            <p:cNvSpPr>
              <a:spLocks/>
            </p:cNvSpPr>
            <p:nvPr/>
          </p:nvSpPr>
          <p:spPr bwMode="auto">
            <a:xfrm>
              <a:off x="1873249" y="5126038"/>
              <a:ext cx="122238" cy="249238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77" y="25"/>
                </a:cxn>
                <a:cxn ang="0">
                  <a:pos x="61" y="157"/>
                </a:cxn>
                <a:cxn ang="0">
                  <a:pos x="0" y="92"/>
                </a:cxn>
                <a:cxn ang="0">
                  <a:pos x="72" y="0"/>
                </a:cxn>
              </a:cxnLst>
              <a:rect l="0" t="0" r="r" b="b"/>
              <a:pathLst>
                <a:path w="77" h="157">
                  <a:moveTo>
                    <a:pt x="72" y="0"/>
                  </a:moveTo>
                  <a:lnTo>
                    <a:pt x="77" y="25"/>
                  </a:lnTo>
                  <a:lnTo>
                    <a:pt x="61" y="157"/>
                  </a:lnTo>
                  <a:lnTo>
                    <a:pt x="0" y="9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E6E6E6"/>
            </a:solidFill>
            <a:ln w="6" cap="rnd">
              <a:solidFill>
                <a:srgbClr val="E74B3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217"/>
            <p:cNvSpPr>
              <a:spLocks/>
            </p:cNvSpPr>
            <p:nvPr/>
          </p:nvSpPr>
          <p:spPr bwMode="auto">
            <a:xfrm>
              <a:off x="1720849" y="4537075"/>
              <a:ext cx="347663" cy="157163"/>
            </a:xfrm>
            <a:custGeom>
              <a:avLst/>
              <a:gdLst/>
              <a:ahLst/>
              <a:cxnLst>
                <a:cxn ang="0">
                  <a:pos x="140" y="38"/>
                </a:cxn>
                <a:cxn ang="0">
                  <a:pos x="2" y="27"/>
                </a:cxn>
                <a:cxn ang="0">
                  <a:pos x="3" y="29"/>
                </a:cxn>
                <a:cxn ang="0">
                  <a:pos x="104" y="45"/>
                </a:cxn>
                <a:cxn ang="0">
                  <a:pos x="141" y="37"/>
                </a:cxn>
                <a:cxn ang="0">
                  <a:pos x="140" y="38"/>
                </a:cxn>
              </a:cxnLst>
              <a:rect l="0" t="0" r="r" b="b"/>
              <a:pathLst>
                <a:path w="151" h="68">
                  <a:moveTo>
                    <a:pt x="140" y="38"/>
                  </a:moveTo>
                  <a:cubicBezTo>
                    <a:pt x="128" y="68"/>
                    <a:pt x="30" y="0"/>
                    <a:pt x="2" y="27"/>
                  </a:cubicBezTo>
                  <a:cubicBezTo>
                    <a:pt x="0" y="28"/>
                    <a:pt x="2" y="30"/>
                    <a:pt x="3" y="29"/>
                  </a:cubicBezTo>
                  <a:cubicBezTo>
                    <a:pt x="36" y="16"/>
                    <a:pt x="72" y="35"/>
                    <a:pt x="104" y="45"/>
                  </a:cubicBezTo>
                  <a:cubicBezTo>
                    <a:pt x="110" y="47"/>
                    <a:pt x="151" y="57"/>
                    <a:pt x="141" y="37"/>
                  </a:cubicBezTo>
                  <a:cubicBezTo>
                    <a:pt x="141" y="37"/>
                    <a:pt x="140" y="37"/>
                    <a:pt x="140" y="38"/>
                  </a:cubicBezTo>
                  <a:close/>
                </a:path>
              </a:pathLst>
            </a:custGeom>
            <a:solidFill>
              <a:srgbClr val="E74B3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218"/>
            <p:cNvSpPr>
              <a:spLocks/>
            </p:cNvSpPr>
            <p:nvPr/>
          </p:nvSpPr>
          <p:spPr bwMode="auto">
            <a:xfrm>
              <a:off x="1766887" y="4572000"/>
              <a:ext cx="271463" cy="73025"/>
            </a:xfrm>
            <a:custGeom>
              <a:avLst/>
              <a:gdLst/>
              <a:ahLst/>
              <a:cxnLst>
                <a:cxn ang="0">
                  <a:pos x="118" y="31"/>
                </a:cxn>
                <a:cxn ang="0">
                  <a:pos x="2" y="0"/>
                </a:cxn>
                <a:cxn ang="0">
                  <a:pos x="1" y="3"/>
                </a:cxn>
                <a:cxn ang="0">
                  <a:pos x="59" y="20"/>
                </a:cxn>
                <a:cxn ang="0">
                  <a:pos x="118" y="32"/>
                </a:cxn>
                <a:cxn ang="0">
                  <a:pos x="118" y="31"/>
                </a:cxn>
              </a:cxnLst>
              <a:rect l="0" t="0" r="r" b="b"/>
              <a:pathLst>
                <a:path w="118" h="32">
                  <a:moveTo>
                    <a:pt x="118" y="31"/>
                  </a:moveTo>
                  <a:cubicBezTo>
                    <a:pt x="77" y="29"/>
                    <a:pt x="42" y="0"/>
                    <a:pt x="2" y="0"/>
                  </a:cubicBezTo>
                  <a:cubicBezTo>
                    <a:pt x="0" y="0"/>
                    <a:pt x="0" y="2"/>
                    <a:pt x="1" y="3"/>
                  </a:cubicBezTo>
                  <a:cubicBezTo>
                    <a:pt x="21" y="9"/>
                    <a:pt x="40" y="14"/>
                    <a:pt x="59" y="20"/>
                  </a:cubicBezTo>
                  <a:cubicBezTo>
                    <a:pt x="78" y="27"/>
                    <a:pt x="98" y="32"/>
                    <a:pt x="118" y="32"/>
                  </a:cubicBezTo>
                  <a:cubicBezTo>
                    <a:pt x="118" y="32"/>
                    <a:pt x="118" y="31"/>
                    <a:pt x="118" y="31"/>
                  </a:cubicBezTo>
                  <a:close/>
                </a:path>
              </a:pathLst>
            </a:custGeom>
            <a:solidFill>
              <a:srgbClr val="E74B3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219"/>
            <p:cNvSpPr>
              <a:spLocks/>
            </p:cNvSpPr>
            <p:nvPr/>
          </p:nvSpPr>
          <p:spPr bwMode="auto">
            <a:xfrm>
              <a:off x="1827212" y="4572000"/>
              <a:ext cx="219075" cy="77788"/>
            </a:xfrm>
            <a:custGeom>
              <a:avLst/>
              <a:gdLst/>
              <a:ahLst/>
              <a:cxnLst>
                <a:cxn ang="0">
                  <a:pos x="89" y="24"/>
                </a:cxn>
                <a:cxn ang="0">
                  <a:pos x="57" y="19"/>
                </a:cxn>
                <a:cxn ang="0">
                  <a:pos x="1" y="3"/>
                </a:cxn>
                <a:cxn ang="0">
                  <a:pos x="1" y="6"/>
                </a:cxn>
                <a:cxn ang="0">
                  <a:pos x="46" y="22"/>
                </a:cxn>
                <a:cxn ang="0">
                  <a:pos x="73" y="30"/>
                </a:cxn>
                <a:cxn ang="0">
                  <a:pos x="91" y="23"/>
                </a:cxn>
                <a:cxn ang="0">
                  <a:pos x="89" y="24"/>
                </a:cxn>
              </a:cxnLst>
              <a:rect l="0" t="0" r="r" b="b"/>
              <a:pathLst>
                <a:path w="95" h="34">
                  <a:moveTo>
                    <a:pt x="89" y="24"/>
                  </a:moveTo>
                  <a:cubicBezTo>
                    <a:pt x="90" y="29"/>
                    <a:pt x="61" y="20"/>
                    <a:pt x="57" y="19"/>
                  </a:cubicBezTo>
                  <a:cubicBezTo>
                    <a:pt x="39" y="13"/>
                    <a:pt x="21" y="0"/>
                    <a:pt x="1" y="3"/>
                  </a:cubicBezTo>
                  <a:cubicBezTo>
                    <a:pt x="0" y="4"/>
                    <a:pt x="0" y="6"/>
                    <a:pt x="1" y="6"/>
                  </a:cubicBezTo>
                  <a:cubicBezTo>
                    <a:pt x="16" y="12"/>
                    <a:pt x="31" y="16"/>
                    <a:pt x="46" y="22"/>
                  </a:cubicBezTo>
                  <a:cubicBezTo>
                    <a:pt x="55" y="25"/>
                    <a:pt x="64" y="28"/>
                    <a:pt x="73" y="30"/>
                  </a:cubicBezTo>
                  <a:cubicBezTo>
                    <a:pt x="78" y="31"/>
                    <a:pt x="95" y="34"/>
                    <a:pt x="91" y="23"/>
                  </a:cubicBezTo>
                  <a:cubicBezTo>
                    <a:pt x="90" y="22"/>
                    <a:pt x="89" y="23"/>
                    <a:pt x="89" y="24"/>
                  </a:cubicBezTo>
                  <a:close/>
                </a:path>
              </a:pathLst>
            </a:custGeom>
            <a:solidFill>
              <a:srgbClr val="E74B3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220"/>
            <p:cNvSpPr>
              <a:spLocks/>
            </p:cNvSpPr>
            <p:nvPr/>
          </p:nvSpPr>
          <p:spPr bwMode="auto">
            <a:xfrm>
              <a:off x="2108199" y="4800600"/>
              <a:ext cx="20638" cy="87313"/>
            </a:xfrm>
            <a:custGeom>
              <a:avLst/>
              <a:gdLst/>
              <a:ahLst/>
              <a:cxnLst>
                <a:cxn ang="0">
                  <a:pos x="9" y="8"/>
                </a:cxn>
                <a:cxn ang="0">
                  <a:pos x="7" y="6"/>
                </a:cxn>
                <a:cxn ang="0">
                  <a:pos x="8" y="2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1" y="16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4" y="36"/>
                </a:cxn>
                <a:cxn ang="0">
                  <a:pos x="8" y="15"/>
                </a:cxn>
                <a:cxn ang="0">
                  <a:pos x="9" y="8"/>
                </a:cxn>
              </a:cxnLst>
              <a:rect l="0" t="0" r="r" b="b"/>
              <a:pathLst>
                <a:path w="9" h="38">
                  <a:moveTo>
                    <a:pt x="9" y="8"/>
                  </a:moveTo>
                  <a:cubicBezTo>
                    <a:pt x="9" y="7"/>
                    <a:pt x="8" y="6"/>
                    <a:pt x="7" y="6"/>
                  </a:cubicBezTo>
                  <a:cubicBezTo>
                    <a:pt x="7" y="5"/>
                    <a:pt x="8" y="3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1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7"/>
                    <a:pt x="2" y="12"/>
                    <a:pt x="1" y="16"/>
                  </a:cubicBezTo>
                  <a:cubicBezTo>
                    <a:pt x="1" y="21"/>
                    <a:pt x="1" y="26"/>
                    <a:pt x="0" y="30"/>
                  </a:cubicBezTo>
                  <a:cubicBezTo>
                    <a:pt x="0" y="32"/>
                    <a:pt x="0" y="34"/>
                    <a:pt x="1" y="36"/>
                  </a:cubicBezTo>
                  <a:cubicBezTo>
                    <a:pt x="1" y="38"/>
                    <a:pt x="4" y="38"/>
                    <a:pt x="4" y="36"/>
                  </a:cubicBezTo>
                  <a:cubicBezTo>
                    <a:pt x="7" y="29"/>
                    <a:pt x="7" y="22"/>
                    <a:pt x="8" y="15"/>
                  </a:cubicBezTo>
                  <a:cubicBezTo>
                    <a:pt x="8" y="13"/>
                    <a:pt x="8" y="10"/>
                    <a:pt x="9" y="8"/>
                  </a:cubicBezTo>
                  <a:close/>
                </a:path>
              </a:pathLst>
            </a:custGeom>
            <a:solidFill>
              <a:srgbClr val="E74B3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221"/>
            <p:cNvSpPr>
              <a:spLocks noEditPoints="1"/>
            </p:cNvSpPr>
            <p:nvPr/>
          </p:nvSpPr>
          <p:spPr bwMode="auto">
            <a:xfrm>
              <a:off x="1650999" y="4751388"/>
              <a:ext cx="441325" cy="161925"/>
            </a:xfrm>
            <a:custGeom>
              <a:avLst/>
              <a:gdLst/>
              <a:ahLst/>
              <a:cxnLst>
                <a:cxn ang="0">
                  <a:pos x="143" y="69"/>
                </a:cxn>
                <a:cxn ang="0">
                  <a:pos x="145" y="69"/>
                </a:cxn>
                <a:cxn ang="0">
                  <a:pos x="180" y="41"/>
                </a:cxn>
                <a:cxn ang="0">
                  <a:pos x="187" y="19"/>
                </a:cxn>
                <a:cxn ang="0">
                  <a:pos x="191" y="10"/>
                </a:cxn>
                <a:cxn ang="0">
                  <a:pos x="185" y="4"/>
                </a:cxn>
                <a:cxn ang="0">
                  <a:pos x="144" y="1"/>
                </a:cxn>
                <a:cxn ang="0">
                  <a:pos x="144" y="6"/>
                </a:cxn>
                <a:cxn ang="0">
                  <a:pos x="172" y="9"/>
                </a:cxn>
                <a:cxn ang="0">
                  <a:pos x="171" y="52"/>
                </a:cxn>
                <a:cxn ang="0">
                  <a:pos x="143" y="65"/>
                </a:cxn>
                <a:cxn ang="0">
                  <a:pos x="143" y="69"/>
                </a:cxn>
                <a:cxn ang="0">
                  <a:pos x="95" y="10"/>
                </a:cxn>
                <a:cxn ang="0">
                  <a:pos x="51" y="2"/>
                </a:cxn>
                <a:cxn ang="0">
                  <a:pos x="47" y="2"/>
                </a:cxn>
                <a:cxn ang="0">
                  <a:pos x="47" y="6"/>
                </a:cxn>
                <a:cxn ang="0">
                  <a:pos x="79" y="16"/>
                </a:cxn>
                <a:cxn ang="0">
                  <a:pos x="60" y="62"/>
                </a:cxn>
                <a:cxn ang="0">
                  <a:pos x="46" y="65"/>
                </a:cxn>
                <a:cxn ang="0">
                  <a:pos x="46" y="69"/>
                </a:cxn>
                <a:cxn ang="0">
                  <a:pos x="79" y="48"/>
                </a:cxn>
                <a:cxn ang="0">
                  <a:pos x="95" y="25"/>
                </a:cxn>
                <a:cxn ang="0">
                  <a:pos x="111" y="48"/>
                </a:cxn>
                <a:cxn ang="0">
                  <a:pos x="143" y="69"/>
                </a:cxn>
                <a:cxn ang="0">
                  <a:pos x="143" y="65"/>
                </a:cxn>
                <a:cxn ang="0">
                  <a:pos x="128" y="62"/>
                </a:cxn>
                <a:cxn ang="0">
                  <a:pos x="112" y="16"/>
                </a:cxn>
                <a:cxn ang="0">
                  <a:pos x="144" y="6"/>
                </a:cxn>
                <a:cxn ang="0">
                  <a:pos x="144" y="1"/>
                </a:cxn>
                <a:cxn ang="0">
                  <a:pos x="141" y="2"/>
                </a:cxn>
                <a:cxn ang="0">
                  <a:pos x="95" y="10"/>
                </a:cxn>
                <a:cxn ang="0">
                  <a:pos x="47" y="2"/>
                </a:cxn>
                <a:cxn ang="0">
                  <a:pos x="6" y="4"/>
                </a:cxn>
                <a:cxn ang="0">
                  <a:pos x="1" y="10"/>
                </a:cxn>
                <a:cxn ang="0">
                  <a:pos x="4" y="19"/>
                </a:cxn>
                <a:cxn ang="0">
                  <a:pos x="10" y="42"/>
                </a:cxn>
                <a:cxn ang="0">
                  <a:pos x="42" y="69"/>
                </a:cxn>
                <a:cxn ang="0">
                  <a:pos x="46" y="69"/>
                </a:cxn>
                <a:cxn ang="0">
                  <a:pos x="46" y="65"/>
                </a:cxn>
                <a:cxn ang="0">
                  <a:pos x="18" y="52"/>
                </a:cxn>
                <a:cxn ang="0">
                  <a:pos x="19" y="9"/>
                </a:cxn>
                <a:cxn ang="0">
                  <a:pos x="47" y="6"/>
                </a:cxn>
                <a:cxn ang="0">
                  <a:pos x="47" y="2"/>
                </a:cxn>
              </a:cxnLst>
              <a:rect l="0" t="0" r="r" b="b"/>
              <a:pathLst>
                <a:path w="191" h="70">
                  <a:moveTo>
                    <a:pt x="143" y="69"/>
                  </a:moveTo>
                  <a:cubicBezTo>
                    <a:pt x="143" y="69"/>
                    <a:pt x="144" y="69"/>
                    <a:pt x="145" y="69"/>
                  </a:cubicBezTo>
                  <a:cubicBezTo>
                    <a:pt x="171" y="67"/>
                    <a:pt x="177" y="56"/>
                    <a:pt x="180" y="41"/>
                  </a:cubicBezTo>
                  <a:cubicBezTo>
                    <a:pt x="183" y="25"/>
                    <a:pt x="183" y="20"/>
                    <a:pt x="187" y="19"/>
                  </a:cubicBezTo>
                  <a:cubicBezTo>
                    <a:pt x="190" y="18"/>
                    <a:pt x="191" y="14"/>
                    <a:pt x="191" y="10"/>
                  </a:cubicBezTo>
                  <a:cubicBezTo>
                    <a:pt x="190" y="6"/>
                    <a:pt x="190" y="5"/>
                    <a:pt x="185" y="4"/>
                  </a:cubicBezTo>
                  <a:cubicBezTo>
                    <a:pt x="182" y="2"/>
                    <a:pt x="160" y="0"/>
                    <a:pt x="144" y="1"/>
                  </a:cubicBezTo>
                  <a:cubicBezTo>
                    <a:pt x="144" y="6"/>
                    <a:pt x="144" y="6"/>
                    <a:pt x="144" y="6"/>
                  </a:cubicBezTo>
                  <a:cubicBezTo>
                    <a:pt x="157" y="5"/>
                    <a:pt x="169" y="6"/>
                    <a:pt x="172" y="9"/>
                  </a:cubicBezTo>
                  <a:cubicBezTo>
                    <a:pt x="180" y="14"/>
                    <a:pt x="178" y="39"/>
                    <a:pt x="171" y="52"/>
                  </a:cubicBezTo>
                  <a:cubicBezTo>
                    <a:pt x="167" y="61"/>
                    <a:pt x="154" y="65"/>
                    <a:pt x="143" y="65"/>
                  </a:cubicBezTo>
                  <a:lnTo>
                    <a:pt x="143" y="69"/>
                  </a:lnTo>
                  <a:close/>
                  <a:moveTo>
                    <a:pt x="95" y="10"/>
                  </a:moveTo>
                  <a:cubicBezTo>
                    <a:pt x="90" y="10"/>
                    <a:pt x="67" y="3"/>
                    <a:pt x="51" y="2"/>
                  </a:cubicBezTo>
                  <a:cubicBezTo>
                    <a:pt x="50" y="2"/>
                    <a:pt x="49" y="2"/>
                    <a:pt x="47" y="2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60" y="6"/>
                    <a:pt x="74" y="9"/>
                    <a:pt x="79" y="16"/>
                  </a:cubicBezTo>
                  <a:cubicBezTo>
                    <a:pt x="86" y="28"/>
                    <a:pt x="73" y="56"/>
                    <a:pt x="60" y="62"/>
                  </a:cubicBezTo>
                  <a:cubicBezTo>
                    <a:pt x="56" y="64"/>
                    <a:pt x="51" y="65"/>
                    <a:pt x="46" y="65"/>
                  </a:cubicBezTo>
                  <a:cubicBezTo>
                    <a:pt x="46" y="69"/>
                    <a:pt x="46" y="69"/>
                    <a:pt x="46" y="69"/>
                  </a:cubicBezTo>
                  <a:cubicBezTo>
                    <a:pt x="68" y="69"/>
                    <a:pt x="76" y="54"/>
                    <a:pt x="79" y="48"/>
                  </a:cubicBezTo>
                  <a:cubicBezTo>
                    <a:pt x="84" y="39"/>
                    <a:pt x="83" y="25"/>
                    <a:pt x="95" y="25"/>
                  </a:cubicBezTo>
                  <a:cubicBezTo>
                    <a:pt x="108" y="25"/>
                    <a:pt x="106" y="38"/>
                    <a:pt x="111" y="48"/>
                  </a:cubicBezTo>
                  <a:cubicBezTo>
                    <a:pt x="113" y="53"/>
                    <a:pt x="120" y="70"/>
                    <a:pt x="143" y="69"/>
                  </a:cubicBezTo>
                  <a:cubicBezTo>
                    <a:pt x="143" y="65"/>
                    <a:pt x="143" y="65"/>
                    <a:pt x="143" y="65"/>
                  </a:cubicBezTo>
                  <a:cubicBezTo>
                    <a:pt x="137" y="65"/>
                    <a:pt x="132" y="64"/>
                    <a:pt x="128" y="62"/>
                  </a:cubicBezTo>
                  <a:cubicBezTo>
                    <a:pt x="116" y="56"/>
                    <a:pt x="104" y="28"/>
                    <a:pt x="112" y="16"/>
                  </a:cubicBezTo>
                  <a:cubicBezTo>
                    <a:pt x="117" y="9"/>
                    <a:pt x="131" y="6"/>
                    <a:pt x="144" y="6"/>
                  </a:cubicBezTo>
                  <a:cubicBezTo>
                    <a:pt x="144" y="1"/>
                    <a:pt x="144" y="1"/>
                    <a:pt x="144" y="1"/>
                  </a:cubicBezTo>
                  <a:cubicBezTo>
                    <a:pt x="143" y="1"/>
                    <a:pt x="142" y="1"/>
                    <a:pt x="141" y="2"/>
                  </a:cubicBezTo>
                  <a:cubicBezTo>
                    <a:pt x="126" y="3"/>
                    <a:pt x="109" y="9"/>
                    <a:pt x="95" y="10"/>
                  </a:cubicBezTo>
                  <a:close/>
                  <a:moveTo>
                    <a:pt x="47" y="2"/>
                  </a:moveTo>
                  <a:cubicBezTo>
                    <a:pt x="31" y="1"/>
                    <a:pt x="10" y="3"/>
                    <a:pt x="6" y="4"/>
                  </a:cubicBezTo>
                  <a:cubicBezTo>
                    <a:pt x="1" y="6"/>
                    <a:pt x="1" y="6"/>
                    <a:pt x="1" y="10"/>
                  </a:cubicBezTo>
                  <a:cubicBezTo>
                    <a:pt x="0" y="14"/>
                    <a:pt x="1" y="18"/>
                    <a:pt x="4" y="19"/>
                  </a:cubicBezTo>
                  <a:cubicBezTo>
                    <a:pt x="8" y="20"/>
                    <a:pt x="8" y="26"/>
                    <a:pt x="10" y="42"/>
                  </a:cubicBezTo>
                  <a:cubicBezTo>
                    <a:pt x="12" y="56"/>
                    <a:pt x="17" y="67"/>
                    <a:pt x="42" y="69"/>
                  </a:cubicBezTo>
                  <a:cubicBezTo>
                    <a:pt x="44" y="69"/>
                    <a:pt x="45" y="69"/>
                    <a:pt x="46" y="69"/>
                  </a:cubicBezTo>
                  <a:cubicBezTo>
                    <a:pt x="46" y="65"/>
                    <a:pt x="46" y="65"/>
                    <a:pt x="46" y="65"/>
                  </a:cubicBezTo>
                  <a:cubicBezTo>
                    <a:pt x="35" y="65"/>
                    <a:pt x="22" y="61"/>
                    <a:pt x="18" y="52"/>
                  </a:cubicBezTo>
                  <a:cubicBezTo>
                    <a:pt x="11" y="40"/>
                    <a:pt x="11" y="14"/>
                    <a:pt x="19" y="9"/>
                  </a:cubicBezTo>
                  <a:cubicBezTo>
                    <a:pt x="23" y="7"/>
                    <a:pt x="35" y="5"/>
                    <a:pt x="47" y="6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E74B3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222"/>
            <p:cNvSpPr>
              <a:spLocks noEditPoints="1"/>
            </p:cNvSpPr>
            <p:nvPr/>
          </p:nvSpPr>
          <p:spPr bwMode="auto">
            <a:xfrm>
              <a:off x="1611312" y="4775200"/>
              <a:ext cx="20638" cy="111125"/>
            </a:xfrm>
            <a:custGeom>
              <a:avLst/>
              <a:gdLst/>
              <a:ahLst/>
              <a:cxnLst>
                <a:cxn ang="0">
                  <a:pos x="8" y="34"/>
                </a:cxn>
                <a:cxn ang="0">
                  <a:pos x="8" y="34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4" y="19"/>
                </a:cxn>
                <a:cxn ang="0">
                  <a:pos x="3" y="19"/>
                </a:cxn>
                <a:cxn ang="0">
                  <a:pos x="3" y="16"/>
                </a:cxn>
                <a:cxn ang="0">
                  <a:pos x="2" y="16"/>
                </a:cxn>
                <a:cxn ang="0">
                  <a:pos x="2" y="19"/>
                </a:cxn>
                <a:cxn ang="0">
                  <a:pos x="2" y="19"/>
                </a:cxn>
                <a:cxn ang="0">
                  <a:pos x="1" y="24"/>
                </a:cxn>
                <a:cxn ang="0">
                  <a:pos x="1" y="22"/>
                </a:cxn>
                <a:cxn ang="0">
                  <a:pos x="0" y="22"/>
                </a:cxn>
                <a:cxn ang="0">
                  <a:pos x="1" y="27"/>
                </a:cxn>
                <a:cxn ang="0">
                  <a:pos x="3" y="40"/>
                </a:cxn>
                <a:cxn ang="0">
                  <a:pos x="4" y="46"/>
                </a:cxn>
                <a:cxn ang="0">
                  <a:pos x="5" y="46"/>
                </a:cxn>
                <a:cxn ang="0">
                  <a:pos x="5" y="47"/>
                </a:cxn>
                <a:cxn ang="0">
                  <a:pos x="5" y="47"/>
                </a:cxn>
                <a:cxn ang="0">
                  <a:pos x="5" y="48"/>
                </a:cxn>
                <a:cxn ang="0">
                  <a:pos x="6" y="48"/>
                </a:cxn>
                <a:cxn ang="0">
                  <a:pos x="8" y="47"/>
                </a:cxn>
                <a:cxn ang="0">
                  <a:pos x="8" y="47"/>
                </a:cxn>
                <a:cxn ang="0">
                  <a:pos x="8" y="34"/>
                </a:cxn>
                <a:cxn ang="0">
                  <a:pos x="7" y="34"/>
                </a:cxn>
                <a:cxn ang="0">
                  <a:pos x="7" y="35"/>
                </a:cxn>
                <a:cxn ang="0">
                  <a:pos x="7" y="34"/>
                </a:cxn>
                <a:cxn ang="0">
                  <a:pos x="7" y="34"/>
                </a:cxn>
              </a:cxnLst>
              <a:rect l="0" t="0" r="r" b="b"/>
              <a:pathLst>
                <a:path w="9" h="48">
                  <a:moveTo>
                    <a:pt x="8" y="34"/>
                  </a:moveTo>
                  <a:cubicBezTo>
                    <a:pt x="8" y="34"/>
                    <a:pt x="8" y="34"/>
                    <a:pt x="8" y="34"/>
                  </a:cubicBezTo>
                  <a:cubicBezTo>
                    <a:pt x="7" y="23"/>
                    <a:pt x="4" y="12"/>
                    <a:pt x="4" y="1"/>
                  </a:cubicBezTo>
                  <a:cubicBezTo>
                    <a:pt x="4" y="0"/>
                    <a:pt x="3" y="0"/>
                    <a:pt x="3" y="1"/>
                  </a:cubicBezTo>
                  <a:cubicBezTo>
                    <a:pt x="3" y="7"/>
                    <a:pt x="3" y="13"/>
                    <a:pt x="4" y="19"/>
                  </a:cubicBezTo>
                  <a:cubicBezTo>
                    <a:pt x="4" y="19"/>
                    <a:pt x="4" y="19"/>
                    <a:pt x="3" y="19"/>
                  </a:cubicBezTo>
                  <a:cubicBezTo>
                    <a:pt x="3" y="18"/>
                    <a:pt x="3" y="17"/>
                    <a:pt x="3" y="16"/>
                  </a:cubicBezTo>
                  <a:cubicBezTo>
                    <a:pt x="3" y="15"/>
                    <a:pt x="2" y="15"/>
                    <a:pt x="2" y="16"/>
                  </a:cubicBezTo>
                  <a:cubicBezTo>
                    <a:pt x="2" y="17"/>
                    <a:pt x="2" y="18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21"/>
                    <a:pt x="1" y="22"/>
                    <a:pt x="1" y="24"/>
                  </a:cubicBezTo>
                  <a:cubicBezTo>
                    <a:pt x="1" y="23"/>
                    <a:pt x="1" y="22"/>
                    <a:pt x="1" y="22"/>
                  </a:cubicBezTo>
                  <a:cubicBezTo>
                    <a:pt x="1" y="21"/>
                    <a:pt x="0" y="21"/>
                    <a:pt x="0" y="22"/>
                  </a:cubicBezTo>
                  <a:cubicBezTo>
                    <a:pt x="1" y="23"/>
                    <a:pt x="1" y="25"/>
                    <a:pt x="1" y="27"/>
                  </a:cubicBezTo>
                  <a:cubicBezTo>
                    <a:pt x="1" y="31"/>
                    <a:pt x="2" y="36"/>
                    <a:pt x="3" y="40"/>
                  </a:cubicBezTo>
                  <a:cubicBezTo>
                    <a:pt x="3" y="42"/>
                    <a:pt x="3" y="44"/>
                    <a:pt x="4" y="46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5" y="46"/>
                    <a:pt x="5" y="47"/>
                    <a:pt x="5" y="47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5" y="47"/>
                    <a:pt x="5" y="47"/>
                    <a:pt x="5" y="48"/>
                  </a:cubicBezTo>
                  <a:cubicBezTo>
                    <a:pt x="5" y="48"/>
                    <a:pt x="6" y="48"/>
                    <a:pt x="6" y="48"/>
                  </a:cubicBezTo>
                  <a:cubicBezTo>
                    <a:pt x="7" y="48"/>
                    <a:pt x="7" y="48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9" y="42"/>
                    <a:pt x="9" y="38"/>
                    <a:pt x="8" y="34"/>
                  </a:cubicBezTo>
                  <a:close/>
                  <a:moveTo>
                    <a:pt x="7" y="34"/>
                  </a:move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lose/>
                </a:path>
              </a:pathLst>
            </a:custGeom>
            <a:solidFill>
              <a:srgbClr val="E74B3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223"/>
            <p:cNvSpPr>
              <a:spLocks/>
            </p:cNvSpPr>
            <p:nvPr/>
          </p:nvSpPr>
          <p:spPr bwMode="auto">
            <a:xfrm>
              <a:off x="1674812" y="4568825"/>
              <a:ext cx="127000" cy="79375"/>
            </a:xfrm>
            <a:custGeom>
              <a:avLst/>
              <a:gdLst/>
              <a:ahLst/>
              <a:cxnLst>
                <a:cxn ang="0">
                  <a:pos x="1" y="33"/>
                </a:cxn>
                <a:cxn ang="0">
                  <a:pos x="25" y="15"/>
                </a:cxn>
                <a:cxn ang="0">
                  <a:pos x="53" y="6"/>
                </a:cxn>
                <a:cxn ang="0">
                  <a:pos x="53" y="3"/>
                </a:cxn>
                <a:cxn ang="0">
                  <a:pos x="25" y="9"/>
                </a:cxn>
                <a:cxn ang="0">
                  <a:pos x="0" y="33"/>
                </a:cxn>
                <a:cxn ang="0">
                  <a:pos x="1" y="33"/>
                </a:cxn>
              </a:cxnLst>
              <a:rect l="0" t="0" r="r" b="b"/>
              <a:pathLst>
                <a:path w="55" h="34">
                  <a:moveTo>
                    <a:pt x="1" y="33"/>
                  </a:moveTo>
                  <a:cubicBezTo>
                    <a:pt x="8" y="26"/>
                    <a:pt x="16" y="20"/>
                    <a:pt x="25" y="15"/>
                  </a:cubicBezTo>
                  <a:cubicBezTo>
                    <a:pt x="34" y="10"/>
                    <a:pt x="44" y="9"/>
                    <a:pt x="53" y="6"/>
                  </a:cubicBezTo>
                  <a:cubicBezTo>
                    <a:pt x="55" y="5"/>
                    <a:pt x="55" y="4"/>
                    <a:pt x="53" y="3"/>
                  </a:cubicBezTo>
                  <a:cubicBezTo>
                    <a:pt x="45" y="0"/>
                    <a:pt x="33" y="5"/>
                    <a:pt x="25" y="9"/>
                  </a:cubicBezTo>
                  <a:cubicBezTo>
                    <a:pt x="15" y="15"/>
                    <a:pt x="6" y="23"/>
                    <a:pt x="0" y="33"/>
                  </a:cubicBezTo>
                  <a:cubicBezTo>
                    <a:pt x="0" y="33"/>
                    <a:pt x="0" y="34"/>
                    <a:pt x="1" y="33"/>
                  </a:cubicBezTo>
                  <a:close/>
                </a:path>
              </a:pathLst>
            </a:custGeom>
            <a:solidFill>
              <a:srgbClr val="E74B3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224"/>
            <p:cNvSpPr>
              <a:spLocks/>
            </p:cNvSpPr>
            <p:nvPr/>
          </p:nvSpPr>
          <p:spPr bwMode="auto">
            <a:xfrm>
              <a:off x="1706562" y="4540250"/>
              <a:ext cx="147638" cy="58738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27" y="17"/>
                </a:cxn>
                <a:cxn ang="0">
                  <a:pos x="61" y="20"/>
                </a:cxn>
                <a:cxn ang="0">
                  <a:pos x="63" y="17"/>
                </a:cxn>
                <a:cxn ang="0">
                  <a:pos x="0" y="25"/>
                </a:cxn>
                <a:cxn ang="0">
                  <a:pos x="0" y="26"/>
                </a:cxn>
              </a:cxnLst>
              <a:rect l="0" t="0" r="r" b="b"/>
              <a:pathLst>
                <a:path w="64" h="26">
                  <a:moveTo>
                    <a:pt x="0" y="26"/>
                  </a:moveTo>
                  <a:cubicBezTo>
                    <a:pt x="9" y="22"/>
                    <a:pt x="18" y="19"/>
                    <a:pt x="27" y="17"/>
                  </a:cubicBezTo>
                  <a:cubicBezTo>
                    <a:pt x="40" y="14"/>
                    <a:pt x="49" y="17"/>
                    <a:pt x="61" y="20"/>
                  </a:cubicBezTo>
                  <a:cubicBezTo>
                    <a:pt x="63" y="21"/>
                    <a:pt x="64" y="19"/>
                    <a:pt x="63" y="17"/>
                  </a:cubicBezTo>
                  <a:cubicBezTo>
                    <a:pt x="47" y="0"/>
                    <a:pt x="16" y="17"/>
                    <a:pt x="0" y="25"/>
                  </a:cubicBezTo>
                  <a:cubicBezTo>
                    <a:pt x="0" y="25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E74B3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225"/>
            <p:cNvSpPr>
              <a:spLocks/>
            </p:cNvSpPr>
            <p:nvPr/>
          </p:nvSpPr>
          <p:spPr bwMode="auto">
            <a:xfrm>
              <a:off x="1703387" y="4551363"/>
              <a:ext cx="157163" cy="50800"/>
            </a:xfrm>
            <a:custGeom>
              <a:avLst/>
              <a:gdLst/>
              <a:ahLst/>
              <a:cxnLst>
                <a:cxn ang="0">
                  <a:pos x="1" y="21"/>
                </a:cxn>
                <a:cxn ang="0">
                  <a:pos x="28" y="15"/>
                </a:cxn>
                <a:cxn ang="0">
                  <a:pos x="66" y="19"/>
                </a:cxn>
                <a:cxn ang="0">
                  <a:pos x="67" y="17"/>
                </a:cxn>
                <a:cxn ang="0">
                  <a:pos x="1" y="21"/>
                </a:cxn>
                <a:cxn ang="0">
                  <a:pos x="1" y="21"/>
                </a:cxn>
              </a:cxnLst>
              <a:rect l="0" t="0" r="r" b="b"/>
              <a:pathLst>
                <a:path w="68" h="22">
                  <a:moveTo>
                    <a:pt x="1" y="21"/>
                  </a:moveTo>
                  <a:cubicBezTo>
                    <a:pt x="10" y="20"/>
                    <a:pt x="19" y="17"/>
                    <a:pt x="28" y="15"/>
                  </a:cubicBezTo>
                  <a:cubicBezTo>
                    <a:pt x="42" y="12"/>
                    <a:pt x="53" y="17"/>
                    <a:pt x="66" y="19"/>
                  </a:cubicBezTo>
                  <a:cubicBezTo>
                    <a:pt x="67" y="19"/>
                    <a:pt x="68" y="18"/>
                    <a:pt x="67" y="17"/>
                  </a:cubicBezTo>
                  <a:cubicBezTo>
                    <a:pt x="53" y="0"/>
                    <a:pt x="15" y="8"/>
                    <a:pt x="1" y="21"/>
                  </a:cubicBezTo>
                  <a:cubicBezTo>
                    <a:pt x="0" y="21"/>
                    <a:pt x="1" y="22"/>
                    <a:pt x="1" y="21"/>
                  </a:cubicBezTo>
                  <a:close/>
                </a:path>
              </a:pathLst>
            </a:custGeom>
            <a:solidFill>
              <a:srgbClr val="E74B3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226"/>
            <p:cNvSpPr>
              <a:spLocks/>
            </p:cNvSpPr>
            <p:nvPr/>
          </p:nvSpPr>
          <p:spPr bwMode="auto">
            <a:xfrm>
              <a:off x="1706562" y="4594225"/>
              <a:ext cx="20638" cy="17463"/>
            </a:xfrm>
            <a:custGeom>
              <a:avLst/>
              <a:gdLst/>
              <a:ahLst/>
              <a:cxnLst>
                <a:cxn ang="0">
                  <a:pos x="1" y="7"/>
                </a:cxn>
                <a:cxn ang="0">
                  <a:pos x="4" y="4"/>
                </a:cxn>
                <a:cxn ang="0">
                  <a:pos x="8" y="2"/>
                </a:cxn>
                <a:cxn ang="0">
                  <a:pos x="8" y="1"/>
                </a:cxn>
                <a:cxn ang="0">
                  <a:pos x="0" y="6"/>
                </a:cxn>
                <a:cxn ang="0">
                  <a:pos x="1" y="7"/>
                </a:cxn>
              </a:cxnLst>
              <a:rect l="0" t="0" r="r" b="b"/>
              <a:pathLst>
                <a:path w="9" h="7">
                  <a:moveTo>
                    <a:pt x="1" y="7"/>
                  </a:moveTo>
                  <a:cubicBezTo>
                    <a:pt x="2" y="6"/>
                    <a:pt x="3" y="5"/>
                    <a:pt x="4" y="4"/>
                  </a:cubicBezTo>
                  <a:cubicBezTo>
                    <a:pt x="6" y="3"/>
                    <a:pt x="7" y="3"/>
                    <a:pt x="8" y="2"/>
                  </a:cubicBezTo>
                  <a:cubicBezTo>
                    <a:pt x="9" y="2"/>
                    <a:pt x="9" y="1"/>
                    <a:pt x="8" y="1"/>
                  </a:cubicBezTo>
                  <a:cubicBezTo>
                    <a:pt x="5" y="0"/>
                    <a:pt x="1" y="2"/>
                    <a:pt x="0" y="6"/>
                  </a:cubicBezTo>
                  <a:cubicBezTo>
                    <a:pt x="0" y="6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E74B3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227"/>
            <p:cNvSpPr>
              <a:spLocks/>
            </p:cNvSpPr>
            <p:nvPr/>
          </p:nvSpPr>
          <p:spPr bwMode="auto">
            <a:xfrm>
              <a:off x="1839912" y="4567238"/>
              <a:ext cx="30163" cy="2698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5" y="9"/>
                </a:cxn>
                <a:cxn ang="0">
                  <a:pos x="12" y="9"/>
                </a:cxn>
                <a:cxn ang="0">
                  <a:pos x="13" y="6"/>
                </a:cxn>
                <a:cxn ang="0">
                  <a:pos x="8" y="4"/>
                </a:cxn>
                <a:cxn ang="0">
                  <a:pos x="4" y="1"/>
                </a:cxn>
                <a:cxn ang="0">
                  <a:pos x="0" y="4"/>
                </a:cxn>
              </a:cxnLst>
              <a:rect l="0" t="0" r="r" b="b"/>
              <a:pathLst>
                <a:path w="13" h="12">
                  <a:moveTo>
                    <a:pt x="0" y="4"/>
                  </a:moveTo>
                  <a:cubicBezTo>
                    <a:pt x="1" y="6"/>
                    <a:pt x="3" y="8"/>
                    <a:pt x="5" y="9"/>
                  </a:cubicBezTo>
                  <a:cubicBezTo>
                    <a:pt x="7" y="10"/>
                    <a:pt x="10" y="12"/>
                    <a:pt x="12" y="9"/>
                  </a:cubicBezTo>
                  <a:cubicBezTo>
                    <a:pt x="13" y="8"/>
                    <a:pt x="13" y="7"/>
                    <a:pt x="13" y="6"/>
                  </a:cubicBezTo>
                  <a:cubicBezTo>
                    <a:pt x="12" y="4"/>
                    <a:pt x="10" y="4"/>
                    <a:pt x="8" y="4"/>
                  </a:cubicBezTo>
                  <a:cubicBezTo>
                    <a:pt x="7" y="3"/>
                    <a:pt x="5" y="2"/>
                    <a:pt x="4" y="1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E74B3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230"/>
            <p:cNvSpPr>
              <a:spLocks/>
            </p:cNvSpPr>
            <p:nvPr/>
          </p:nvSpPr>
          <p:spPr bwMode="auto">
            <a:xfrm>
              <a:off x="1346199" y="5762625"/>
              <a:ext cx="1041400" cy="115888"/>
            </a:xfrm>
            <a:custGeom>
              <a:avLst/>
              <a:gdLst/>
              <a:ahLst/>
              <a:cxnLst>
                <a:cxn ang="0">
                  <a:pos x="451" y="25"/>
                </a:cxn>
                <a:cxn ang="0">
                  <a:pos x="435" y="50"/>
                </a:cxn>
                <a:cxn ang="0">
                  <a:pos x="16" y="50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16" y="0"/>
                </a:cxn>
                <a:cxn ang="0">
                  <a:pos x="435" y="0"/>
                </a:cxn>
                <a:cxn ang="0">
                  <a:pos x="451" y="25"/>
                </a:cxn>
              </a:cxnLst>
              <a:rect l="0" t="0" r="r" b="b"/>
              <a:pathLst>
                <a:path w="451" h="50">
                  <a:moveTo>
                    <a:pt x="451" y="25"/>
                  </a:moveTo>
                  <a:cubicBezTo>
                    <a:pt x="451" y="38"/>
                    <a:pt x="444" y="50"/>
                    <a:pt x="435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7" y="50"/>
                    <a:pt x="0" y="38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7" y="0"/>
                    <a:pt x="16" y="0"/>
                  </a:cubicBezTo>
                  <a:cubicBezTo>
                    <a:pt x="435" y="0"/>
                    <a:pt x="435" y="0"/>
                    <a:pt x="435" y="0"/>
                  </a:cubicBezTo>
                  <a:cubicBezTo>
                    <a:pt x="444" y="0"/>
                    <a:pt x="451" y="11"/>
                    <a:pt x="451" y="25"/>
                  </a:cubicBezTo>
                  <a:close/>
                </a:path>
              </a:pathLst>
            </a:custGeom>
            <a:solidFill>
              <a:srgbClr val="E74B3C"/>
            </a:solidFill>
            <a:ln w="7" cap="rnd">
              <a:solidFill>
                <a:srgbClr val="E74B3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6" name="TextBox 175"/>
          <p:cNvSpPr txBox="1"/>
          <p:nvPr/>
        </p:nvSpPr>
        <p:spPr>
          <a:xfrm>
            <a:off x="7293092" y="1449146"/>
            <a:ext cx="10740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>
                <a:solidFill>
                  <a:schemeClr val="bg1"/>
                </a:solidFill>
              </a:rPr>
              <a:t>By Gender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7228912" y="3221540"/>
            <a:ext cx="11641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FEMALE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7416477" y="5511863"/>
            <a:ext cx="8629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MALE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0" y="6627168"/>
            <a:ext cx="1676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defRPr/>
            </a:pPr>
            <a:r>
              <a:rPr lang="en-US" sz="900" i="1" dirty="0">
                <a:solidFill>
                  <a:srgbClr val="8EB4E3"/>
                </a:solidFill>
                <a:cs typeface="Arial" pitchFamily="34" charset="0"/>
              </a:rPr>
              <a:t>Source: CBM001, Certified Data</a:t>
            </a:r>
          </a:p>
        </p:txBody>
      </p:sp>
      <p:sp>
        <p:nvSpPr>
          <p:cNvPr id="50" name="Rectangle 49"/>
          <p:cNvSpPr/>
          <p:nvPr/>
        </p:nvSpPr>
        <p:spPr>
          <a:xfrm>
            <a:off x="0" y="6435061"/>
            <a:ext cx="9153858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60" name="Rectangle 59"/>
          <p:cNvSpPr/>
          <p:nvPr/>
        </p:nvSpPr>
        <p:spPr>
          <a:xfrm>
            <a:off x="0" y="1021350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892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858" y="235751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>
              <a:defRPr/>
            </a:pPr>
            <a:r>
              <a:rPr lang="en-US" sz="2000" b="1" cap="all" dirty="0">
                <a:solidFill>
                  <a:schemeClr val="bg1"/>
                </a:solidFill>
                <a:cs typeface="Arial" pitchFamily="34" charset="0"/>
              </a:rPr>
              <a:t>Enrollment by Demographic</a:t>
            </a:r>
            <a:endParaRPr lang="en-US" b="1" cap="all" dirty="0">
              <a:solidFill>
                <a:schemeClr val="bg1"/>
              </a:solidFill>
              <a:cs typeface="Arial" pitchFamily="34" charset="0"/>
            </a:endParaRPr>
          </a:p>
          <a:p>
            <a:pPr algn="ctr" fontAlgn="b">
              <a:defRPr/>
            </a:pPr>
            <a:r>
              <a:rPr lang="en-US" sz="1600" b="1" dirty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Fall </a:t>
            </a:r>
            <a:r>
              <a:rPr lang="en-US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2020</a:t>
            </a:r>
            <a:endParaRPr lang="en-US" sz="1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179" name="TextBox 178"/>
          <p:cNvSpPr txBox="1"/>
          <p:nvPr/>
        </p:nvSpPr>
        <p:spPr>
          <a:xfrm>
            <a:off x="0" y="6627168"/>
            <a:ext cx="1676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defRPr/>
            </a:pPr>
            <a:r>
              <a:rPr lang="en-US" sz="900" i="1" dirty="0">
                <a:solidFill>
                  <a:srgbClr val="8EB4E3"/>
                </a:solidFill>
                <a:cs typeface="Arial" pitchFamily="34" charset="0"/>
              </a:rPr>
              <a:t>Source: CBM001, Certified Data</a:t>
            </a:r>
          </a:p>
        </p:txBody>
      </p:sp>
      <p:sp>
        <p:nvSpPr>
          <p:cNvPr id="50" name="Rectangle 49"/>
          <p:cNvSpPr/>
          <p:nvPr/>
        </p:nvSpPr>
        <p:spPr>
          <a:xfrm>
            <a:off x="0" y="6435061"/>
            <a:ext cx="9153858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60" name="Rectangle 59"/>
          <p:cNvSpPr/>
          <p:nvPr/>
        </p:nvSpPr>
        <p:spPr>
          <a:xfrm>
            <a:off x="0" y="1021350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032715"/>
              </p:ext>
            </p:extLst>
          </p:nvPr>
        </p:nvGraphicFramePr>
        <p:xfrm>
          <a:off x="870023" y="1544511"/>
          <a:ext cx="7361583" cy="4505119"/>
        </p:xfrm>
        <a:graphic>
          <a:graphicData uri="http://schemas.openxmlformats.org/drawingml/2006/table">
            <a:tbl>
              <a:tblPr>
                <a:effectLst>
                  <a:outerShdw blurRad="647700" dist="38100" dir="2700000" algn="tl" rotWithShape="0">
                    <a:schemeClr val="tx1">
                      <a:alpha val="85000"/>
                    </a:schemeClr>
                  </a:outerShdw>
                </a:effectLst>
              </a:tblPr>
              <a:tblGrid>
                <a:gridCol w="983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5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38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70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78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78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58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92396"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Undergraduate</a:t>
                      </a:r>
                      <a:endParaRPr lang="en-US" sz="10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0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Graduate</a:t>
                      </a:r>
                      <a:endParaRPr lang="en-US" sz="10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0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 Students</a:t>
                      </a:r>
                      <a:endParaRPr lang="en-US" sz="10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0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49919"/>
                  </a:ext>
                </a:extLst>
              </a:tr>
              <a:tr h="49239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non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Race</a:t>
                      </a:r>
                      <a:endParaRPr lang="en-US" sz="1000" b="1" i="0" u="none" strike="noStrike" cap="non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Count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Percent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Count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Percent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Count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Percent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83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White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3345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41.49%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1737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48.76%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5082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43.72%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83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Black or African-American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1580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19.60%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626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17.57%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2206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18.98%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0671699"/>
                  </a:ext>
                </a:extLst>
              </a:tr>
              <a:tr h="33183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Hispanic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1814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22.50%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610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17.13%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2424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20.85%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5154869"/>
                  </a:ext>
                </a:extLst>
              </a:tr>
              <a:tr h="33183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Asian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1.76%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4.35%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2.56%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83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American Indian or Alaskan Native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0.56%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0.22%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0.46%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83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Native Hawaiian or Other Pacific Islander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0.15%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83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Two or More Races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575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7.13%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3.79%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710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6.11%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554655"/>
                  </a:ext>
                </a:extLst>
              </a:tr>
              <a:tr h="33183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International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427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5.30%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6.23%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649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5.58%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09471"/>
                  </a:ext>
                </a:extLst>
              </a:tr>
              <a:tr h="33183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 Reported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89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8062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100.00%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3562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100.00%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11624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100%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2" name="Rectangle 51"/>
          <p:cNvSpPr/>
          <p:nvPr/>
        </p:nvSpPr>
        <p:spPr>
          <a:xfrm flipV="1">
            <a:off x="822959" y="1534628"/>
            <a:ext cx="7454366" cy="47192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54" name="Rectangle 53"/>
          <p:cNvSpPr/>
          <p:nvPr/>
        </p:nvSpPr>
        <p:spPr>
          <a:xfrm rot="5400000" flipV="1">
            <a:off x="-1410274" y="3769333"/>
            <a:ext cx="4513529" cy="47065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56" name="Rectangle 55"/>
          <p:cNvSpPr/>
          <p:nvPr/>
        </p:nvSpPr>
        <p:spPr>
          <a:xfrm flipV="1">
            <a:off x="822958" y="6005384"/>
            <a:ext cx="7423225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57" name="Rectangle 56"/>
          <p:cNvSpPr/>
          <p:nvPr/>
        </p:nvSpPr>
        <p:spPr>
          <a:xfrm rot="5400000" flipV="1">
            <a:off x="5997701" y="3770006"/>
            <a:ext cx="4513529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369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70&quot;&gt;&lt;property id=&quot;20148&quot; value=&quot;5&quot;/&gt;&lt;property id=&quot;20300&quot; value=&quot;Slide 4&quot;/&gt;&lt;property id=&quot;20307&quot; value=&quot;262&quot;/&gt;&lt;/object&gt;&lt;object type=&quot;3&quot; unique_id=&quot;10095&quot;&gt;&lt;property id=&quot;20148&quot; value=&quot;5&quot;/&gt;&lt;property id=&quot;20300&quot; value=&quot;Slide 6&quot;/&gt;&lt;property id=&quot;20307&quot; value=&quot;263&quot;/&gt;&lt;/object&gt;&lt;object type=&quot;3&quot; unique_id=&quot;10123&quot;&gt;&lt;property id=&quot;20148&quot; value=&quot;5&quot;/&gt;&lt;property id=&quot;20300&quot; value=&quot;Slide 7&quot;/&gt;&lt;property id=&quot;20307&quot; value=&quot;264&quot;/&gt;&lt;/object&gt;&lt;object type=&quot;3&quot; unique_id=&quot;10164&quot;&gt;&lt;property id=&quot;20148&quot; value=&quot;5&quot;/&gt;&lt;property id=&quot;20300&quot; value=&quot;Slide 8&quot;/&gt;&lt;property id=&quot;20307&quot; value=&quot;265&quot;/&gt;&lt;/object&gt;&lt;object type=&quot;3&quot; unique_id=&quot;10165&quot;&gt;&lt;property id=&quot;20148&quot; value=&quot;5&quot;/&gt;&lt;property id=&quot;20300&quot; value=&quot;Slide 9&quot;/&gt;&lt;property id=&quot;20307&quot; value=&quot;266&quot;/&gt;&lt;/object&gt;&lt;object type=&quot;3&quot; unique_id=&quot;10202&quot;&gt;&lt;property id=&quot;20148&quot; value=&quot;5&quot;/&gt;&lt;property id=&quot;20300&quot; value=&quot;Slide 10&quot;/&gt;&lt;property id=&quot;20307&quot; value=&quot;267&quot;/&gt;&lt;/object&gt;&lt;object type=&quot;3&quot; unique_id=&quot;10255&quot;&gt;&lt;property id=&quot;20148&quot; value=&quot;5&quot;/&gt;&lt;property id=&quot;20300&quot; value=&quot;Slide 12&quot;/&gt;&lt;property id=&quot;20307&quot; value=&quot;269&quot;/&gt;&lt;/object&gt;&lt;object type=&quot;3&quot; unique_id=&quot;10256&quot;&gt;&lt;property id=&quot;20148&quot; value=&quot;5&quot;/&gt;&lt;property id=&quot;20300&quot; value=&quot;Slide 11&quot;/&gt;&lt;property id=&quot;20307&quot; value=&quot;268&quot;/&gt;&lt;/object&gt;&lt;object type=&quot;3&quot; unique_id=&quot;10332&quot;&gt;&lt;property id=&quot;20148&quot; value=&quot;5&quot;/&gt;&lt;property id=&quot;20300&quot; value=&quot;Slide 13&quot;/&gt;&lt;property id=&quot;20307&quot; value=&quot;270&quot;/&gt;&lt;/object&gt;&lt;object type=&quot;3&quot; unique_id=&quot;10381&quot;&gt;&lt;property id=&quot;20148&quot; value=&quot;5&quot;/&gt;&lt;property id=&quot;20300&quot; value=&quot;Slide 14&quot;/&gt;&lt;property id=&quot;20307&quot; value=&quot;271&quot;/&gt;&lt;/object&gt;&lt;object type=&quot;3&quot; unique_id=&quot;10471&quot;&gt;&lt;property id=&quot;20148&quot; value=&quot;5&quot;/&gt;&lt;property id=&quot;20300&quot; value=&quot;Slide 16&quot;/&gt;&lt;property id=&quot;20307&quot; value=&quot;274&quot;/&gt;&lt;/object&gt;&lt;object type=&quot;3&quot; unique_id=&quot;10552&quot;&gt;&lt;property id=&quot;20148&quot; value=&quot;5&quot;/&gt;&lt;property id=&quot;20300&quot; value=&quot;Slide 18&quot;/&gt;&lt;property id=&quot;20307&quot; value=&quot;275&quot;/&gt;&lt;/object&gt;&lt;object type=&quot;3&quot; unique_id=&quot;10574&quot;&gt;&lt;property id=&quot;20148&quot; value=&quot;5&quot;/&gt;&lt;property id=&quot;20300&quot; value=&quot;Slide 17&quot;/&gt;&lt;property id=&quot;20307&quot; value=&quot;276&quot;/&gt;&lt;/object&gt;&lt;object type=&quot;3&quot; unique_id=&quot;10817&quot;&gt;&lt;property id=&quot;20148&quot; value=&quot;5&quot;/&gt;&lt;property id=&quot;20300&quot; value=&quot;Slide 19&quot;/&gt;&lt;property id=&quot;20307&quot; value=&quot;277&quot;/&gt;&lt;/object&gt;&lt;object type=&quot;3&quot; unique_id=&quot;10818&quot;&gt;&lt;property id=&quot;20148&quot; value=&quot;5&quot;/&gt;&lt;property id=&quot;20300&quot; value=&quot;Slide 20&quot;/&gt;&lt;property id=&quot;20307&quot; value=&quot;278&quot;/&gt;&lt;/object&gt;&lt;object type=&quot;3&quot; unique_id=&quot;11262&quot;&gt;&lt;property id=&quot;20148&quot; value=&quot;5&quot;/&gt;&lt;property id=&quot;20300&quot; value=&quot;Slide 22 - &amp;quot;&amp;#x0D;&amp;#x0A;&amp;quot;&quot;/&gt;&lt;property id=&quot;20307&quot; value=&quot;280&quot;/&gt;&lt;/object&gt;&lt;object type=&quot;3&quot; unique_id=&quot;11287&quot;&gt;&lt;property id=&quot;20148&quot; value=&quot;5&quot;/&gt;&lt;property id=&quot;20300&quot; value=&quot;Slide 3&quot;/&gt;&lt;property id=&quot;20307&quot; value=&quot;261&quot;/&gt;&lt;/object&gt;&lt;object type=&quot;3&quot; unique_id=&quot;11288&quot;&gt;&lt;property id=&quot;20148&quot; value=&quot;5&quot;/&gt;&lt;property id=&quot;20300&quot; value=&quot;Slide 15&quot;/&gt;&lt;property id=&quot;20307&quot; value=&quot;282&quot;/&gt;&lt;/object&gt;&lt;object type=&quot;3&quot; unique_id=&quot;11292&quot;&gt;&lt;property id=&quot;20148&quot; value=&quot;5&quot;/&gt;&lt;property id=&quot;20300&quot; value=&quot;Slide 21&quot;/&gt;&lt;property id=&quot;20307&quot; value=&quot;279&quot;/&gt;&lt;/object&gt;&lt;object type=&quot;3&quot; unique_id=&quot;11293&quot;&gt;&lt;property id=&quot;20148&quot; value=&quot;5&quot;/&gt;&lt;property id=&quot;20300&quot; value=&quot;Slide 5&quot;/&gt;&lt;property id=&quot;20307&quot; value=&quot;285&quot;/&gt;&lt;/object&gt;&lt;object type=&quot;3&quot; unique_id=&quot;11414&quot;&gt;&lt;property id=&quot;20148&quot; value=&quot;5&quot;/&gt;&lt;property id=&quot;20300&quot; value=&quot;Slide 2&quot;/&gt;&lt;property id=&quot;20307&quot; value=&quot;28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C000"/>
      </a:hlink>
      <a:folHlink>
        <a:srgbClr val="FFC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40108</TotalTime>
  <Words>1613</Words>
  <Application>Microsoft Office PowerPoint</Application>
  <PresentationFormat>On-screen Show (4:3)</PresentationFormat>
  <Paragraphs>883</Paragraphs>
  <Slides>21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Company>Texas A&amp;M University - Commerce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Hari Mamilla</dc:creator>
  <cp:lastModifiedBy>Chris Warner</cp:lastModifiedBy>
  <cp:revision>870</cp:revision>
  <cp:lastPrinted>2017-07-05T15:58:43Z</cp:lastPrinted>
  <dcterms:created xsi:type="dcterms:W3CDTF">2016-03-07T15:36:53Z</dcterms:created>
  <dcterms:modified xsi:type="dcterms:W3CDTF">2021-04-18T19:59:43Z</dcterms:modified>
</cp:coreProperties>
</file>