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charts/chart18.xml" ContentType="application/vnd.openxmlformats-officedocument.drawingml.chart+xml"/>
  <Override PartName="/ppt/theme/themeOverride5.xml" ContentType="application/vnd.openxmlformats-officedocument.themeOverride+xml"/>
  <Override PartName="/ppt/charts/chart19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2" r:id="rId16"/>
    <p:sldId id="281" r:id="rId17"/>
    <p:sldId id="283" r:id="rId18"/>
    <p:sldId id="284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94513" cy="9180513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9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91">
          <p15:clr>
            <a:srgbClr val="A4A3A4"/>
          </p15:clr>
        </p15:guide>
        <p15:guide id="2" pos="217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n Thomas" initials="KT" lastIdx="6" clrIdx="0"/>
  <p:cmAuthor id="1" name="Hari Mamilla" initials="H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FFFFF"/>
    <a:srgbClr val="0D164A"/>
    <a:srgbClr val="191E3C"/>
    <a:srgbClr val="558ED5"/>
    <a:srgbClr val="132067"/>
    <a:srgbClr val="2D507A"/>
    <a:srgbClr val="1A2C5C"/>
    <a:srgbClr val="17375E"/>
    <a:srgbClr val="605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0" autoAdjust="0"/>
    <p:restoredTop sz="99767" autoAdjust="0"/>
  </p:normalViewPr>
  <p:slideViewPr>
    <p:cSldViewPr snapToGrid="0">
      <p:cViewPr>
        <p:scale>
          <a:sx n="100" d="100"/>
          <a:sy n="100" d="100"/>
        </p:scale>
        <p:origin x="-756" y="-288"/>
      </p:cViewPr>
      <p:guideLst>
        <p:guide orient="horz" pos="141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-5616" y="-120"/>
      </p:cViewPr>
      <p:guideLst>
        <p:guide orient="horz" pos="2891"/>
        <p:guide pos="217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hart%202%20in%20Microsoft%20PowerPoint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3180396595395"/>
          <c:y val="4.3074696724740201E-2"/>
          <c:w val="0.54049385786731896"/>
          <c:h val="0.8739666281016860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495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State  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470</c:v>
                </c:pt>
              </c:numCache>
            </c:numRef>
          </c:val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TAMUC  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5"/>
        <c:axId val="138864512"/>
        <c:axId val="138866048"/>
      </c:barChart>
      <c:catAx>
        <c:axId val="13886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FFFFFF"/>
                </a:solidFill>
              </a:defRPr>
            </a:pPr>
            <a:endParaRPr lang="en-US"/>
          </a:p>
        </c:txPr>
        <c:crossAx val="138866048"/>
        <c:crosses val="autoZero"/>
        <c:auto val="1"/>
        <c:lblAlgn val="ctr"/>
        <c:lblOffset val="100"/>
        <c:noMultiLvlLbl val="0"/>
      </c:catAx>
      <c:valAx>
        <c:axId val="138866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en-US"/>
          </a:p>
        </c:txPr>
        <c:crossAx val="138864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9917075615763E-2"/>
          <c:y val="0.26558737005203198"/>
          <c:w val="0.30833688187989799"/>
          <c:h val="0.36486419936364201"/>
        </c:manualLayout>
      </c:layout>
      <c:overlay val="0"/>
      <c:txPr>
        <a:bodyPr/>
        <a:lstStyle/>
        <a:p>
          <a:pPr>
            <a:defRPr sz="12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1600">
                <a:solidFill>
                  <a:schemeClr val="bg1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College of Education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>
              <a:defRPr sz="1600">
                <a:solidFill>
                  <a:schemeClr val="bg1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&amp; Human </a:t>
            </a:r>
            <a:r>
              <a:rPr lang="en-US" sz="1600" dirty="0">
                <a:solidFill>
                  <a:schemeClr val="bg1"/>
                </a:solidFill>
              </a:rPr>
              <a:t>Services</a:t>
            </a:r>
          </a:p>
        </c:rich>
      </c:tx>
      <c:layout>
        <c:manualLayout>
          <c:xMode val="edge"/>
          <c:yMode val="edge"/>
          <c:x val="0.26105346285231934"/>
          <c:y val="1.572327044025157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'[Chart 2 in Microsoft PowerPoint]Sheet1'!$B$1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'[Chart 2 in Microsoft PowerPoint]Sheet1'!$A$2:$A$8</c:f>
              <c:strCache>
                <c:ptCount val="7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  <c:pt idx="6">
                  <c:v>Doctoral</c:v>
                </c:pt>
              </c:strCache>
            </c:strRef>
          </c:cat>
          <c:val>
            <c:numRef>
              <c:f>'[Chart 2 in Microsoft PowerPoint]Sheet1'!$B$2:$B$8</c:f>
              <c:numCache>
                <c:formatCode>General</c:formatCode>
                <c:ptCount val="7"/>
                <c:pt idx="0">
                  <c:v>330</c:v>
                </c:pt>
                <c:pt idx="1">
                  <c:v>343</c:v>
                </c:pt>
                <c:pt idx="2">
                  <c:v>649</c:v>
                </c:pt>
                <c:pt idx="3">
                  <c:v>939</c:v>
                </c:pt>
                <c:pt idx="4">
                  <c:v>22</c:v>
                </c:pt>
                <c:pt idx="5">
                  <c:v>1289</c:v>
                </c:pt>
                <c:pt idx="6">
                  <c:v>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767726427412656"/>
          <c:y val="0.33616228395978803"/>
          <c:w val="0.22461195962313757"/>
          <c:h val="0.66341925419699899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>
                <a:solidFill>
                  <a:schemeClr val="bg1"/>
                </a:solidFill>
              </a:rPr>
              <a:t>By Ethnicity</a:t>
            </a:r>
          </a:p>
        </c:rich>
      </c:tx>
      <c:layout>
        <c:manualLayout>
          <c:xMode val="edge"/>
          <c:yMode val="edge"/>
          <c:x val="0.49317440155308945"/>
          <c:y val="0.2025952662856740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662829246574699"/>
          <c:y val="0.17674349707315201"/>
          <c:w val="0.46950207709784703"/>
          <c:h val="0.5904268443852439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 Ethnicity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White-48.98%</c:v>
                </c:pt>
                <c:pt idx="1">
                  <c:v>Black or African American-20.02%</c:v>
                </c:pt>
                <c:pt idx="2">
                  <c:v>Hispanic-14.76%</c:v>
                </c:pt>
                <c:pt idx="3">
                  <c:v>International-7.45%</c:v>
                </c:pt>
                <c:pt idx="4">
                  <c:v>Multiracial-4.5%</c:v>
                </c:pt>
                <c:pt idx="5">
                  <c:v>Asian-2.28%</c:v>
                </c:pt>
                <c:pt idx="6">
                  <c:v>Unknown/Not Reported-1.35%</c:v>
                </c:pt>
                <c:pt idx="7">
                  <c:v>American Indian or Alaskan Native-0.52%</c:v>
                </c:pt>
                <c:pt idx="8">
                  <c:v>Native Hawaiian or other Pacific Islander-0.15%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6025</c:v>
                </c:pt>
                <c:pt idx="1">
                  <c:v>2463</c:v>
                </c:pt>
                <c:pt idx="2">
                  <c:v>1816</c:v>
                </c:pt>
                <c:pt idx="3">
                  <c:v>916</c:v>
                </c:pt>
                <c:pt idx="4">
                  <c:v>553</c:v>
                </c:pt>
                <c:pt idx="5">
                  <c:v>281</c:v>
                </c:pt>
                <c:pt idx="6">
                  <c:v>166</c:v>
                </c:pt>
                <c:pt idx="7">
                  <c:v>64</c:v>
                </c:pt>
                <c:pt idx="8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White-48.98%</c:v>
                </c:pt>
                <c:pt idx="1">
                  <c:v>Black or African American-20.02%</c:v>
                </c:pt>
                <c:pt idx="2">
                  <c:v>Hispanic-14.76%</c:v>
                </c:pt>
                <c:pt idx="3">
                  <c:v>International-7.45%</c:v>
                </c:pt>
                <c:pt idx="4">
                  <c:v>Multiracial-4.5%</c:v>
                </c:pt>
                <c:pt idx="5">
                  <c:v>Asian-2.28%</c:v>
                </c:pt>
                <c:pt idx="6">
                  <c:v>Unknown/Not Reported-1.35%</c:v>
                </c:pt>
                <c:pt idx="7">
                  <c:v>American Indian or Alaskan Native-0.52%</c:v>
                </c:pt>
                <c:pt idx="8">
                  <c:v>Native Hawaiian or other Pacific Islander-0.15%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0.48980000000000001</c:v>
                </c:pt>
                <c:pt idx="1">
                  <c:v>0.20019999999999999</c:v>
                </c:pt>
                <c:pt idx="2">
                  <c:v>0.14760000000000001</c:v>
                </c:pt>
                <c:pt idx="3">
                  <c:v>7.4499999999999997E-2</c:v>
                </c:pt>
                <c:pt idx="4">
                  <c:v>4.4999999999999998E-2</c:v>
                </c:pt>
                <c:pt idx="5">
                  <c:v>2.2800000000000001E-2</c:v>
                </c:pt>
                <c:pt idx="6">
                  <c:v>1.35E-2</c:v>
                </c:pt>
                <c:pt idx="7">
                  <c:v>5.1999999999999998E-3</c:v>
                </c:pt>
                <c:pt idx="8">
                  <c:v>1.5E-3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55317972482598E-2"/>
          <c:y val="4.5154567198378202E-2"/>
          <c:w val="0.52640924043974502"/>
          <c:h val="0.95375052994306697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613298733644"/>
          <c:y val="1.46595980350689E-2"/>
          <c:w val="0.68069143700787405"/>
          <c:h val="0.8744374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 COUNT</c:v>
                </c:pt>
              </c:strCache>
            </c:strRef>
          </c:tx>
          <c:spPr>
            <a:solidFill>
              <a:srgbClr val="003E80"/>
            </a:solidFill>
          </c:spPr>
          <c:invertIfNegative val="0"/>
          <c:trendline>
            <c:spPr>
              <a:ln w="9525" cap="flat" cmpd="sng" algn="ctr">
                <a:solidFill>
                  <a:srgbClr val="FFC00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8787</c:v>
                </c:pt>
                <c:pt idx="1">
                  <c:v>8496</c:v>
                </c:pt>
                <c:pt idx="2">
                  <c:v>8879</c:v>
                </c:pt>
                <c:pt idx="3">
                  <c:v>8787</c:v>
                </c:pt>
                <c:pt idx="4">
                  <c:v>9075</c:v>
                </c:pt>
                <c:pt idx="5">
                  <c:v>10280</c:v>
                </c:pt>
                <c:pt idx="6">
                  <c:v>10726</c:v>
                </c:pt>
                <c:pt idx="7">
                  <c:v>11187</c:v>
                </c:pt>
                <c:pt idx="8">
                  <c:v>11068</c:v>
                </c:pt>
                <c:pt idx="9">
                  <c:v>11490</c:v>
                </c:pt>
                <c:pt idx="10">
                  <c:v>12302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564544"/>
        <c:axId val="139566080"/>
      </c:barChart>
      <c:catAx>
        <c:axId val="13956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rgbClr val="FFFFFF"/>
                </a:solidFill>
              </a:defRPr>
            </a:pPr>
            <a:endParaRPr lang="en-US"/>
          </a:p>
        </c:txPr>
        <c:crossAx val="139566080"/>
        <c:crosses val="autoZero"/>
        <c:auto val="1"/>
        <c:lblAlgn val="ctr"/>
        <c:lblOffset val="100"/>
        <c:noMultiLvlLbl val="0"/>
      </c:catAx>
      <c:valAx>
        <c:axId val="13956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rgbClr val="FFFFFF"/>
                </a:solidFill>
              </a:defRPr>
            </a:pPr>
            <a:endParaRPr lang="en-US"/>
          </a:p>
        </c:txPr>
        <c:crossAx val="13956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100 miles or less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8954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 miles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 miles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759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400 miles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720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500 miles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Over 500 miles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505856"/>
        <c:axId val="142507392"/>
      </c:barChart>
      <c:catAx>
        <c:axId val="142505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2507392"/>
        <c:crosses val="autoZero"/>
        <c:auto val="1"/>
        <c:lblAlgn val="ctr"/>
        <c:lblOffset val="100"/>
        <c:noMultiLvlLbl val="0"/>
      </c:catAx>
      <c:valAx>
        <c:axId val="142507392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42505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72088856319154804"/>
          <c:w val="0.89467246393014299"/>
          <c:h val="0.10871262495704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sz="1800" dirty="0" smtClean="0">
                <a:solidFill>
                  <a:srgbClr val="FFFFFF"/>
                </a:solidFill>
              </a:rPr>
              <a:t>Undergraduate</a:t>
            </a:r>
            <a:endParaRPr lang="en-US" sz="1800" dirty="0">
              <a:solidFill>
                <a:srgbClr val="FFFFFF"/>
              </a:solidFill>
            </a:endParaRPr>
          </a:p>
        </c:rich>
      </c:tx>
      <c:layout>
        <c:manualLayout>
          <c:xMode val="edge"/>
          <c:yMode val="edge"/>
          <c:x val="0.20768323490813601"/>
          <c:y val="3.749999999999999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Enrolled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Interdisciplinary Studies, General</c:v>
                </c:pt>
                <c:pt idx="1">
                  <c:v>Undeclared Major</c:v>
                </c:pt>
                <c:pt idx="2">
                  <c:v>Kinesiology and Exercise Science</c:v>
                </c:pt>
                <c:pt idx="3">
                  <c:v>Applied Arts &amp; Sciences</c:v>
                </c:pt>
                <c:pt idx="4">
                  <c:v>Business Administration and Management, General</c:v>
                </c:pt>
                <c:pt idx="5">
                  <c:v>Psychology, General</c:v>
                </c:pt>
                <c:pt idx="6">
                  <c:v>Criminal Justice/Safety Studies</c:v>
                </c:pt>
                <c:pt idx="7">
                  <c:v>Music, General</c:v>
                </c:pt>
                <c:pt idx="8">
                  <c:v>Accounting</c:v>
                </c:pt>
                <c:pt idx="9">
                  <c:v>Biology/Biological Sciences, General</c:v>
                </c:pt>
                <c:pt idx="10">
                  <c:v>Social Work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1045</c:v>
                </c:pt>
                <c:pt idx="1">
                  <c:v>748</c:v>
                </c:pt>
                <c:pt idx="2">
                  <c:v>533</c:v>
                </c:pt>
                <c:pt idx="3">
                  <c:v>473</c:v>
                </c:pt>
                <c:pt idx="4">
                  <c:v>461</c:v>
                </c:pt>
                <c:pt idx="5">
                  <c:v>387</c:v>
                </c:pt>
                <c:pt idx="6">
                  <c:v>335</c:v>
                </c:pt>
                <c:pt idx="7">
                  <c:v>260</c:v>
                </c:pt>
                <c:pt idx="8">
                  <c:v>213</c:v>
                </c:pt>
                <c:pt idx="9">
                  <c:v>213</c:v>
                </c:pt>
                <c:pt idx="10">
                  <c:v>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208923884514404"/>
          <c:y val="6.26966043307087E-2"/>
          <c:w val="0.31124409448818902"/>
          <c:h val="0.92748129921259803"/>
        </c:manualLayout>
      </c:layout>
      <c:overlay val="0"/>
      <c:txPr>
        <a:bodyPr/>
        <a:lstStyle/>
        <a:p>
          <a:pPr>
            <a:defRPr sz="9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lang="en-US" sz="1800" dirty="0"/>
              <a:t>Graduate</a:t>
            </a:r>
          </a:p>
        </c:rich>
      </c:tx>
      <c:layout>
        <c:manualLayout>
          <c:xMode val="edge"/>
          <c:yMode val="edge"/>
          <c:x val="0.24347933070866101"/>
          <c:y val="2.187499999999999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Graduate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Business Administration and Management, General</c:v>
                </c:pt>
                <c:pt idx="1">
                  <c:v>Computer and Information Sciences, General</c:v>
                </c:pt>
                <c:pt idx="2">
                  <c:v>Accounting</c:v>
                </c:pt>
                <c:pt idx="3">
                  <c:v>Curriculum and Instruction</c:v>
                </c:pt>
                <c:pt idx="4">
                  <c:v>Educational Leadership and Administration, General</c:v>
                </c:pt>
                <c:pt idx="5">
                  <c:v>Undeclared Major</c:v>
                </c:pt>
                <c:pt idx="6">
                  <c:v>Counselor Education/School Counseling and Guidance Services</c:v>
                </c:pt>
                <c:pt idx="7">
                  <c:v>Social Work</c:v>
                </c:pt>
                <c:pt idx="8">
                  <c:v>Industrial Technology/Technician</c:v>
                </c:pt>
                <c:pt idx="9">
                  <c:v>Computational Science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958</c:v>
                </c:pt>
                <c:pt idx="1">
                  <c:v>382</c:v>
                </c:pt>
                <c:pt idx="2">
                  <c:v>346</c:v>
                </c:pt>
                <c:pt idx="3">
                  <c:v>258</c:v>
                </c:pt>
                <c:pt idx="4">
                  <c:v>245</c:v>
                </c:pt>
                <c:pt idx="5">
                  <c:v>220</c:v>
                </c:pt>
                <c:pt idx="6">
                  <c:v>166</c:v>
                </c:pt>
                <c:pt idx="7">
                  <c:v>141</c:v>
                </c:pt>
                <c:pt idx="8">
                  <c:v>134</c:v>
                </c:pt>
                <c:pt idx="9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42404855642998"/>
          <c:y val="0.105946850393701"/>
          <c:w val="0.33990928477690302"/>
          <c:h val="0.80248129921259803"/>
        </c:manualLayout>
      </c:layout>
      <c:overlay val="0"/>
      <c:txPr>
        <a:bodyPr/>
        <a:lstStyle/>
        <a:p>
          <a:pPr>
            <a:defRPr sz="9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FFFFFF"/>
                </a:solidFill>
              </a:defRPr>
            </a:pPr>
            <a:r>
              <a:rPr lang="en-US" sz="1800" dirty="0" smtClean="0">
                <a:solidFill>
                  <a:srgbClr val="FFFFFF"/>
                </a:solidFill>
              </a:rPr>
              <a:t>Doctoral</a:t>
            </a:r>
            <a:endParaRPr lang="en-US" sz="1800" dirty="0">
              <a:solidFill>
                <a:srgbClr val="FFFFFF"/>
              </a:solidFill>
            </a:endParaRPr>
          </a:p>
        </c:rich>
      </c:tx>
      <c:layout>
        <c:manualLayout>
          <c:xMode val="edge"/>
          <c:yMode val="edge"/>
          <c:x val="0.25606479658792702"/>
          <c:y val="2.500000000000000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Doctoral2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Educational Leadership and Administration, General</c:v>
                </c:pt>
                <c:pt idx="1">
                  <c:v>Higher Education/Higher Education Administration</c:v>
                </c:pt>
                <c:pt idx="2">
                  <c:v>Elementary Education and Teaching</c:v>
                </c:pt>
                <c:pt idx="3">
                  <c:v>Counselor Education/School Counseling and Guidance Services</c:v>
                </c:pt>
                <c:pt idx="4">
                  <c:v>English Language and Literature, General</c:v>
                </c:pt>
                <c:pt idx="5">
                  <c:v>Educational Psychology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279</c:v>
                </c:pt>
                <c:pt idx="1">
                  <c:v>131</c:v>
                </c:pt>
                <c:pt idx="2">
                  <c:v>68</c:v>
                </c:pt>
                <c:pt idx="3">
                  <c:v>65</c:v>
                </c:pt>
                <c:pt idx="4">
                  <c:v>37</c:v>
                </c:pt>
                <c:pt idx="5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9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EEB211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1493</c:v>
                </c:pt>
                <c:pt idx="1">
                  <c:v>1616</c:v>
                </c:pt>
                <c:pt idx="2">
                  <c:v>1814</c:v>
                </c:pt>
                <c:pt idx="3">
                  <c:v>2010</c:v>
                </c:pt>
                <c:pt idx="4">
                  <c:v>1869</c:v>
                </c:pt>
                <c:pt idx="5">
                  <c:v>1856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3E80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773</c:v>
                </c:pt>
                <c:pt idx="1">
                  <c:v>944</c:v>
                </c:pt>
                <c:pt idx="2" formatCode="#,##0">
                  <c:v>1130</c:v>
                </c:pt>
                <c:pt idx="3" formatCode="#,##0">
                  <c:v>1250</c:v>
                </c:pt>
                <c:pt idx="4" formatCode="#,##0">
                  <c:v>1210</c:v>
                </c:pt>
                <c:pt idx="5" formatCode="#,##0">
                  <c:v>1120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217024"/>
        <c:axId val="145218560"/>
      </c:barChart>
      <c:catAx>
        <c:axId val="14521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solidFill>
                  <a:srgbClr val="FFFFFF"/>
                </a:solidFill>
              </a:defRPr>
            </a:pPr>
            <a:endParaRPr lang="en-US"/>
          </a:p>
        </c:txPr>
        <c:crossAx val="145218560"/>
        <c:crosses val="autoZero"/>
        <c:auto val="1"/>
        <c:lblAlgn val="ctr"/>
        <c:lblOffset val="100"/>
        <c:noMultiLvlLbl val="0"/>
      </c:catAx>
      <c:valAx>
        <c:axId val="1452185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solidFill>
                  <a:srgbClr val="FFFFFF"/>
                </a:solidFill>
              </a:defRPr>
            </a:pPr>
            <a:endParaRPr lang="en-US"/>
          </a:p>
        </c:txPr>
        <c:crossAx val="1452170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 smtClean="0">
                <a:solidFill>
                  <a:srgbClr val="FFFFFF"/>
                </a:solidFill>
              </a:rPr>
              <a:t>Male</a:t>
            </a:r>
            <a:endParaRPr lang="en-US" dirty="0">
              <a:solidFill>
                <a:srgbClr val="FFFFFF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3E80"/>
            </a:solidFill>
          </c:spPr>
          <c:dPt>
            <c:idx val="1"/>
            <c:bubble3D val="0"/>
            <c:spPr>
              <a:solidFill>
                <a:srgbClr val="EEB211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8594907407407399"/>
                  <c:y val="3.76806538423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5866141732283"/>
                  <c:y val="-3.095195109196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50262467191601"/>
                  <c:y val="-5.8865743047941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Baccalaureate</c:v>
                </c:pt>
                <c:pt idx="1">
                  <c:v>Master</c:v>
                </c:pt>
                <c:pt idx="2">
                  <c:v>Doctoal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0.52321428571428596</c:v>
                </c:pt>
                <c:pt idx="1">
                  <c:v>0.46071428571428602</c:v>
                </c:pt>
                <c:pt idx="2">
                  <c:v>1.6071428571428601E-2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 smtClean="0">
                <a:solidFill>
                  <a:srgbClr val="FFFFFF"/>
                </a:solidFill>
              </a:rPr>
              <a:t>Female</a:t>
            </a:r>
            <a:endParaRPr lang="en-US" dirty="0">
              <a:solidFill>
                <a:srgbClr val="FFFFFF"/>
              </a:solidFill>
            </a:endParaRPr>
          </a:p>
        </c:rich>
      </c:tx>
      <c:layout>
        <c:manualLayout>
          <c:xMode val="edge"/>
          <c:yMode val="edge"/>
          <c:x val="0.35647900262467191"/>
          <c:y val="3.333333333333333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003E80"/>
            </a:solidFill>
          </c:spPr>
          <c:dPt>
            <c:idx val="1"/>
            <c:bubble3D val="0"/>
            <c:spPr>
              <a:solidFill>
                <a:srgbClr val="EEB211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5251984908136501"/>
                  <c:y val="-1.823881192066180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964566929133899"/>
                  <c:y val="1.7205721120303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751476377952697E-2"/>
                  <c:y val="-1.35275590551181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Baccalaureate</c:v>
                </c:pt>
                <c:pt idx="1">
                  <c:v>Master</c:v>
                </c:pt>
                <c:pt idx="2">
                  <c:v>Doctoral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0.51724137931034497</c:v>
                </c:pt>
                <c:pt idx="1">
                  <c:v>0.46282327586206901</c:v>
                </c:pt>
                <c:pt idx="2">
                  <c:v>1.9935344827586202E-2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3292650918635"/>
          <c:y val="0.26918568723213399"/>
          <c:w val="0.34670734908136502"/>
          <c:h val="0.40415977274992498"/>
        </c:manualLayout>
      </c:layout>
      <c:overlay val="0"/>
      <c:txPr>
        <a:bodyPr/>
        <a:lstStyle/>
        <a:p>
          <a:pPr>
            <a:defRPr sz="1100" baseline="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562336029955602"/>
          <c:y val="5.7753407972019499E-2"/>
          <c:w val="0.51488033745576101"/>
          <c:h val="0.874904264789560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511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State  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486</c:v>
                </c:pt>
              </c:numCache>
            </c:numRef>
          </c:val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TAMUC  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5"/>
        <c:axId val="139281920"/>
        <c:axId val="139283456"/>
      </c:barChart>
      <c:catAx>
        <c:axId val="13928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283456"/>
        <c:crosses val="autoZero"/>
        <c:auto val="1"/>
        <c:lblAlgn val="ctr"/>
        <c:lblOffset val="100"/>
        <c:noMultiLvlLbl val="0"/>
      </c:catAx>
      <c:valAx>
        <c:axId val="13928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en-US"/>
          </a:p>
        </c:txPr>
        <c:crossAx val="13928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139080793384599E-3"/>
          <c:y val="0.28364128159943203"/>
          <c:w val="0.29937125986508201"/>
          <c:h val="0.32831154304768501"/>
        </c:manualLayout>
      </c:layout>
      <c:overlay val="0"/>
      <c:txPr>
        <a:bodyPr/>
        <a:lstStyle/>
        <a:p>
          <a:pPr>
            <a:defRPr sz="12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536621258132299"/>
          <c:y val="5.2054735654066299E-2"/>
          <c:w val="0.43153764303564002"/>
          <c:h val="0.787684224598256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484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State 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454</c:v>
                </c:pt>
              </c:numCache>
            </c:numRef>
          </c:val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TAMUC 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5"/>
        <c:axId val="139690368"/>
        <c:axId val="139691904"/>
      </c:barChart>
      <c:catAx>
        <c:axId val="13969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691904"/>
        <c:crosses val="autoZero"/>
        <c:auto val="1"/>
        <c:lblAlgn val="ctr"/>
        <c:lblOffset val="100"/>
        <c:noMultiLvlLbl val="0"/>
      </c:catAx>
      <c:valAx>
        <c:axId val="13969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en-US"/>
          </a:p>
        </c:txPr>
        <c:crossAx val="13969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1242243514439696E-3"/>
          <c:y val="0.36486717415924502"/>
          <c:w val="0.25169361098409299"/>
          <c:h val="0.347507106683769"/>
        </c:manualLayout>
      </c:layout>
      <c:overlay val="0"/>
      <c:txPr>
        <a:bodyPr/>
        <a:lstStyle/>
        <a:p>
          <a:pPr>
            <a:defRPr sz="12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337405648407802"/>
          <c:y val="5.0981415405898199E-2"/>
          <c:w val="0.42110010188957397"/>
          <c:h val="0.792061288863292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21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State 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21</c:v>
                </c:pt>
              </c:numCache>
            </c:numRef>
          </c:val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TAMUC 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1"/>
                <c:pt idx="0">
                  <c:v>  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25"/>
        <c:axId val="139750400"/>
        <c:axId val="139756288"/>
      </c:barChart>
      <c:catAx>
        <c:axId val="139750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756288"/>
        <c:crosses val="autoZero"/>
        <c:auto val="1"/>
        <c:lblAlgn val="ctr"/>
        <c:lblOffset val="100"/>
        <c:noMultiLvlLbl val="0"/>
      </c:catAx>
      <c:valAx>
        <c:axId val="13975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en-US"/>
          </a:p>
        </c:txPr>
        <c:crossAx val="139750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0229728224720901E-2"/>
          <c:y val="0.35980990818095798"/>
          <c:w val="0.24530571264278"/>
          <c:h val="0.34034300597749201"/>
        </c:manualLayout>
      </c:layout>
      <c:overlay val="0"/>
      <c:txPr>
        <a:bodyPr/>
        <a:lstStyle/>
        <a:p>
          <a:pPr>
            <a:defRPr sz="12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College of Business</a:t>
            </a:r>
            <a:endParaRPr lang="en-US" sz="160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237</c:v>
                </c:pt>
                <c:pt idx="1">
                  <c:v>229</c:v>
                </c:pt>
                <c:pt idx="2">
                  <c:v>481</c:v>
                </c:pt>
                <c:pt idx="3">
                  <c:v>857</c:v>
                </c:pt>
                <c:pt idx="4">
                  <c:v>12</c:v>
                </c:pt>
                <c:pt idx="5">
                  <c:v>1487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638777950834102"/>
          <c:y val="0.208423132812143"/>
          <c:w val="0.23120902009834499"/>
          <c:h val="0.66113184998380603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College of Education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&amp; Human Services </a:t>
            </a:r>
            <a:endParaRPr lang="en-US" sz="1600" dirty="0">
              <a:solidFill>
                <a:srgbClr val="FFFFFF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753022610688003"/>
          <c:y val="0.33957712556844899"/>
          <c:w val="0.231777952573997"/>
          <c:h val="0.63132269273721298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22556624466147901"/>
          <c:y val="1.6999381597299398E-2"/>
        </c:manualLayout>
      </c:layout>
      <c:overlay val="0"/>
      <c:txPr>
        <a:bodyPr/>
        <a:lstStyle/>
        <a:p>
          <a:pPr>
            <a:defRPr sz="1600">
              <a:solidFill>
                <a:srgbClr val="FFFFFF"/>
              </a:solidFill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 of Agriculture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  <c:pt idx="6">
                  <c:v>Doctoral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88</c:v>
                </c:pt>
                <c:pt idx="1">
                  <c:v>69</c:v>
                </c:pt>
                <c:pt idx="2">
                  <c:v>84</c:v>
                </c:pt>
                <c:pt idx="3">
                  <c:v>72</c:v>
                </c:pt>
                <c:pt idx="4">
                  <c:v>1</c:v>
                </c:pt>
                <c:pt idx="5">
                  <c:v>33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501094508263201"/>
          <c:y val="0.20580683911570199"/>
          <c:w val="0.26332838174762602"/>
          <c:h val="0.68279421646236205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rgbClr val="FFFFFF"/>
                </a:solidFill>
              </a:rPr>
              <a:t>College of Science </a:t>
            </a:r>
            <a:r>
              <a:rPr lang="en-US" sz="1600" dirty="0" smtClean="0">
                <a:solidFill>
                  <a:srgbClr val="FFFFFF"/>
                </a:solidFill>
              </a:rPr>
              <a:t/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&amp; </a:t>
            </a:r>
            <a:r>
              <a:rPr lang="en-US" sz="1600" dirty="0">
                <a:solidFill>
                  <a:srgbClr val="FFFFFF"/>
                </a:solidFill>
              </a:rPr>
              <a:t>Engineering</a:t>
            </a:r>
          </a:p>
        </c:rich>
      </c:tx>
      <c:layout>
        <c:manualLayout>
          <c:xMode val="edge"/>
          <c:yMode val="edge"/>
          <c:x val="0.30097036534295901"/>
          <c:y val="1.503983186968010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College of Science &amp; Engineering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Freshman   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  <c:pt idx="6">
                  <c:v>Doctoral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258</c:v>
                </c:pt>
                <c:pt idx="1">
                  <c:v>199</c:v>
                </c:pt>
                <c:pt idx="2">
                  <c:v>231</c:v>
                </c:pt>
                <c:pt idx="3">
                  <c:v>310</c:v>
                </c:pt>
                <c:pt idx="4">
                  <c:v>7</c:v>
                </c:pt>
                <c:pt idx="5">
                  <c:v>739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792888987604704"/>
          <c:y val="0.32178411091106202"/>
          <c:w val="0.22177899523383299"/>
          <c:h val="0.60408728155236302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rgbClr val="FFFFFF"/>
                </a:solidFill>
              </a:rPr>
              <a:t>College of Humanities, </a:t>
            </a:r>
            <a:r>
              <a:rPr lang="en-US" sz="1600" dirty="0" smtClean="0">
                <a:solidFill>
                  <a:srgbClr val="FFFFFF"/>
                </a:solidFill>
              </a:rPr>
              <a:t/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Social </a:t>
            </a:r>
            <a:r>
              <a:rPr lang="en-US" sz="1600" dirty="0">
                <a:solidFill>
                  <a:srgbClr val="FFFFFF"/>
                </a:solidFill>
              </a:rPr>
              <a:t>Sciences &amp; Arts</a:t>
            </a:r>
          </a:p>
        </c:rich>
      </c:tx>
      <c:layout>
        <c:manualLayout>
          <c:xMode val="edge"/>
          <c:yMode val="edge"/>
          <c:x val="0.241332149042573"/>
          <c:y val="1.4965114785572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College of Humanities, Social Sciences &amp; Arts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Freshman   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Post-Bac</c:v>
                </c:pt>
                <c:pt idx="5">
                  <c:v>Master</c:v>
                </c:pt>
                <c:pt idx="6">
                  <c:v>Doctoral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962</c:v>
                </c:pt>
                <c:pt idx="1">
                  <c:v>368</c:v>
                </c:pt>
                <c:pt idx="2">
                  <c:v>440</c:v>
                </c:pt>
                <c:pt idx="3">
                  <c:v>496</c:v>
                </c:pt>
                <c:pt idx="4">
                  <c:v>124</c:v>
                </c:pt>
                <c:pt idx="5">
                  <c:v>334</c:v>
                </c:pt>
                <c:pt idx="6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299730130441301"/>
          <c:y val="0.31768110636583002"/>
          <c:w val="0.220677151061489"/>
          <c:h val="0.59609783650003301"/>
        </c:manualLayout>
      </c:layout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7T13:34:41.536" idx="2">
    <p:pos x="6684" y="2448"/>
    <p:text>Are these tables to be displayed or hidden ??? if  they have to be displayed can they get into the slide or added atlest in the additional notes!!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0.18706</cdr:x>
      <cdr:y>0.59526</cdr:y>
    </cdr:from>
    <cdr:to>
      <cdr:x>0.34288</cdr:x>
      <cdr:y>0.73088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0762" y="1442411"/>
          <a:ext cx="567071" cy="32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 smtClean="0">
              <a:solidFill>
                <a:schemeClr val="bg1"/>
              </a:solidFill>
            </a:rPr>
            <a:t>1289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0.2282</cdr:x>
      <cdr:y>0.37729</cdr:y>
    </cdr:from>
    <cdr:to>
      <cdr:x>0.37306</cdr:x>
      <cdr:y>0.53419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0489" y="914244"/>
          <a:ext cx="527205" cy="380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900" dirty="0" smtClean="0">
              <a:solidFill>
                <a:schemeClr val="bg1"/>
              </a:solidFill>
            </a:rPr>
            <a:t>575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0.34288</cdr:x>
      <cdr:y>0.34203</cdr:y>
    </cdr:from>
    <cdr:to>
      <cdr:x>0.47988</cdr:x>
      <cdr:y>0.5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47835" y="828784"/>
          <a:ext cx="498590" cy="382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 smtClean="0">
              <a:solidFill>
                <a:schemeClr val="bg1"/>
              </a:solidFill>
            </a:rPr>
            <a:t>    330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0.4231</cdr:x>
      <cdr:y>0.39757</cdr:y>
    </cdr:from>
    <cdr:to>
      <cdr:x>0.53579</cdr:x>
      <cdr:y>0.58182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39796" y="963369"/>
          <a:ext cx="410111" cy="44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</a:t>
          </a:r>
          <a:r>
            <a:rPr lang="en-US" sz="900" dirty="0" smtClean="0">
              <a:solidFill>
                <a:schemeClr val="bg1"/>
              </a:solidFill>
            </a:rPr>
            <a:t>343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0.37306</cdr:x>
      <cdr:y>0.76602</cdr:y>
    </cdr:from>
    <cdr:to>
      <cdr:x>0.5</cdr:x>
      <cdr:y>0.875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57695" y="1856178"/>
          <a:ext cx="461961" cy="264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 smtClean="0">
              <a:solidFill>
                <a:schemeClr val="bg1"/>
              </a:solidFill>
            </a:rPr>
            <a:t>939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0.4304</cdr:x>
      <cdr:y>0.54763</cdr:y>
    </cdr:from>
    <cdr:to>
      <cdr:x>0.58628</cdr:x>
      <cdr:y>0.71839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66346" y="1326996"/>
          <a:ext cx="567313" cy="413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  </a:t>
          </a:r>
          <a:r>
            <a:rPr lang="en-US" sz="900" dirty="0" smtClean="0">
              <a:solidFill>
                <a:schemeClr val="bg1"/>
              </a:solidFill>
            </a:rPr>
            <a:t>649</a:t>
          </a:r>
          <a:endParaRPr lang="en-US" sz="9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0.257</cdr:x>
      <cdr:y>0.93036</cdr:y>
    </cdr:from>
    <cdr:to>
      <cdr:x>0.30959</cdr:x>
      <cdr:y>0.96059</cdr:y>
    </cdr:to>
    <cdr:cxnSp macro="">
      <cdr:nvCxnSpPr>
        <cdr:cNvPr id="12" name="Straight Connector 11"/>
        <cdr:cNvCxnSpPr/>
      </cdr:nvCxnSpPr>
      <cdr:spPr>
        <a:xfrm xmlns:a="http://schemas.openxmlformats.org/drawingml/2006/main" flipH="1">
          <a:off x="935305" y="2254404"/>
          <a:ext cx="191381" cy="7327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FF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0.17377</cdr:x>
      <cdr:y>0.93256</cdr:y>
    </cdr:from>
    <cdr:to>
      <cdr:x>0.28329</cdr:x>
      <cdr:y>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32413" y="2353640"/>
          <a:ext cx="398583" cy="163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 smtClean="0">
              <a:solidFill>
                <a:schemeClr val="bg1"/>
              </a:solidFill>
            </a:rPr>
            <a:t>   22</a:t>
          </a:r>
          <a:endParaRPr lang="en-US" sz="9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0.2146</cdr:x>
      <cdr:y>0.20762</cdr:y>
    </cdr:from>
    <cdr:to>
      <cdr:x>0.30312</cdr:x>
      <cdr:y>0.26442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8231" y="843761"/>
          <a:ext cx="539617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134</a:t>
          </a:r>
          <a:endParaRPr lang="en-US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525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96FE1-552E-A748-8F1F-CF8BB5800D11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525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9D794-7DE2-A64B-9507-7D52A5FD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3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5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091F9-4532-294B-BE15-9F06AA7582E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8975"/>
            <a:ext cx="4589463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360863"/>
            <a:ext cx="5516563" cy="4130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5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97EDC-0BE2-B041-8300-B06B00B6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9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7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3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4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5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0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4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4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5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9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uc.edu/aboutUs/ie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88368" y="5122982"/>
            <a:ext cx="4722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INSTITUTIONAL RESEARCH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6470" y="4434961"/>
            <a:ext cx="4722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EEB211"/>
                </a:solidFill>
              </a:rPr>
              <a:t>FAST FACTS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12942"/>
            <a:ext cx="9144000" cy="53340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TAMUC Deep Pride OPRD_2 photo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84" y="-234274"/>
            <a:ext cx="4119707" cy="5331385"/>
          </a:xfrm>
          <a:prstGeom prst="rect">
            <a:avLst/>
          </a:prstGeom>
          <a:effectLst>
            <a:outerShdw blurRad="647700" dist="38100" dir="2700000" algn="tl" rotWithShape="0">
              <a:srgbClr val="000000">
                <a:alpha val="8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905499" y="6094844"/>
            <a:ext cx="318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b="1" cap="all" dirty="0" smtClean="0">
                <a:solidFill>
                  <a:schemeClr val="bg1"/>
                </a:solidFill>
                <a:cs typeface="Arial" pitchFamily="34" charset="0"/>
              </a:rPr>
              <a:t>Academic Year 2015-2016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162675" y="6464176"/>
            <a:ext cx="2771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</a:t>
            </a:r>
            <a:r>
              <a:rPr lang="en-US" sz="1200" u="sng" dirty="0" smtClean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hlinkClick r:id="rId3"/>
              </a:rPr>
              <a:t>http://www.tamuc.edu/IER</a:t>
            </a:r>
            <a:endParaRPr lang="en-US" sz="1200" u="sng" dirty="0">
              <a:solidFill>
                <a:srgbClr val="FFC000"/>
              </a:solidFill>
              <a:uFill>
                <a:solidFill>
                  <a:srgbClr val="FFC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87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438399" y="4953000"/>
            <a:ext cx="40465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24492"/>
              </p:ext>
            </p:extLst>
          </p:nvPr>
        </p:nvGraphicFramePr>
        <p:xfrm>
          <a:off x="2632779" y="2000388"/>
          <a:ext cx="3733800" cy="310780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2556114"/>
                <a:gridCol w="588843"/>
                <a:gridCol w="588843"/>
              </a:tblGrid>
              <a:tr h="237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Institution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</a:tr>
              <a:tr h="286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Paris Junior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27.84%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6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Dallas County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Community College District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18.32%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6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Navarro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14.20%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86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Trinity Valley Community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10.94%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6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Collin County Community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10.09%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86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Grayson County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4.55%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6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Tarrant County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4.55%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86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Foreign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4.40%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6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Blinn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2.56%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86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Northeast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Texas 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Community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2.56%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1057" y="406080"/>
            <a:ext cx="5995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b="1" dirty="0">
                <a:solidFill>
                  <a:srgbClr val="FFFFFF"/>
                </a:solidFill>
              </a:rPr>
              <a:t>First-Time Transfer Students </a:t>
            </a:r>
            <a:r>
              <a:rPr lang="en-US" b="1" cap="all" dirty="0">
                <a:solidFill>
                  <a:srgbClr val="FFFFFF"/>
                </a:solidFill>
              </a:rPr>
              <a:t/>
            </a:r>
            <a:br>
              <a:rPr lang="en-US" b="1" cap="all" dirty="0">
                <a:solidFill>
                  <a:srgbClr val="FFFFFF"/>
                </a:solidFill>
              </a:rPr>
            </a:br>
            <a:r>
              <a:rPr lang="en-US" b="1" cap="all" dirty="0">
                <a:solidFill>
                  <a:srgbClr val="FFFFFF"/>
                </a:solidFill>
              </a:rPr>
              <a:t>Top Feeder Schools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2015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5313" y="5183831"/>
            <a:ext cx="4561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57776" y="4066381"/>
            <a:ext cx="41211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957347"/>
              </p:ext>
            </p:extLst>
          </p:nvPr>
        </p:nvGraphicFramePr>
        <p:xfrm>
          <a:off x="2724755" y="2036433"/>
          <a:ext cx="3645412" cy="171956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395604"/>
                <a:gridCol w="1058733"/>
                <a:gridCol w="1191075"/>
              </a:tblGrid>
              <a:tr h="3439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Residency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Count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3439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State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91.20%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9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 of State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9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854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39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12,302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Enrollment by </a:t>
            </a:r>
            <a:r>
              <a:rPr lang="en-US" sz="2000" b="1" cap="all" dirty="0" smtClean="0">
                <a:solidFill>
                  <a:srgbClr val="FFFFFF"/>
                </a:solidFill>
              </a:rPr>
              <a:t>Residency</a:t>
            </a:r>
            <a:endParaRPr lang="en-US" sz="2000" b="1" cap="all" dirty="0">
              <a:solidFill>
                <a:srgbClr val="FFFFFF"/>
              </a:solidFill>
            </a:endParaRP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2015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5648" y="3822390"/>
            <a:ext cx="368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CBM001, certified data - Residence as identified by the student report of permanent address at the time of 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192288" y="5145489"/>
            <a:ext cx="4121150" cy="4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865733"/>
              </p:ext>
            </p:extLst>
          </p:nvPr>
        </p:nvGraphicFramePr>
        <p:xfrm>
          <a:off x="2160588" y="1527630"/>
          <a:ext cx="4800600" cy="195072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1736225"/>
                <a:gridCol w="1893497"/>
                <a:gridCol w="1170878"/>
              </a:tblGrid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Distance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sz="1000" b="1" i="0" u="none" strike="noStrike" cap="all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of Students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100 Miles or Less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8,954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79.81%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200 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3.73%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300 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6.77%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400 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6.42%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500 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0.28%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Over 500 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3.00%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11,219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Distribution of Total In-State Enrollment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2015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748394271"/>
              </p:ext>
            </p:extLst>
          </p:nvPr>
        </p:nvGraphicFramePr>
        <p:xfrm>
          <a:off x="-124922" y="4060181"/>
          <a:ext cx="11055561" cy="248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89614" y="4951737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8,954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79.81%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7598" y="4431206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418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3.73%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594" y="495173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759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6.77%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47381" y="495173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720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6.42%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18274" y="4431206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31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0.28%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6132" y="4951737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   337</a:t>
            </a:r>
          </a:p>
          <a:p>
            <a:r>
              <a:rPr lang="en-US" sz="1000" dirty="0" smtClean="0">
                <a:solidFill>
                  <a:srgbClr val="FFFFFF"/>
                </a:solidFill>
              </a:rPr>
              <a:t>   3.0%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7798" y="3488837"/>
            <a:ext cx="456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CBM001, certified data - Texas enrollment based on residence field.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To be depicted on a Map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590800" y="5105400"/>
            <a:ext cx="40243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33131"/>
              </p:ext>
            </p:extLst>
          </p:nvPr>
        </p:nvGraphicFramePr>
        <p:xfrm>
          <a:off x="9562924" y="3371172"/>
          <a:ext cx="4572000" cy="2986515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2145609"/>
                <a:gridCol w="1311269"/>
                <a:gridCol w="1115122"/>
              </a:tblGrid>
              <a:tr h="264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Resident </a:t>
                      </a:r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Description 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 Enrolled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2251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29.79%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Oklahoma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13.48%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Louisiana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10.64%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Arkansas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9.93%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7.80%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Kansas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7.09%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5.67%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Missouri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5.67%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4.96%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4.96%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3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chemeClr val="bg1"/>
                </a:solidFill>
              </a:rPr>
              <a:t>Out-of-State Enrollment Top 10 States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2015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2852" y="6359800"/>
            <a:ext cx="4561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defRPr/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79030" y="1125944"/>
            <a:ext cx="1853296" cy="2392803"/>
          </a:xfrm>
          <a:custGeom>
            <a:avLst/>
            <a:gdLst>
              <a:gd name="T0" fmla="*/ 2147483646 w 9596"/>
              <a:gd name="T1" fmla="*/ 2147483646 h 12459"/>
              <a:gd name="T2" fmla="*/ 2147483646 w 9596"/>
              <a:gd name="T3" fmla="*/ 2147483646 h 12459"/>
              <a:gd name="T4" fmla="*/ 2147483646 w 9596"/>
              <a:gd name="T5" fmla="*/ 2147483646 h 12459"/>
              <a:gd name="T6" fmla="*/ 2147483646 w 9596"/>
              <a:gd name="T7" fmla="*/ 2147483646 h 12459"/>
              <a:gd name="T8" fmla="*/ 0 w 9596"/>
              <a:gd name="T9" fmla="*/ 2147483646 h 12459"/>
              <a:gd name="T10" fmla="*/ 2147483646 w 9596"/>
              <a:gd name="T11" fmla="*/ 2147483646 h 12459"/>
              <a:gd name="T12" fmla="*/ 2147483646 w 9596"/>
              <a:gd name="T13" fmla="*/ 2147483646 h 12459"/>
              <a:gd name="T14" fmla="*/ 2147483646 w 9596"/>
              <a:gd name="T15" fmla="*/ 2147483646 h 12459"/>
              <a:gd name="T16" fmla="*/ 2147483646 w 9596"/>
              <a:gd name="T17" fmla="*/ 2147483646 h 12459"/>
              <a:gd name="T18" fmla="*/ 2147483646 w 9596"/>
              <a:gd name="T19" fmla="*/ 2147483646 h 12459"/>
              <a:gd name="T20" fmla="*/ 2147483646 w 9596"/>
              <a:gd name="T21" fmla="*/ 2147483646 h 12459"/>
              <a:gd name="T22" fmla="*/ 2147483646 w 9596"/>
              <a:gd name="T23" fmla="*/ 2147483646 h 12459"/>
              <a:gd name="T24" fmla="*/ 2147483646 w 9596"/>
              <a:gd name="T25" fmla="*/ 2147483646 h 12459"/>
              <a:gd name="T26" fmla="*/ 2147483646 w 9596"/>
              <a:gd name="T27" fmla="*/ 2147483646 h 12459"/>
              <a:gd name="T28" fmla="*/ 2147483646 w 9596"/>
              <a:gd name="T29" fmla="*/ 2147483646 h 12459"/>
              <a:gd name="T30" fmla="*/ 2147483646 w 9596"/>
              <a:gd name="T31" fmla="*/ 2147483646 h 12459"/>
              <a:gd name="T32" fmla="*/ 2147483646 w 9596"/>
              <a:gd name="T33" fmla="*/ 2147483646 h 12459"/>
              <a:gd name="T34" fmla="*/ 2147483646 w 9596"/>
              <a:gd name="T35" fmla="*/ 2147483646 h 12459"/>
              <a:gd name="T36" fmla="*/ 2147483646 w 9596"/>
              <a:gd name="T37" fmla="*/ 2147483646 h 12459"/>
              <a:gd name="T38" fmla="*/ 2147483646 w 9596"/>
              <a:gd name="T39" fmla="*/ 2147483646 h 12459"/>
              <a:gd name="T40" fmla="*/ 2147483646 w 9596"/>
              <a:gd name="T41" fmla="*/ 2147483646 h 12459"/>
              <a:gd name="T42" fmla="*/ 2147483646 w 9596"/>
              <a:gd name="T43" fmla="*/ 2147483646 h 12459"/>
              <a:gd name="T44" fmla="*/ 2147483646 w 9596"/>
              <a:gd name="T45" fmla="*/ 2147483646 h 12459"/>
              <a:gd name="T46" fmla="*/ 2147483646 w 9596"/>
              <a:gd name="T47" fmla="*/ 2147483646 h 12459"/>
              <a:gd name="T48" fmla="*/ 2147483646 w 9596"/>
              <a:gd name="T49" fmla="*/ 2147483646 h 12459"/>
              <a:gd name="T50" fmla="*/ 2147483646 w 9596"/>
              <a:gd name="T51" fmla="*/ 2147483646 h 12459"/>
              <a:gd name="T52" fmla="*/ 2147483646 w 9596"/>
              <a:gd name="T53" fmla="*/ 2147483646 h 12459"/>
              <a:gd name="T54" fmla="*/ 2147483646 w 9596"/>
              <a:gd name="T55" fmla="*/ 2147483646 h 12459"/>
              <a:gd name="T56" fmla="*/ 2147483646 w 9596"/>
              <a:gd name="T57" fmla="*/ 2147483646 h 12459"/>
              <a:gd name="T58" fmla="*/ 2147483646 w 9596"/>
              <a:gd name="T59" fmla="*/ 2147483646 h 12459"/>
              <a:gd name="T60" fmla="*/ 2147483646 w 9596"/>
              <a:gd name="T61" fmla="*/ 2147483646 h 12459"/>
              <a:gd name="T62" fmla="*/ 2147483646 w 9596"/>
              <a:gd name="T63" fmla="*/ 2147483646 h 12459"/>
              <a:gd name="T64" fmla="*/ 2147483646 w 9596"/>
              <a:gd name="T65" fmla="*/ 2147483646 h 12459"/>
              <a:gd name="T66" fmla="*/ 2147483646 w 9596"/>
              <a:gd name="T67" fmla="*/ 2147483646 h 12459"/>
              <a:gd name="T68" fmla="*/ 2147483646 w 9596"/>
              <a:gd name="T69" fmla="*/ 2147483646 h 12459"/>
              <a:gd name="T70" fmla="*/ 2147483646 w 9596"/>
              <a:gd name="T71" fmla="*/ 2147483646 h 12459"/>
              <a:gd name="T72" fmla="*/ 2147483646 w 9596"/>
              <a:gd name="T73" fmla="*/ 2147483646 h 12459"/>
              <a:gd name="T74" fmla="*/ 2147483646 w 9596"/>
              <a:gd name="T75" fmla="*/ 2147483646 h 12459"/>
              <a:gd name="T76" fmla="*/ 2147483646 w 9596"/>
              <a:gd name="T77" fmla="*/ 2147483646 h 12459"/>
              <a:gd name="T78" fmla="*/ 2147483646 w 9596"/>
              <a:gd name="T79" fmla="*/ 2147483646 h 12459"/>
              <a:gd name="T80" fmla="*/ 2147483646 w 9596"/>
              <a:gd name="T81" fmla="*/ 2147483646 h 12459"/>
              <a:gd name="T82" fmla="*/ 2147483646 w 9596"/>
              <a:gd name="T83" fmla="*/ 2147483646 h 12459"/>
              <a:gd name="T84" fmla="*/ 2147483646 w 9596"/>
              <a:gd name="T85" fmla="*/ 2147483646 h 12459"/>
              <a:gd name="T86" fmla="*/ 2147483646 w 9596"/>
              <a:gd name="T87" fmla="*/ 2147483646 h 12459"/>
              <a:gd name="T88" fmla="*/ 2147483646 w 9596"/>
              <a:gd name="T89" fmla="*/ 2147483646 h 12459"/>
              <a:gd name="T90" fmla="*/ 2147483646 w 9596"/>
              <a:gd name="T91" fmla="*/ 2147483646 h 12459"/>
              <a:gd name="T92" fmla="*/ 2147483646 w 9596"/>
              <a:gd name="T93" fmla="*/ 2147483646 h 12459"/>
              <a:gd name="T94" fmla="*/ 2147483646 w 9596"/>
              <a:gd name="T95" fmla="*/ 2147483646 h 12459"/>
              <a:gd name="T96" fmla="*/ 2147483646 w 9596"/>
              <a:gd name="T97" fmla="*/ 2147483646 h 12459"/>
              <a:gd name="T98" fmla="*/ 2147483646 w 9596"/>
              <a:gd name="T99" fmla="*/ 2147483646 h 12459"/>
              <a:gd name="T100" fmla="*/ 2147483646 w 9596"/>
              <a:gd name="T101" fmla="*/ 2147483646 h 12459"/>
              <a:gd name="T102" fmla="*/ 2147483646 w 9596"/>
              <a:gd name="T103" fmla="*/ 2147483646 h 12459"/>
              <a:gd name="T104" fmla="*/ 2147483646 w 9596"/>
              <a:gd name="T105" fmla="*/ 2147483646 h 12459"/>
              <a:gd name="T106" fmla="*/ 2147483646 w 9596"/>
              <a:gd name="T107" fmla="*/ 0 h 12459"/>
              <a:gd name="T108" fmla="*/ 2147483646 w 9596"/>
              <a:gd name="T109" fmla="*/ 0 h 12459"/>
              <a:gd name="T110" fmla="*/ 2147483646 w 9596"/>
              <a:gd name="T111" fmla="*/ 0 h 12459"/>
              <a:gd name="T112" fmla="*/ 2147483646 w 9596"/>
              <a:gd name="T113" fmla="*/ 2147483646 h 12459"/>
              <a:gd name="T114" fmla="*/ 2147483646 w 9596"/>
              <a:gd name="T115" fmla="*/ 2147483646 h 1245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596" h="12459">
                <a:moveTo>
                  <a:pt x="41" y="363"/>
                </a:moveTo>
                <a:cubicBezTo>
                  <a:pt x="41" y="363"/>
                  <a:pt x="41" y="363"/>
                  <a:pt x="202" y="686"/>
                </a:cubicBezTo>
                <a:cubicBezTo>
                  <a:pt x="363" y="1008"/>
                  <a:pt x="202" y="686"/>
                  <a:pt x="162" y="1250"/>
                </a:cubicBezTo>
                <a:cubicBezTo>
                  <a:pt x="121" y="1815"/>
                  <a:pt x="162" y="1774"/>
                  <a:pt x="162" y="1774"/>
                </a:cubicBezTo>
                <a:lnTo>
                  <a:pt x="0" y="2097"/>
                </a:lnTo>
                <a:lnTo>
                  <a:pt x="81" y="2540"/>
                </a:lnTo>
                <a:lnTo>
                  <a:pt x="363" y="2823"/>
                </a:lnTo>
                <a:cubicBezTo>
                  <a:pt x="363" y="2823"/>
                  <a:pt x="363" y="2863"/>
                  <a:pt x="524" y="3186"/>
                </a:cubicBezTo>
                <a:cubicBezTo>
                  <a:pt x="686" y="3508"/>
                  <a:pt x="363" y="3548"/>
                  <a:pt x="363" y="3548"/>
                </a:cubicBezTo>
                <a:lnTo>
                  <a:pt x="565" y="4113"/>
                </a:lnTo>
                <a:cubicBezTo>
                  <a:pt x="565" y="4113"/>
                  <a:pt x="565" y="4113"/>
                  <a:pt x="605" y="4355"/>
                </a:cubicBezTo>
                <a:cubicBezTo>
                  <a:pt x="645" y="4597"/>
                  <a:pt x="605" y="4355"/>
                  <a:pt x="766" y="4597"/>
                </a:cubicBezTo>
                <a:cubicBezTo>
                  <a:pt x="928" y="4839"/>
                  <a:pt x="1089" y="5000"/>
                  <a:pt x="1089" y="5000"/>
                </a:cubicBezTo>
                <a:lnTo>
                  <a:pt x="1573" y="5443"/>
                </a:lnTo>
                <a:lnTo>
                  <a:pt x="1936" y="6169"/>
                </a:lnTo>
                <a:lnTo>
                  <a:pt x="1936" y="6733"/>
                </a:lnTo>
                <a:lnTo>
                  <a:pt x="2177" y="6693"/>
                </a:lnTo>
                <a:lnTo>
                  <a:pt x="2419" y="6895"/>
                </a:lnTo>
                <a:lnTo>
                  <a:pt x="2258" y="7217"/>
                </a:lnTo>
                <a:lnTo>
                  <a:pt x="2500" y="7782"/>
                </a:lnTo>
                <a:lnTo>
                  <a:pt x="2863" y="8467"/>
                </a:lnTo>
                <a:lnTo>
                  <a:pt x="3266" y="9112"/>
                </a:lnTo>
                <a:lnTo>
                  <a:pt x="3548" y="9354"/>
                </a:lnTo>
                <a:lnTo>
                  <a:pt x="3387" y="9717"/>
                </a:lnTo>
                <a:lnTo>
                  <a:pt x="3750" y="9959"/>
                </a:lnTo>
                <a:lnTo>
                  <a:pt x="4355" y="10039"/>
                </a:lnTo>
                <a:lnTo>
                  <a:pt x="4758" y="10120"/>
                </a:lnTo>
                <a:lnTo>
                  <a:pt x="5201" y="10362"/>
                </a:lnTo>
                <a:lnTo>
                  <a:pt x="5483" y="10644"/>
                </a:lnTo>
                <a:lnTo>
                  <a:pt x="5201" y="10685"/>
                </a:lnTo>
                <a:lnTo>
                  <a:pt x="5363" y="11128"/>
                </a:lnTo>
                <a:lnTo>
                  <a:pt x="5806" y="11330"/>
                </a:lnTo>
                <a:lnTo>
                  <a:pt x="5766" y="10886"/>
                </a:lnTo>
                <a:lnTo>
                  <a:pt x="5967" y="10967"/>
                </a:lnTo>
                <a:cubicBezTo>
                  <a:pt x="5967" y="10967"/>
                  <a:pt x="6169" y="11128"/>
                  <a:pt x="6330" y="11289"/>
                </a:cubicBezTo>
                <a:cubicBezTo>
                  <a:pt x="6491" y="11451"/>
                  <a:pt x="6491" y="11491"/>
                  <a:pt x="6491" y="11491"/>
                </a:cubicBezTo>
                <a:lnTo>
                  <a:pt x="6733" y="11934"/>
                </a:lnTo>
                <a:lnTo>
                  <a:pt x="6733" y="12096"/>
                </a:lnTo>
                <a:lnTo>
                  <a:pt x="6975" y="12459"/>
                </a:lnTo>
                <a:lnTo>
                  <a:pt x="9112" y="12096"/>
                </a:lnTo>
                <a:lnTo>
                  <a:pt x="9354" y="11934"/>
                </a:lnTo>
                <a:lnTo>
                  <a:pt x="9152" y="11652"/>
                </a:lnTo>
                <a:lnTo>
                  <a:pt x="9112" y="11330"/>
                </a:lnTo>
                <a:lnTo>
                  <a:pt x="9112" y="11249"/>
                </a:lnTo>
                <a:lnTo>
                  <a:pt x="9273" y="10926"/>
                </a:lnTo>
                <a:lnTo>
                  <a:pt x="9273" y="10604"/>
                </a:lnTo>
                <a:lnTo>
                  <a:pt x="9354" y="10402"/>
                </a:lnTo>
                <a:lnTo>
                  <a:pt x="9515" y="10160"/>
                </a:lnTo>
                <a:lnTo>
                  <a:pt x="9596" y="9919"/>
                </a:lnTo>
                <a:lnTo>
                  <a:pt x="9515" y="9798"/>
                </a:lnTo>
                <a:lnTo>
                  <a:pt x="9394" y="9757"/>
                </a:lnTo>
                <a:lnTo>
                  <a:pt x="8991" y="9193"/>
                </a:lnTo>
                <a:cubicBezTo>
                  <a:pt x="8991" y="9193"/>
                  <a:pt x="4153" y="3831"/>
                  <a:pt x="4153" y="3992"/>
                </a:cubicBezTo>
                <a:cubicBezTo>
                  <a:pt x="4153" y="4153"/>
                  <a:pt x="4072" y="0"/>
                  <a:pt x="4072" y="0"/>
                </a:cubicBezTo>
                <a:lnTo>
                  <a:pt x="162" y="0"/>
                </a:lnTo>
                <a:lnTo>
                  <a:pt x="162" y="81"/>
                </a:lnTo>
                <a:lnTo>
                  <a:pt x="41" y="36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47700" dist="38100" dir="2700000" algn="ctr" rotWithShape="0">
              <a:srgbClr val="000000">
                <a:alpha val="85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Freeform 2"/>
          <p:cNvSpPr>
            <a:spLocks noChangeArrowheads="1"/>
          </p:cNvSpPr>
          <p:nvPr/>
        </p:nvSpPr>
        <p:spPr bwMode="auto">
          <a:xfrm>
            <a:off x="1512806" y="1343961"/>
            <a:ext cx="1682827" cy="1076886"/>
          </a:xfrm>
          <a:custGeom>
            <a:avLst/>
            <a:gdLst>
              <a:gd name="T0" fmla="*/ 0 w 13335"/>
              <a:gd name="T1" fmla="*/ 2147483646 h 8572"/>
              <a:gd name="T2" fmla="*/ 2147483646 w 13335"/>
              <a:gd name="T3" fmla="*/ 2147483646 h 8572"/>
              <a:gd name="T4" fmla="*/ 2147483646 w 13335"/>
              <a:gd name="T5" fmla="*/ 2147483646 h 8572"/>
              <a:gd name="T6" fmla="*/ 2147483646 w 13335"/>
              <a:gd name="T7" fmla="*/ 2147483646 h 8572"/>
              <a:gd name="T8" fmla="*/ 2147483646 w 13335"/>
              <a:gd name="T9" fmla="*/ 2147483646 h 8572"/>
              <a:gd name="T10" fmla="*/ 2147483646 w 13335"/>
              <a:gd name="T11" fmla="*/ 2147483646 h 8572"/>
              <a:gd name="T12" fmla="*/ 2147483646 w 13335"/>
              <a:gd name="T13" fmla="*/ 2147483646 h 8572"/>
              <a:gd name="T14" fmla="*/ 2147483646 w 13335"/>
              <a:gd name="T15" fmla="*/ 2147483646 h 8572"/>
              <a:gd name="T16" fmla="*/ 2147483646 w 13335"/>
              <a:gd name="T17" fmla="*/ 2147483646 h 8572"/>
              <a:gd name="T18" fmla="*/ 2147483646 w 13335"/>
              <a:gd name="T19" fmla="*/ 2147483646 h 8572"/>
              <a:gd name="T20" fmla="*/ 2147483646 w 13335"/>
              <a:gd name="T21" fmla="*/ 2147483646 h 8572"/>
              <a:gd name="T22" fmla="*/ 2147483646 w 13335"/>
              <a:gd name="T23" fmla="*/ 2147483646 h 8572"/>
              <a:gd name="T24" fmla="*/ 2147483646 w 13335"/>
              <a:gd name="T25" fmla="*/ 2147483646 h 8572"/>
              <a:gd name="T26" fmla="*/ 2147483646 w 13335"/>
              <a:gd name="T27" fmla="*/ 2147483646 h 8572"/>
              <a:gd name="T28" fmla="*/ 2147483646 w 13335"/>
              <a:gd name="T29" fmla="*/ 2147483646 h 8572"/>
              <a:gd name="T30" fmla="*/ 2147483646 w 13335"/>
              <a:gd name="T31" fmla="*/ 2147483646 h 8572"/>
              <a:gd name="T32" fmla="*/ 2147483646 w 13335"/>
              <a:gd name="T33" fmla="*/ 2147483646 h 8572"/>
              <a:gd name="T34" fmla="*/ 2147483646 w 13335"/>
              <a:gd name="T35" fmla="*/ 2147483646 h 8572"/>
              <a:gd name="T36" fmla="*/ 2147483646 w 13335"/>
              <a:gd name="T37" fmla="*/ 2147483646 h 8572"/>
              <a:gd name="T38" fmla="*/ 2147483646 w 13335"/>
              <a:gd name="T39" fmla="*/ 2147483646 h 8572"/>
              <a:gd name="T40" fmla="*/ 2147483646 w 13335"/>
              <a:gd name="T41" fmla="*/ 2147483646 h 8572"/>
              <a:gd name="T42" fmla="*/ 2147483646 w 13335"/>
              <a:gd name="T43" fmla="*/ 2147483646 h 8572"/>
              <a:gd name="T44" fmla="*/ 2147483646 w 13335"/>
              <a:gd name="T45" fmla="*/ 2147483646 h 8572"/>
              <a:gd name="T46" fmla="*/ 2147483646 w 13335"/>
              <a:gd name="T47" fmla="*/ 2147483646 h 8572"/>
              <a:gd name="T48" fmla="*/ 2147483646 w 13335"/>
              <a:gd name="T49" fmla="*/ 2147483646 h 8572"/>
              <a:gd name="T50" fmla="*/ 2147483646 w 13335"/>
              <a:gd name="T51" fmla="*/ 2147483646 h 8572"/>
              <a:gd name="T52" fmla="*/ 2147483646 w 13335"/>
              <a:gd name="T53" fmla="*/ 2147483646 h 8572"/>
              <a:gd name="T54" fmla="*/ 2147483646 w 13335"/>
              <a:gd name="T55" fmla="*/ 2147483646 h 8572"/>
              <a:gd name="T56" fmla="*/ 2147483646 w 13335"/>
              <a:gd name="T57" fmla="*/ 2147483646 h 8572"/>
              <a:gd name="T58" fmla="*/ 2147483646 w 13335"/>
              <a:gd name="T59" fmla="*/ 2147483646 h 8572"/>
              <a:gd name="T60" fmla="*/ 2147483646 w 13335"/>
              <a:gd name="T61" fmla="*/ 2147483646 h 8572"/>
              <a:gd name="T62" fmla="*/ 2147483646 w 13335"/>
              <a:gd name="T63" fmla="*/ 2147483646 h 8572"/>
              <a:gd name="T64" fmla="*/ 2147483646 w 13335"/>
              <a:gd name="T65" fmla="*/ 2147483646 h 8572"/>
              <a:gd name="T66" fmla="*/ 2147483646 w 13335"/>
              <a:gd name="T67" fmla="*/ 2147483646 h 85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335" h="8572">
                <a:moveTo>
                  <a:pt x="0" y="0"/>
                </a:moveTo>
                <a:lnTo>
                  <a:pt x="0" y="1320"/>
                </a:lnTo>
                <a:lnTo>
                  <a:pt x="4605" y="1359"/>
                </a:lnTo>
                <a:lnTo>
                  <a:pt x="4667" y="6323"/>
                </a:lnTo>
                <a:lnTo>
                  <a:pt x="5021" y="6248"/>
                </a:lnTo>
                <a:lnTo>
                  <a:pt x="5115" y="6671"/>
                </a:lnTo>
                <a:lnTo>
                  <a:pt x="5276" y="6362"/>
                </a:lnTo>
                <a:lnTo>
                  <a:pt x="5337" y="6557"/>
                </a:lnTo>
                <a:lnTo>
                  <a:pt x="5530" y="6284"/>
                </a:lnTo>
                <a:lnTo>
                  <a:pt x="5563" y="6479"/>
                </a:lnTo>
                <a:lnTo>
                  <a:pt x="5788" y="6479"/>
                </a:lnTo>
                <a:lnTo>
                  <a:pt x="5946" y="6752"/>
                </a:lnTo>
                <a:lnTo>
                  <a:pt x="6074" y="6944"/>
                </a:lnTo>
                <a:lnTo>
                  <a:pt x="6203" y="7019"/>
                </a:lnTo>
                <a:lnTo>
                  <a:pt x="6329" y="7331"/>
                </a:lnTo>
                <a:lnTo>
                  <a:pt x="6554" y="6983"/>
                </a:lnTo>
                <a:lnTo>
                  <a:pt x="6745" y="7292"/>
                </a:lnTo>
                <a:lnTo>
                  <a:pt x="6906" y="7058"/>
                </a:lnTo>
                <a:lnTo>
                  <a:pt x="7002" y="7253"/>
                </a:lnTo>
                <a:lnTo>
                  <a:pt x="7098" y="7214"/>
                </a:lnTo>
                <a:lnTo>
                  <a:pt x="7195" y="7214"/>
                </a:lnTo>
                <a:cubicBezTo>
                  <a:pt x="7195" y="7214"/>
                  <a:pt x="7131" y="7487"/>
                  <a:pt x="7227" y="7331"/>
                </a:cubicBezTo>
                <a:cubicBezTo>
                  <a:pt x="7321" y="7175"/>
                  <a:pt x="7385" y="7136"/>
                  <a:pt x="7385" y="7136"/>
                </a:cubicBezTo>
                <a:lnTo>
                  <a:pt x="7514" y="7523"/>
                </a:lnTo>
                <a:lnTo>
                  <a:pt x="7643" y="7214"/>
                </a:lnTo>
                <a:lnTo>
                  <a:pt x="7737" y="7562"/>
                </a:lnTo>
                <a:lnTo>
                  <a:pt x="7801" y="7448"/>
                </a:lnTo>
                <a:lnTo>
                  <a:pt x="7991" y="7562"/>
                </a:lnTo>
                <a:lnTo>
                  <a:pt x="8184" y="7562"/>
                </a:lnTo>
                <a:lnTo>
                  <a:pt x="8281" y="7757"/>
                </a:lnTo>
                <a:lnTo>
                  <a:pt x="8409" y="7487"/>
                </a:lnTo>
                <a:lnTo>
                  <a:pt x="8602" y="7874"/>
                </a:lnTo>
                <a:lnTo>
                  <a:pt x="8825" y="7796"/>
                </a:lnTo>
                <a:lnTo>
                  <a:pt x="8889" y="7991"/>
                </a:lnTo>
                <a:lnTo>
                  <a:pt x="9112" y="7757"/>
                </a:lnTo>
                <a:lnTo>
                  <a:pt x="9240" y="7991"/>
                </a:lnTo>
                <a:lnTo>
                  <a:pt x="9433" y="7757"/>
                </a:lnTo>
                <a:lnTo>
                  <a:pt x="9527" y="7913"/>
                </a:lnTo>
                <a:lnTo>
                  <a:pt x="9656" y="7835"/>
                </a:lnTo>
                <a:lnTo>
                  <a:pt x="9849" y="7835"/>
                </a:lnTo>
                <a:lnTo>
                  <a:pt x="9943" y="7991"/>
                </a:lnTo>
                <a:cubicBezTo>
                  <a:pt x="9943" y="7991"/>
                  <a:pt x="10071" y="8340"/>
                  <a:pt x="10264" y="8340"/>
                </a:cubicBezTo>
                <a:cubicBezTo>
                  <a:pt x="10455" y="8340"/>
                  <a:pt x="10487" y="8379"/>
                  <a:pt x="10487" y="8379"/>
                </a:cubicBezTo>
                <a:cubicBezTo>
                  <a:pt x="10487" y="8379"/>
                  <a:pt x="10391" y="8379"/>
                  <a:pt x="10519" y="8223"/>
                </a:cubicBezTo>
                <a:cubicBezTo>
                  <a:pt x="10648" y="8066"/>
                  <a:pt x="10841" y="7913"/>
                  <a:pt x="10841" y="7913"/>
                </a:cubicBezTo>
                <a:lnTo>
                  <a:pt x="11031" y="7835"/>
                </a:lnTo>
                <a:lnTo>
                  <a:pt x="11128" y="7835"/>
                </a:lnTo>
                <a:lnTo>
                  <a:pt x="11543" y="7913"/>
                </a:lnTo>
                <a:lnTo>
                  <a:pt x="11704" y="7952"/>
                </a:lnTo>
                <a:lnTo>
                  <a:pt x="11991" y="7835"/>
                </a:lnTo>
                <a:lnTo>
                  <a:pt x="12087" y="7679"/>
                </a:lnTo>
                <a:cubicBezTo>
                  <a:pt x="12087" y="7679"/>
                  <a:pt x="12213" y="7640"/>
                  <a:pt x="12374" y="7718"/>
                </a:cubicBezTo>
                <a:cubicBezTo>
                  <a:pt x="12535" y="7796"/>
                  <a:pt x="12597" y="8027"/>
                  <a:pt x="12597" y="8027"/>
                </a:cubicBezTo>
                <a:lnTo>
                  <a:pt x="13012" y="8301"/>
                </a:lnTo>
                <a:cubicBezTo>
                  <a:pt x="13012" y="8301"/>
                  <a:pt x="12951" y="8262"/>
                  <a:pt x="13079" y="8379"/>
                </a:cubicBezTo>
                <a:cubicBezTo>
                  <a:pt x="13205" y="8496"/>
                  <a:pt x="13205" y="8571"/>
                  <a:pt x="13205" y="8571"/>
                </a:cubicBezTo>
                <a:lnTo>
                  <a:pt x="13334" y="4111"/>
                </a:lnTo>
                <a:lnTo>
                  <a:pt x="13047" y="78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75000"/>
            </a:schemeClr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47700" dist="38100" dir="2700000" algn="ctr" rotWithShape="0">
              <a:srgbClr val="000000">
                <a:alpha val="85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Freeform 2"/>
          <p:cNvSpPr>
            <a:spLocks noChangeArrowheads="1"/>
          </p:cNvSpPr>
          <p:nvPr/>
        </p:nvSpPr>
        <p:spPr bwMode="auto">
          <a:xfrm>
            <a:off x="3433527" y="1335168"/>
            <a:ext cx="1378816" cy="1303928"/>
          </a:xfrm>
          <a:custGeom>
            <a:avLst/>
            <a:gdLst>
              <a:gd name="T0" fmla="*/ 0 w 12703"/>
              <a:gd name="T1" fmla="*/ 0 h 12068"/>
              <a:gd name="T2" fmla="*/ 2147483646 w 12703"/>
              <a:gd name="T3" fmla="*/ 2147483646 h 12068"/>
              <a:gd name="T4" fmla="*/ 2147483646 w 12703"/>
              <a:gd name="T5" fmla="*/ 2147483646 h 12068"/>
              <a:gd name="T6" fmla="*/ 2147483646 w 12703"/>
              <a:gd name="T7" fmla="*/ 2147483646 h 12068"/>
              <a:gd name="T8" fmla="*/ 2147483646 w 12703"/>
              <a:gd name="T9" fmla="*/ 2147483646 h 12068"/>
              <a:gd name="T10" fmla="*/ 2147483646 w 12703"/>
              <a:gd name="T11" fmla="*/ 2147483646 h 12068"/>
              <a:gd name="T12" fmla="*/ 2147483646 w 12703"/>
              <a:gd name="T13" fmla="*/ 2147483646 h 12068"/>
              <a:gd name="T14" fmla="*/ 2147483646 w 12703"/>
              <a:gd name="T15" fmla="*/ 2147483646 h 12068"/>
              <a:gd name="T16" fmla="*/ 2147483646 w 12703"/>
              <a:gd name="T17" fmla="*/ 2147483646 h 12068"/>
              <a:gd name="T18" fmla="*/ 2147483646 w 12703"/>
              <a:gd name="T19" fmla="*/ 2147483646 h 12068"/>
              <a:gd name="T20" fmla="*/ 2147483646 w 12703"/>
              <a:gd name="T21" fmla="*/ 2147483646 h 12068"/>
              <a:gd name="T22" fmla="*/ 2147483646 w 12703"/>
              <a:gd name="T23" fmla="*/ 2147483646 h 12068"/>
              <a:gd name="T24" fmla="*/ 2147483646 w 12703"/>
              <a:gd name="T25" fmla="*/ 2147483646 h 12068"/>
              <a:gd name="T26" fmla="*/ 2147483646 w 12703"/>
              <a:gd name="T27" fmla="*/ 2147483646 h 12068"/>
              <a:gd name="T28" fmla="*/ 2147483646 w 12703"/>
              <a:gd name="T29" fmla="*/ 2147483646 h 12068"/>
              <a:gd name="T30" fmla="*/ 2147483646 w 12703"/>
              <a:gd name="T31" fmla="*/ 2147483646 h 12068"/>
              <a:gd name="T32" fmla="*/ 2147483646 w 12703"/>
              <a:gd name="T33" fmla="*/ 2147483646 h 12068"/>
              <a:gd name="T34" fmla="*/ 2147483646 w 12703"/>
              <a:gd name="T35" fmla="*/ 2147483646 h 12068"/>
              <a:gd name="T36" fmla="*/ 2147483646 w 12703"/>
              <a:gd name="T37" fmla="*/ 2147483646 h 12068"/>
              <a:gd name="T38" fmla="*/ 2147483646 w 12703"/>
              <a:gd name="T39" fmla="*/ 2147483646 h 12068"/>
              <a:gd name="T40" fmla="*/ 2147483646 w 12703"/>
              <a:gd name="T41" fmla="*/ 2147483646 h 12068"/>
              <a:gd name="T42" fmla="*/ 2147483646 w 12703"/>
              <a:gd name="T43" fmla="*/ 2147483646 h 12068"/>
              <a:gd name="T44" fmla="*/ 2147483646 w 12703"/>
              <a:gd name="T45" fmla="*/ 2147483646 h 12068"/>
              <a:gd name="T46" fmla="*/ 2147483646 w 12703"/>
              <a:gd name="T47" fmla="*/ 2147483646 h 12068"/>
              <a:gd name="T48" fmla="*/ 2147483646 w 12703"/>
              <a:gd name="T49" fmla="*/ 2147483646 h 12068"/>
              <a:gd name="T50" fmla="*/ 2147483646 w 12703"/>
              <a:gd name="T51" fmla="*/ 2147483646 h 12068"/>
              <a:gd name="T52" fmla="*/ 2147483646 w 12703"/>
              <a:gd name="T53" fmla="*/ 2147483646 h 12068"/>
              <a:gd name="T54" fmla="*/ 2147483646 w 12703"/>
              <a:gd name="T55" fmla="*/ 2147483646 h 12068"/>
              <a:gd name="T56" fmla="*/ 2147483646 w 12703"/>
              <a:gd name="T57" fmla="*/ 2147483646 h 12068"/>
              <a:gd name="T58" fmla="*/ 2147483646 w 12703"/>
              <a:gd name="T59" fmla="*/ 2147483646 h 12068"/>
              <a:gd name="T60" fmla="*/ 2147483646 w 12703"/>
              <a:gd name="T61" fmla="*/ 2147483646 h 12068"/>
              <a:gd name="T62" fmla="*/ 2147483646 w 12703"/>
              <a:gd name="T63" fmla="*/ 2147483646 h 12068"/>
              <a:gd name="T64" fmla="*/ 2147483646 w 12703"/>
              <a:gd name="T65" fmla="*/ 2147483646 h 12068"/>
              <a:gd name="T66" fmla="*/ 2147483646 w 12703"/>
              <a:gd name="T67" fmla="*/ 2147483646 h 12068"/>
              <a:gd name="T68" fmla="*/ 2147483646 w 12703"/>
              <a:gd name="T69" fmla="*/ 2147483646 h 12068"/>
              <a:gd name="T70" fmla="*/ 2147483646 w 12703"/>
              <a:gd name="T71" fmla="*/ 2147483646 h 12068"/>
              <a:gd name="T72" fmla="*/ 2147483646 w 12703"/>
              <a:gd name="T73" fmla="*/ 2147483646 h 12068"/>
              <a:gd name="T74" fmla="*/ 2147483646 w 12703"/>
              <a:gd name="T75" fmla="*/ 2147483646 h 12068"/>
              <a:gd name="T76" fmla="*/ 2147483646 w 12703"/>
              <a:gd name="T77" fmla="*/ 2147483646 h 12068"/>
              <a:gd name="T78" fmla="*/ 2147483646 w 12703"/>
              <a:gd name="T79" fmla="*/ 2147483646 h 12068"/>
              <a:gd name="T80" fmla="*/ 2147483646 w 12703"/>
              <a:gd name="T81" fmla="*/ 2147483646 h 12068"/>
              <a:gd name="T82" fmla="*/ 2147483646 w 12703"/>
              <a:gd name="T83" fmla="*/ 2147483646 h 12068"/>
              <a:gd name="T84" fmla="*/ 2147483646 w 12703"/>
              <a:gd name="T85" fmla="*/ 2147483646 h 12068"/>
              <a:gd name="T86" fmla="*/ 2147483646 w 12703"/>
              <a:gd name="T87" fmla="*/ 2147483646 h 12068"/>
              <a:gd name="T88" fmla="*/ 2147483646 w 12703"/>
              <a:gd name="T89" fmla="*/ 2147483646 h 12068"/>
              <a:gd name="T90" fmla="*/ 2147483646 w 12703"/>
              <a:gd name="T91" fmla="*/ 2147483646 h 12068"/>
              <a:gd name="T92" fmla="*/ 2147483646 w 12703"/>
              <a:gd name="T93" fmla="*/ 2147483646 h 12068"/>
              <a:gd name="T94" fmla="*/ 2147483646 w 12703"/>
              <a:gd name="T95" fmla="*/ 2147483646 h 12068"/>
              <a:gd name="T96" fmla="*/ 2147483646 w 12703"/>
              <a:gd name="T97" fmla="*/ 2147483646 h 12068"/>
              <a:gd name="T98" fmla="*/ 2147483646 w 12703"/>
              <a:gd name="T99" fmla="*/ 2147483646 h 1206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2703" h="12068">
                <a:moveTo>
                  <a:pt x="0" y="0"/>
                </a:moveTo>
                <a:lnTo>
                  <a:pt x="0" y="0"/>
                </a:lnTo>
                <a:cubicBezTo>
                  <a:pt x="0" y="209"/>
                  <a:pt x="120" y="3418"/>
                  <a:pt x="120" y="3418"/>
                </a:cubicBezTo>
                <a:lnTo>
                  <a:pt x="595" y="3572"/>
                </a:lnTo>
                <a:lnTo>
                  <a:pt x="595" y="4246"/>
                </a:lnTo>
                <a:lnTo>
                  <a:pt x="891" y="4660"/>
                </a:lnTo>
                <a:lnTo>
                  <a:pt x="1068" y="5283"/>
                </a:lnTo>
                <a:lnTo>
                  <a:pt x="1247" y="5646"/>
                </a:lnTo>
                <a:lnTo>
                  <a:pt x="1307" y="5956"/>
                </a:lnTo>
                <a:lnTo>
                  <a:pt x="948" y="6627"/>
                </a:lnTo>
                <a:lnTo>
                  <a:pt x="831" y="6990"/>
                </a:lnTo>
                <a:cubicBezTo>
                  <a:pt x="831" y="6990"/>
                  <a:pt x="772" y="7509"/>
                  <a:pt x="772" y="7717"/>
                </a:cubicBezTo>
                <a:cubicBezTo>
                  <a:pt x="772" y="7924"/>
                  <a:pt x="772" y="8338"/>
                  <a:pt x="772" y="8545"/>
                </a:cubicBezTo>
                <a:cubicBezTo>
                  <a:pt x="772" y="8753"/>
                  <a:pt x="652" y="8959"/>
                  <a:pt x="533" y="9218"/>
                </a:cubicBezTo>
                <a:cubicBezTo>
                  <a:pt x="416" y="9478"/>
                  <a:pt x="297" y="9580"/>
                  <a:pt x="297" y="9580"/>
                </a:cubicBezTo>
                <a:lnTo>
                  <a:pt x="652" y="9995"/>
                </a:lnTo>
                <a:lnTo>
                  <a:pt x="1959" y="9685"/>
                </a:lnTo>
                <a:lnTo>
                  <a:pt x="3145" y="10254"/>
                </a:lnTo>
                <a:lnTo>
                  <a:pt x="4571" y="10512"/>
                </a:lnTo>
                <a:lnTo>
                  <a:pt x="5046" y="10306"/>
                </a:lnTo>
                <a:lnTo>
                  <a:pt x="5579" y="10462"/>
                </a:lnTo>
                <a:lnTo>
                  <a:pt x="5282" y="10201"/>
                </a:lnTo>
                <a:lnTo>
                  <a:pt x="4807" y="10201"/>
                </a:lnTo>
                <a:lnTo>
                  <a:pt x="4807" y="9943"/>
                </a:lnTo>
                <a:lnTo>
                  <a:pt x="5698" y="9426"/>
                </a:lnTo>
                <a:lnTo>
                  <a:pt x="6292" y="10201"/>
                </a:lnTo>
                <a:lnTo>
                  <a:pt x="6529" y="10824"/>
                </a:lnTo>
                <a:lnTo>
                  <a:pt x="6885" y="11446"/>
                </a:lnTo>
                <a:lnTo>
                  <a:pt x="7718" y="11652"/>
                </a:lnTo>
                <a:cubicBezTo>
                  <a:pt x="7718" y="11652"/>
                  <a:pt x="8012" y="11910"/>
                  <a:pt x="7895" y="11704"/>
                </a:cubicBezTo>
                <a:cubicBezTo>
                  <a:pt x="7775" y="11498"/>
                  <a:pt x="7656" y="11289"/>
                  <a:pt x="7656" y="11289"/>
                </a:cubicBezTo>
                <a:lnTo>
                  <a:pt x="7954" y="11548"/>
                </a:lnTo>
                <a:lnTo>
                  <a:pt x="8666" y="11446"/>
                </a:lnTo>
                <a:lnTo>
                  <a:pt x="8310" y="11081"/>
                </a:lnTo>
                <a:lnTo>
                  <a:pt x="8905" y="11031"/>
                </a:lnTo>
                <a:lnTo>
                  <a:pt x="9318" y="11548"/>
                </a:lnTo>
                <a:lnTo>
                  <a:pt x="9676" y="11756"/>
                </a:lnTo>
                <a:lnTo>
                  <a:pt x="10151" y="11185"/>
                </a:lnTo>
                <a:lnTo>
                  <a:pt x="9795" y="10770"/>
                </a:lnTo>
                <a:lnTo>
                  <a:pt x="10209" y="10770"/>
                </a:lnTo>
                <a:lnTo>
                  <a:pt x="10743" y="10979"/>
                </a:lnTo>
                <a:lnTo>
                  <a:pt x="11634" y="11498"/>
                </a:lnTo>
                <a:lnTo>
                  <a:pt x="11694" y="12067"/>
                </a:lnTo>
                <a:lnTo>
                  <a:pt x="12702" y="11498"/>
                </a:lnTo>
                <a:lnTo>
                  <a:pt x="11694" y="10875"/>
                </a:lnTo>
                <a:lnTo>
                  <a:pt x="10980" y="10720"/>
                </a:lnTo>
                <a:lnTo>
                  <a:pt x="10624" y="10306"/>
                </a:lnTo>
                <a:lnTo>
                  <a:pt x="11040" y="9839"/>
                </a:lnTo>
                <a:cubicBezTo>
                  <a:pt x="11040" y="9839"/>
                  <a:pt x="11278" y="10097"/>
                  <a:pt x="11395" y="9891"/>
                </a:cubicBezTo>
                <a:cubicBezTo>
                  <a:pt x="11515" y="9685"/>
                  <a:pt x="11694" y="9530"/>
                  <a:pt x="11754" y="9270"/>
                </a:cubicBezTo>
                <a:cubicBezTo>
                  <a:pt x="11813" y="9011"/>
                  <a:pt x="11694" y="8803"/>
                  <a:pt x="11457" y="8857"/>
                </a:cubicBezTo>
                <a:cubicBezTo>
                  <a:pt x="11219" y="8907"/>
                  <a:pt x="10863" y="9064"/>
                  <a:pt x="10863" y="9064"/>
                </a:cubicBezTo>
                <a:lnTo>
                  <a:pt x="10863" y="9478"/>
                </a:lnTo>
                <a:lnTo>
                  <a:pt x="10507" y="9218"/>
                </a:lnTo>
                <a:lnTo>
                  <a:pt x="10209" y="8857"/>
                </a:lnTo>
                <a:lnTo>
                  <a:pt x="10388" y="8701"/>
                </a:lnTo>
                <a:lnTo>
                  <a:pt x="10624" y="8753"/>
                </a:lnTo>
                <a:lnTo>
                  <a:pt x="10863" y="8753"/>
                </a:lnTo>
                <a:lnTo>
                  <a:pt x="11219" y="8803"/>
                </a:lnTo>
                <a:lnTo>
                  <a:pt x="10863" y="8338"/>
                </a:lnTo>
                <a:lnTo>
                  <a:pt x="10624" y="8080"/>
                </a:lnTo>
                <a:cubicBezTo>
                  <a:pt x="10624" y="8080"/>
                  <a:pt x="10743" y="7872"/>
                  <a:pt x="10507" y="7767"/>
                </a:cubicBezTo>
                <a:cubicBezTo>
                  <a:pt x="10268" y="7663"/>
                  <a:pt x="10151" y="7301"/>
                  <a:pt x="10151" y="7301"/>
                </a:cubicBezTo>
                <a:lnTo>
                  <a:pt x="10268" y="6888"/>
                </a:lnTo>
                <a:lnTo>
                  <a:pt x="10388" y="6423"/>
                </a:lnTo>
                <a:lnTo>
                  <a:pt x="10089" y="6217"/>
                </a:lnTo>
                <a:cubicBezTo>
                  <a:pt x="10089" y="6217"/>
                  <a:pt x="9733" y="6217"/>
                  <a:pt x="9437" y="6217"/>
                </a:cubicBezTo>
                <a:cubicBezTo>
                  <a:pt x="9141" y="6217"/>
                  <a:pt x="7895" y="6319"/>
                  <a:pt x="7895" y="6319"/>
                </a:cubicBezTo>
                <a:lnTo>
                  <a:pt x="6827" y="6061"/>
                </a:lnTo>
                <a:lnTo>
                  <a:pt x="5758" y="6163"/>
                </a:lnTo>
                <a:lnTo>
                  <a:pt x="5994" y="5750"/>
                </a:lnTo>
                <a:lnTo>
                  <a:pt x="6113" y="5385"/>
                </a:lnTo>
                <a:lnTo>
                  <a:pt x="6113" y="4660"/>
                </a:lnTo>
                <a:lnTo>
                  <a:pt x="6708" y="3883"/>
                </a:lnTo>
                <a:lnTo>
                  <a:pt x="6589" y="3522"/>
                </a:lnTo>
                <a:lnTo>
                  <a:pt x="7241" y="2849"/>
                </a:lnTo>
                <a:lnTo>
                  <a:pt x="7121" y="2332"/>
                </a:lnTo>
                <a:cubicBezTo>
                  <a:pt x="7121" y="2332"/>
                  <a:pt x="7300" y="2278"/>
                  <a:pt x="7360" y="2072"/>
                </a:cubicBezTo>
                <a:cubicBezTo>
                  <a:pt x="7420" y="1866"/>
                  <a:pt x="7656" y="1813"/>
                  <a:pt x="7420" y="1709"/>
                </a:cubicBezTo>
                <a:cubicBezTo>
                  <a:pt x="7183" y="1605"/>
                  <a:pt x="7360" y="1451"/>
                  <a:pt x="7360" y="1451"/>
                </a:cubicBezTo>
                <a:lnTo>
                  <a:pt x="6827" y="932"/>
                </a:lnTo>
                <a:lnTo>
                  <a:pt x="7183" y="415"/>
                </a:lnTo>
                <a:lnTo>
                  <a:pt x="6768" y="53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75000"/>
            </a:schemeClr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47700" dist="38100" dir="2700000" algn="ctr" rotWithShape="0">
              <a:srgbClr val="000000">
                <a:alpha val="85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4965900" y="1473569"/>
            <a:ext cx="1390147" cy="1348669"/>
          </a:xfrm>
          <a:custGeom>
            <a:avLst/>
            <a:gdLst>
              <a:gd name="T0" fmla="*/ 0 w 6289"/>
              <a:gd name="T1" fmla="*/ 0 h 5584"/>
              <a:gd name="T2" fmla="*/ 2147483646 w 6289"/>
              <a:gd name="T3" fmla="*/ 2147483646 h 5584"/>
              <a:gd name="T4" fmla="*/ 2147483646 w 6289"/>
              <a:gd name="T5" fmla="*/ 2147483646 h 5584"/>
              <a:gd name="T6" fmla="*/ 2147483646 w 6289"/>
              <a:gd name="T7" fmla="*/ 2147483646 h 5584"/>
              <a:gd name="T8" fmla="*/ 2147483646 w 6289"/>
              <a:gd name="T9" fmla="*/ 2147483646 h 5584"/>
              <a:gd name="T10" fmla="*/ 2147483646 w 6289"/>
              <a:gd name="T11" fmla="*/ 2147483646 h 5584"/>
              <a:gd name="T12" fmla="*/ 2147483646 w 6289"/>
              <a:gd name="T13" fmla="*/ 2147483646 h 5584"/>
              <a:gd name="T14" fmla="*/ 2147483646 w 6289"/>
              <a:gd name="T15" fmla="*/ 2147483646 h 5584"/>
              <a:gd name="T16" fmla="*/ 2147483646 w 6289"/>
              <a:gd name="T17" fmla="*/ 2147483646 h 5584"/>
              <a:gd name="T18" fmla="*/ 2147483646 w 6289"/>
              <a:gd name="T19" fmla="*/ 2147483646 h 5584"/>
              <a:gd name="T20" fmla="*/ 2147483646 w 6289"/>
              <a:gd name="T21" fmla="*/ 2147483646 h 5584"/>
              <a:gd name="T22" fmla="*/ 2147483646 w 6289"/>
              <a:gd name="T23" fmla="*/ 2147483646 h 5584"/>
              <a:gd name="T24" fmla="*/ 2147483646 w 6289"/>
              <a:gd name="T25" fmla="*/ 2147483646 h 5584"/>
              <a:gd name="T26" fmla="*/ 2147483646 w 6289"/>
              <a:gd name="T27" fmla="*/ 2147483646 h 5584"/>
              <a:gd name="T28" fmla="*/ 2147483646 w 6289"/>
              <a:gd name="T29" fmla="*/ 2147483646 h 5584"/>
              <a:gd name="T30" fmla="*/ 2147483646 w 6289"/>
              <a:gd name="T31" fmla="*/ 2147483646 h 5584"/>
              <a:gd name="T32" fmla="*/ 2147483646 w 6289"/>
              <a:gd name="T33" fmla="*/ 2147483646 h 5584"/>
              <a:gd name="T34" fmla="*/ 2147483646 w 6289"/>
              <a:gd name="T35" fmla="*/ 2147483646 h 5584"/>
              <a:gd name="T36" fmla="*/ 2147483646 w 6289"/>
              <a:gd name="T37" fmla="*/ 2147483646 h 5584"/>
              <a:gd name="T38" fmla="*/ 2147483646 w 6289"/>
              <a:gd name="T39" fmla="*/ 2147483646 h 5584"/>
              <a:gd name="T40" fmla="*/ 2147483646 w 6289"/>
              <a:gd name="T41" fmla="*/ 2147483646 h 5584"/>
              <a:gd name="T42" fmla="*/ 2147483646 w 6289"/>
              <a:gd name="T43" fmla="*/ 2147483646 h 5584"/>
              <a:gd name="T44" fmla="*/ 2147483646 w 6289"/>
              <a:gd name="T45" fmla="*/ 2147483646 h 5584"/>
              <a:gd name="T46" fmla="*/ 2147483646 w 6289"/>
              <a:gd name="T47" fmla="*/ 2147483646 h 5584"/>
              <a:gd name="T48" fmla="*/ 2147483646 w 6289"/>
              <a:gd name="T49" fmla="*/ 2147483646 h 5584"/>
              <a:gd name="T50" fmla="*/ 2147483646 w 6289"/>
              <a:gd name="T51" fmla="*/ 2147483646 h 5584"/>
              <a:gd name="T52" fmla="*/ 2147483646 w 6289"/>
              <a:gd name="T53" fmla="*/ 2147483646 h 5584"/>
              <a:gd name="T54" fmla="*/ 2147483646 w 6289"/>
              <a:gd name="T55" fmla="*/ 2147483646 h 5584"/>
              <a:gd name="T56" fmla="*/ 2147483646 w 6289"/>
              <a:gd name="T57" fmla="*/ 2147483646 h 5584"/>
              <a:gd name="T58" fmla="*/ 2147483646 w 6289"/>
              <a:gd name="T59" fmla="*/ 2147483646 h 5584"/>
              <a:gd name="T60" fmla="*/ 2147483646 w 6289"/>
              <a:gd name="T61" fmla="*/ 2147483646 h 5584"/>
              <a:gd name="T62" fmla="*/ 2147483646 w 6289"/>
              <a:gd name="T63" fmla="*/ 2147483646 h 5584"/>
              <a:gd name="T64" fmla="*/ 2147483646 w 6289"/>
              <a:gd name="T65" fmla="*/ 2147483646 h 5584"/>
              <a:gd name="T66" fmla="*/ 2147483646 w 6289"/>
              <a:gd name="T67" fmla="*/ 2147483646 h 5584"/>
              <a:gd name="T68" fmla="*/ 2147483646 w 6289"/>
              <a:gd name="T69" fmla="*/ 2147483646 h 5584"/>
              <a:gd name="T70" fmla="*/ 2147483646 w 6289"/>
              <a:gd name="T71" fmla="*/ 2147483646 h 5584"/>
              <a:gd name="T72" fmla="*/ 2147483646 w 6289"/>
              <a:gd name="T73" fmla="*/ 2147483646 h 5584"/>
              <a:gd name="T74" fmla="*/ 2147483646 w 6289"/>
              <a:gd name="T75" fmla="*/ 2147483646 h 5584"/>
              <a:gd name="T76" fmla="*/ 2147483646 w 6289"/>
              <a:gd name="T77" fmla="*/ 2147483646 h 5584"/>
              <a:gd name="T78" fmla="*/ 2147483646 w 6289"/>
              <a:gd name="T79" fmla="*/ 2147483646 h 5584"/>
              <a:gd name="T80" fmla="*/ 2147483646 w 6289"/>
              <a:gd name="T81" fmla="*/ 2147483646 h 5584"/>
              <a:gd name="T82" fmla="*/ 2147483646 w 6289"/>
              <a:gd name="T83" fmla="*/ 2147483646 h 5584"/>
              <a:gd name="T84" fmla="*/ 2147483646 w 6289"/>
              <a:gd name="T85" fmla="*/ 2147483646 h 5584"/>
              <a:gd name="T86" fmla="*/ 2147483646 w 6289"/>
              <a:gd name="T87" fmla="*/ 2147483646 h 5584"/>
              <a:gd name="T88" fmla="*/ 2147483646 w 6289"/>
              <a:gd name="T89" fmla="*/ 2147483646 h 5584"/>
              <a:gd name="T90" fmla="*/ 2147483646 w 6289"/>
              <a:gd name="T91" fmla="*/ 2147483646 h 5584"/>
              <a:gd name="T92" fmla="*/ 2147483646 w 6289"/>
              <a:gd name="T93" fmla="*/ 2147483646 h 5584"/>
              <a:gd name="T94" fmla="*/ 2147483646 w 6289"/>
              <a:gd name="T95" fmla="*/ 2147483646 h 5584"/>
              <a:gd name="T96" fmla="*/ 2147483646 w 6289"/>
              <a:gd name="T97" fmla="*/ 2147483646 h 5584"/>
              <a:gd name="T98" fmla="*/ 2147483646 w 6289"/>
              <a:gd name="T99" fmla="*/ 2147483646 h 5584"/>
              <a:gd name="T100" fmla="*/ 2147483646 w 6289"/>
              <a:gd name="T101" fmla="*/ 2147483646 h 5584"/>
              <a:gd name="T102" fmla="*/ 2147483646 w 6289"/>
              <a:gd name="T103" fmla="*/ 2147483646 h 5584"/>
              <a:gd name="T104" fmla="*/ 2147483646 w 6289"/>
              <a:gd name="T105" fmla="*/ 2147483646 h 5584"/>
              <a:gd name="T106" fmla="*/ 2147483646 w 6289"/>
              <a:gd name="T107" fmla="*/ 2147483646 h 5584"/>
              <a:gd name="T108" fmla="*/ 2147483646 w 6289"/>
              <a:gd name="T109" fmla="*/ 2147483646 h 5584"/>
              <a:gd name="T110" fmla="*/ 2147483646 w 6289"/>
              <a:gd name="T111" fmla="*/ 2147483646 h 5584"/>
              <a:gd name="T112" fmla="*/ 2147483646 w 6289"/>
              <a:gd name="T113" fmla="*/ 2147483646 h 5584"/>
              <a:gd name="T114" fmla="*/ 2147483646 w 6289"/>
              <a:gd name="T115" fmla="*/ 2147483646 h 5584"/>
              <a:gd name="T116" fmla="*/ 2147483646 w 6289"/>
              <a:gd name="T117" fmla="*/ 2147483646 h 5584"/>
              <a:gd name="T118" fmla="*/ 2147483646 w 6289"/>
              <a:gd name="T119" fmla="*/ 2147483646 h 5584"/>
              <a:gd name="T120" fmla="*/ 0 w 6289"/>
              <a:gd name="T121" fmla="*/ 0 h 55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289" h="5584">
                <a:moveTo>
                  <a:pt x="0" y="0"/>
                </a:moveTo>
                <a:lnTo>
                  <a:pt x="5705" y="20"/>
                </a:lnTo>
                <a:lnTo>
                  <a:pt x="5866" y="282"/>
                </a:lnTo>
                <a:lnTo>
                  <a:pt x="5483" y="807"/>
                </a:lnTo>
                <a:lnTo>
                  <a:pt x="6229" y="786"/>
                </a:lnTo>
                <a:lnTo>
                  <a:pt x="6289" y="867"/>
                </a:lnTo>
                <a:cubicBezTo>
                  <a:pt x="6289" y="867"/>
                  <a:pt x="6289" y="968"/>
                  <a:pt x="6289" y="1048"/>
                </a:cubicBezTo>
                <a:cubicBezTo>
                  <a:pt x="6289" y="1129"/>
                  <a:pt x="6289" y="1210"/>
                  <a:pt x="6289" y="1210"/>
                </a:cubicBezTo>
                <a:lnTo>
                  <a:pt x="6148" y="1129"/>
                </a:lnTo>
                <a:lnTo>
                  <a:pt x="6007" y="1270"/>
                </a:lnTo>
                <a:lnTo>
                  <a:pt x="6007" y="1371"/>
                </a:lnTo>
                <a:lnTo>
                  <a:pt x="6108" y="1431"/>
                </a:lnTo>
                <a:lnTo>
                  <a:pt x="5987" y="1452"/>
                </a:lnTo>
                <a:cubicBezTo>
                  <a:pt x="5987" y="1452"/>
                  <a:pt x="6209" y="1714"/>
                  <a:pt x="6068" y="1613"/>
                </a:cubicBezTo>
                <a:cubicBezTo>
                  <a:pt x="5926" y="1512"/>
                  <a:pt x="5906" y="1512"/>
                  <a:pt x="5906" y="1512"/>
                </a:cubicBezTo>
                <a:cubicBezTo>
                  <a:pt x="5906" y="1512"/>
                  <a:pt x="6068" y="1774"/>
                  <a:pt x="5967" y="1734"/>
                </a:cubicBezTo>
                <a:cubicBezTo>
                  <a:pt x="5866" y="1694"/>
                  <a:pt x="5866" y="1694"/>
                  <a:pt x="5866" y="1694"/>
                </a:cubicBezTo>
                <a:cubicBezTo>
                  <a:pt x="5866" y="1694"/>
                  <a:pt x="5785" y="1673"/>
                  <a:pt x="5785" y="1774"/>
                </a:cubicBezTo>
                <a:cubicBezTo>
                  <a:pt x="5785" y="1875"/>
                  <a:pt x="5745" y="1935"/>
                  <a:pt x="5745" y="1935"/>
                </a:cubicBezTo>
                <a:lnTo>
                  <a:pt x="5765" y="2077"/>
                </a:lnTo>
                <a:lnTo>
                  <a:pt x="5664" y="2097"/>
                </a:lnTo>
                <a:lnTo>
                  <a:pt x="5705" y="2177"/>
                </a:lnTo>
                <a:lnTo>
                  <a:pt x="5624" y="2278"/>
                </a:lnTo>
                <a:lnTo>
                  <a:pt x="5624" y="2298"/>
                </a:lnTo>
                <a:lnTo>
                  <a:pt x="5644" y="2520"/>
                </a:lnTo>
                <a:cubicBezTo>
                  <a:pt x="5644" y="2520"/>
                  <a:pt x="5604" y="2581"/>
                  <a:pt x="5503" y="2581"/>
                </a:cubicBezTo>
                <a:cubicBezTo>
                  <a:pt x="5402" y="2581"/>
                  <a:pt x="5362" y="2581"/>
                  <a:pt x="5362" y="2581"/>
                </a:cubicBezTo>
                <a:lnTo>
                  <a:pt x="5322" y="2863"/>
                </a:lnTo>
                <a:lnTo>
                  <a:pt x="5221" y="2863"/>
                </a:lnTo>
                <a:cubicBezTo>
                  <a:pt x="5221" y="2863"/>
                  <a:pt x="5382" y="3165"/>
                  <a:pt x="5301" y="3125"/>
                </a:cubicBezTo>
                <a:cubicBezTo>
                  <a:pt x="5221" y="3084"/>
                  <a:pt x="5181" y="3084"/>
                  <a:pt x="5181" y="3084"/>
                </a:cubicBezTo>
                <a:lnTo>
                  <a:pt x="5181" y="3347"/>
                </a:lnTo>
                <a:lnTo>
                  <a:pt x="5100" y="3367"/>
                </a:lnTo>
                <a:cubicBezTo>
                  <a:pt x="5100" y="3367"/>
                  <a:pt x="5261" y="3488"/>
                  <a:pt x="5100" y="3488"/>
                </a:cubicBezTo>
                <a:cubicBezTo>
                  <a:pt x="4939" y="3488"/>
                  <a:pt x="4939" y="3508"/>
                  <a:pt x="4939" y="3508"/>
                </a:cubicBezTo>
                <a:cubicBezTo>
                  <a:pt x="4939" y="3508"/>
                  <a:pt x="4979" y="3629"/>
                  <a:pt x="4898" y="3588"/>
                </a:cubicBezTo>
                <a:cubicBezTo>
                  <a:pt x="4818" y="3548"/>
                  <a:pt x="4838" y="3488"/>
                  <a:pt x="4838" y="3588"/>
                </a:cubicBezTo>
                <a:cubicBezTo>
                  <a:pt x="4838" y="3689"/>
                  <a:pt x="4959" y="3730"/>
                  <a:pt x="4798" y="3709"/>
                </a:cubicBezTo>
                <a:cubicBezTo>
                  <a:pt x="4636" y="3689"/>
                  <a:pt x="4697" y="3851"/>
                  <a:pt x="4697" y="3851"/>
                </a:cubicBezTo>
                <a:lnTo>
                  <a:pt x="4596" y="3911"/>
                </a:lnTo>
                <a:lnTo>
                  <a:pt x="4636" y="4113"/>
                </a:lnTo>
                <a:lnTo>
                  <a:pt x="4656" y="4213"/>
                </a:lnTo>
                <a:cubicBezTo>
                  <a:pt x="4656" y="4213"/>
                  <a:pt x="4535" y="4153"/>
                  <a:pt x="4596" y="4254"/>
                </a:cubicBezTo>
                <a:cubicBezTo>
                  <a:pt x="4656" y="4354"/>
                  <a:pt x="4757" y="4395"/>
                  <a:pt x="4596" y="4395"/>
                </a:cubicBezTo>
                <a:cubicBezTo>
                  <a:pt x="4435" y="4395"/>
                  <a:pt x="4475" y="4435"/>
                  <a:pt x="4475" y="4435"/>
                </a:cubicBezTo>
                <a:lnTo>
                  <a:pt x="4414" y="4516"/>
                </a:lnTo>
                <a:lnTo>
                  <a:pt x="4535" y="4778"/>
                </a:lnTo>
                <a:lnTo>
                  <a:pt x="4455" y="4798"/>
                </a:lnTo>
                <a:lnTo>
                  <a:pt x="4576" y="4939"/>
                </a:lnTo>
                <a:lnTo>
                  <a:pt x="4495" y="4959"/>
                </a:lnTo>
                <a:lnTo>
                  <a:pt x="4556" y="5181"/>
                </a:lnTo>
                <a:lnTo>
                  <a:pt x="4394" y="5221"/>
                </a:lnTo>
                <a:lnTo>
                  <a:pt x="4515" y="5443"/>
                </a:lnTo>
                <a:cubicBezTo>
                  <a:pt x="4515" y="5443"/>
                  <a:pt x="4495" y="5463"/>
                  <a:pt x="4414" y="5463"/>
                </a:cubicBezTo>
                <a:cubicBezTo>
                  <a:pt x="4334" y="5463"/>
                  <a:pt x="887" y="5584"/>
                  <a:pt x="806" y="5544"/>
                </a:cubicBezTo>
                <a:cubicBezTo>
                  <a:pt x="725" y="5504"/>
                  <a:pt x="766" y="4657"/>
                  <a:pt x="766" y="4657"/>
                </a:cubicBezTo>
                <a:lnTo>
                  <a:pt x="584" y="4617"/>
                </a:lnTo>
                <a:lnTo>
                  <a:pt x="342" y="4637"/>
                </a:lnTo>
                <a:lnTo>
                  <a:pt x="201" y="4536"/>
                </a:lnTo>
                <a:lnTo>
                  <a:pt x="201" y="60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47700" dist="38100" dir="2700000" algn="ctr" rotWithShape="0">
              <a:srgbClr val="000000">
                <a:alpha val="85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537635" y="1263401"/>
            <a:ext cx="2335688" cy="1987799"/>
          </a:xfrm>
          <a:custGeom>
            <a:avLst/>
            <a:gdLst>
              <a:gd name="T0" fmla="*/ 2147483646 w 11717"/>
              <a:gd name="T1" fmla="*/ 2147483646 h 11090"/>
              <a:gd name="T2" fmla="*/ 2147483646 w 11717"/>
              <a:gd name="T3" fmla="*/ 2147483646 h 11090"/>
              <a:gd name="T4" fmla="*/ 2147483646 w 11717"/>
              <a:gd name="T5" fmla="*/ 2147483646 h 11090"/>
              <a:gd name="T6" fmla="*/ 2147483646 w 11717"/>
              <a:gd name="T7" fmla="*/ 0 h 11090"/>
              <a:gd name="T8" fmla="*/ 2147483646 w 11717"/>
              <a:gd name="T9" fmla="*/ 2147483646 h 11090"/>
              <a:gd name="T10" fmla="*/ 2147483646 w 11717"/>
              <a:gd name="T11" fmla="*/ 2147483646 h 11090"/>
              <a:gd name="T12" fmla="*/ 2147483646 w 11717"/>
              <a:gd name="T13" fmla="*/ 2147483646 h 11090"/>
              <a:gd name="T14" fmla="*/ 2147483646 w 11717"/>
              <a:gd name="T15" fmla="*/ 2147483646 h 11090"/>
              <a:gd name="T16" fmla="*/ 2147483646 w 11717"/>
              <a:gd name="T17" fmla="*/ 2147483646 h 11090"/>
              <a:gd name="T18" fmla="*/ 2147483646 w 11717"/>
              <a:gd name="T19" fmla="*/ 2147483646 h 11090"/>
              <a:gd name="T20" fmla="*/ 2147483646 w 11717"/>
              <a:gd name="T21" fmla="*/ 2147483646 h 11090"/>
              <a:gd name="T22" fmla="*/ 2147483646 w 11717"/>
              <a:gd name="T23" fmla="*/ 2147483646 h 11090"/>
              <a:gd name="T24" fmla="*/ 2147483646 w 11717"/>
              <a:gd name="T25" fmla="*/ 2147483646 h 11090"/>
              <a:gd name="T26" fmla="*/ 2147483646 w 11717"/>
              <a:gd name="T27" fmla="*/ 2147483646 h 11090"/>
              <a:gd name="T28" fmla="*/ 2147483646 w 11717"/>
              <a:gd name="T29" fmla="*/ 2147483646 h 11090"/>
              <a:gd name="T30" fmla="*/ 2147483646 w 11717"/>
              <a:gd name="T31" fmla="*/ 2147483646 h 11090"/>
              <a:gd name="T32" fmla="*/ 2147483646 w 11717"/>
              <a:gd name="T33" fmla="*/ 2147483646 h 11090"/>
              <a:gd name="T34" fmla="*/ 2147483646 w 11717"/>
              <a:gd name="T35" fmla="*/ 2147483646 h 11090"/>
              <a:gd name="T36" fmla="*/ 2147483646 w 11717"/>
              <a:gd name="T37" fmla="*/ 2147483646 h 11090"/>
              <a:gd name="T38" fmla="*/ 2147483646 w 11717"/>
              <a:gd name="T39" fmla="*/ 2147483646 h 11090"/>
              <a:gd name="T40" fmla="*/ 2147483646 w 11717"/>
              <a:gd name="T41" fmla="*/ 2147483646 h 11090"/>
              <a:gd name="T42" fmla="*/ 2147483646 w 11717"/>
              <a:gd name="T43" fmla="*/ 2147483646 h 11090"/>
              <a:gd name="T44" fmla="*/ 2147483646 w 11717"/>
              <a:gd name="T45" fmla="*/ 2147483646 h 11090"/>
              <a:gd name="T46" fmla="*/ 2147483646 w 11717"/>
              <a:gd name="T47" fmla="*/ 2147483646 h 11090"/>
              <a:gd name="T48" fmla="*/ 2147483646 w 11717"/>
              <a:gd name="T49" fmla="*/ 2147483646 h 11090"/>
              <a:gd name="T50" fmla="*/ 2147483646 w 11717"/>
              <a:gd name="T51" fmla="*/ 2147483646 h 11090"/>
              <a:gd name="T52" fmla="*/ 2147483646 w 11717"/>
              <a:gd name="T53" fmla="*/ 2147483646 h 11090"/>
              <a:gd name="T54" fmla="*/ 2147483646 w 11717"/>
              <a:gd name="T55" fmla="*/ 2147483646 h 11090"/>
              <a:gd name="T56" fmla="*/ 2147483646 w 11717"/>
              <a:gd name="T57" fmla="*/ 2147483646 h 11090"/>
              <a:gd name="T58" fmla="*/ 2147483646 w 11717"/>
              <a:gd name="T59" fmla="*/ 2147483646 h 11090"/>
              <a:gd name="T60" fmla="*/ 2147483646 w 11717"/>
              <a:gd name="T61" fmla="*/ 2147483646 h 11090"/>
              <a:gd name="T62" fmla="*/ 2147483646 w 11717"/>
              <a:gd name="T63" fmla="*/ 2147483646 h 11090"/>
              <a:gd name="T64" fmla="*/ 2147483646 w 11717"/>
              <a:gd name="T65" fmla="*/ 2147483646 h 11090"/>
              <a:gd name="T66" fmla="*/ 2147483646 w 11717"/>
              <a:gd name="T67" fmla="*/ 2147483646 h 11090"/>
              <a:gd name="T68" fmla="*/ 2147483646 w 11717"/>
              <a:gd name="T69" fmla="*/ 2147483646 h 11090"/>
              <a:gd name="T70" fmla="*/ 2147483646 w 11717"/>
              <a:gd name="T71" fmla="*/ 2147483646 h 11090"/>
              <a:gd name="T72" fmla="*/ 2147483646 w 11717"/>
              <a:gd name="T73" fmla="*/ 2147483646 h 11090"/>
              <a:gd name="T74" fmla="*/ 2147483646 w 11717"/>
              <a:gd name="T75" fmla="*/ 2147483646 h 11090"/>
              <a:gd name="T76" fmla="*/ 2147483646 w 11717"/>
              <a:gd name="T77" fmla="*/ 2147483646 h 11090"/>
              <a:gd name="T78" fmla="*/ 2147483646 w 11717"/>
              <a:gd name="T79" fmla="*/ 2147483646 h 11090"/>
              <a:gd name="T80" fmla="*/ 2147483646 w 11717"/>
              <a:gd name="T81" fmla="*/ 2147483646 h 11090"/>
              <a:gd name="T82" fmla="*/ 2147483646 w 11717"/>
              <a:gd name="T83" fmla="*/ 2147483646 h 11090"/>
              <a:gd name="T84" fmla="*/ 2147483646 w 11717"/>
              <a:gd name="T85" fmla="*/ 2147483646 h 11090"/>
              <a:gd name="T86" fmla="*/ 2147483646 w 11717"/>
              <a:gd name="T87" fmla="*/ 2147483646 h 11090"/>
              <a:gd name="T88" fmla="*/ 2147483646 w 11717"/>
              <a:gd name="T89" fmla="*/ 2147483646 h 110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717" h="11090">
                <a:moveTo>
                  <a:pt x="285" y="1368"/>
                </a:moveTo>
                <a:lnTo>
                  <a:pt x="285" y="1112"/>
                </a:lnTo>
                <a:lnTo>
                  <a:pt x="342" y="998"/>
                </a:lnTo>
                <a:lnTo>
                  <a:pt x="456" y="713"/>
                </a:lnTo>
                <a:lnTo>
                  <a:pt x="256" y="627"/>
                </a:lnTo>
                <a:lnTo>
                  <a:pt x="28" y="342"/>
                </a:lnTo>
                <a:lnTo>
                  <a:pt x="0" y="171"/>
                </a:lnTo>
                <a:lnTo>
                  <a:pt x="57" y="0"/>
                </a:lnTo>
                <a:lnTo>
                  <a:pt x="3991" y="57"/>
                </a:lnTo>
                <a:lnTo>
                  <a:pt x="4076" y="370"/>
                </a:lnTo>
                <a:lnTo>
                  <a:pt x="4190" y="570"/>
                </a:lnTo>
                <a:lnTo>
                  <a:pt x="5559" y="656"/>
                </a:lnTo>
                <a:lnTo>
                  <a:pt x="8182" y="855"/>
                </a:lnTo>
                <a:lnTo>
                  <a:pt x="8353" y="1226"/>
                </a:lnTo>
                <a:lnTo>
                  <a:pt x="8581" y="1283"/>
                </a:lnTo>
                <a:lnTo>
                  <a:pt x="8666" y="884"/>
                </a:lnTo>
                <a:lnTo>
                  <a:pt x="8552" y="542"/>
                </a:lnTo>
                <a:lnTo>
                  <a:pt x="8666" y="485"/>
                </a:lnTo>
                <a:lnTo>
                  <a:pt x="9208" y="399"/>
                </a:lnTo>
                <a:lnTo>
                  <a:pt x="9750" y="684"/>
                </a:lnTo>
                <a:lnTo>
                  <a:pt x="9521" y="827"/>
                </a:lnTo>
                <a:lnTo>
                  <a:pt x="9578" y="1482"/>
                </a:lnTo>
                <a:lnTo>
                  <a:pt x="9635" y="2167"/>
                </a:lnTo>
                <a:lnTo>
                  <a:pt x="9864" y="2708"/>
                </a:lnTo>
                <a:lnTo>
                  <a:pt x="10177" y="3392"/>
                </a:lnTo>
                <a:lnTo>
                  <a:pt x="10348" y="4048"/>
                </a:lnTo>
                <a:lnTo>
                  <a:pt x="10491" y="4447"/>
                </a:lnTo>
                <a:lnTo>
                  <a:pt x="10747" y="4419"/>
                </a:lnTo>
                <a:lnTo>
                  <a:pt x="10918" y="4761"/>
                </a:lnTo>
                <a:lnTo>
                  <a:pt x="10719" y="4989"/>
                </a:lnTo>
                <a:cubicBezTo>
                  <a:pt x="10719" y="4989"/>
                  <a:pt x="10633" y="5046"/>
                  <a:pt x="10662" y="5160"/>
                </a:cubicBezTo>
                <a:cubicBezTo>
                  <a:pt x="10690" y="5274"/>
                  <a:pt x="10804" y="5616"/>
                  <a:pt x="10804" y="5616"/>
                </a:cubicBezTo>
                <a:lnTo>
                  <a:pt x="11032" y="5844"/>
                </a:lnTo>
                <a:lnTo>
                  <a:pt x="11260" y="5958"/>
                </a:lnTo>
                <a:lnTo>
                  <a:pt x="11232" y="6158"/>
                </a:lnTo>
                <a:lnTo>
                  <a:pt x="11089" y="6186"/>
                </a:lnTo>
                <a:lnTo>
                  <a:pt x="11118" y="6500"/>
                </a:lnTo>
                <a:lnTo>
                  <a:pt x="11346" y="6899"/>
                </a:lnTo>
                <a:lnTo>
                  <a:pt x="11517" y="7384"/>
                </a:lnTo>
                <a:lnTo>
                  <a:pt x="11717" y="7840"/>
                </a:lnTo>
                <a:lnTo>
                  <a:pt x="11574" y="9237"/>
                </a:lnTo>
                <a:lnTo>
                  <a:pt x="11460" y="9550"/>
                </a:lnTo>
                <a:lnTo>
                  <a:pt x="11460" y="9864"/>
                </a:lnTo>
                <a:lnTo>
                  <a:pt x="11289" y="10120"/>
                </a:lnTo>
                <a:lnTo>
                  <a:pt x="11089" y="10377"/>
                </a:lnTo>
                <a:lnTo>
                  <a:pt x="11232" y="10320"/>
                </a:lnTo>
                <a:lnTo>
                  <a:pt x="11089" y="10577"/>
                </a:lnTo>
                <a:lnTo>
                  <a:pt x="11232" y="10577"/>
                </a:lnTo>
                <a:lnTo>
                  <a:pt x="11061" y="11090"/>
                </a:lnTo>
                <a:lnTo>
                  <a:pt x="10234" y="11004"/>
                </a:lnTo>
                <a:lnTo>
                  <a:pt x="9892" y="10548"/>
                </a:lnTo>
                <a:lnTo>
                  <a:pt x="9750" y="10149"/>
                </a:lnTo>
                <a:lnTo>
                  <a:pt x="9521" y="9693"/>
                </a:lnTo>
                <a:lnTo>
                  <a:pt x="9293" y="9465"/>
                </a:lnTo>
                <a:lnTo>
                  <a:pt x="9037" y="9550"/>
                </a:lnTo>
                <a:lnTo>
                  <a:pt x="8980" y="9151"/>
                </a:lnTo>
                <a:lnTo>
                  <a:pt x="8809" y="8438"/>
                </a:lnTo>
                <a:lnTo>
                  <a:pt x="8410" y="8267"/>
                </a:lnTo>
                <a:lnTo>
                  <a:pt x="8495" y="7783"/>
                </a:lnTo>
                <a:lnTo>
                  <a:pt x="8381" y="7384"/>
                </a:lnTo>
                <a:lnTo>
                  <a:pt x="7640" y="6699"/>
                </a:lnTo>
                <a:lnTo>
                  <a:pt x="7583" y="6300"/>
                </a:lnTo>
                <a:lnTo>
                  <a:pt x="7925" y="6072"/>
                </a:lnTo>
                <a:lnTo>
                  <a:pt x="7896" y="5901"/>
                </a:lnTo>
                <a:lnTo>
                  <a:pt x="7554" y="6072"/>
                </a:lnTo>
                <a:cubicBezTo>
                  <a:pt x="7554" y="6072"/>
                  <a:pt x="7668" y="5787"/>
                  <a:pt x="7554" y="5730"/>
                </a:cubicBezTo>
                <a:cubicBezTo>
                  <a:pt x="7440" y="5673"/>
                  <a:pt x="7554" y="4989"/>
                  <a:pt x="7554" y="4989"/>
                </a:cubicBezTo>
                <a:lnTo>
                  <a:pt x="7697" y="4419"/>
                </a:lnTo>
                <a:lnTo>
                  <a:pt x="7440" y="3849"/>
                </a:lnTo>
                <a:lnTo>
                  <a:pt x="7184" y="3535"/>
                </a:lnTo>
                <a:lnTo>
                  <a:pt x="6870" y="3364"/>
                </a:lnTo>
                <a:lnTo>
                  <a:pt x="6585" y="2851"/>
                </a:lnTo>
                <a:lnTo>
                  <a:pt x="6414" y="2651"/>
                </a:lnTo>
                <a:lnTo>
                  <a:pt x="6186" y="2338"/>
                </a:lnTo>
                <a:lnTo>
                  <a:pt x="5986" y="2024"/>
                </a:lnTo>
                <a:lnTo>
                  <a:pt x="5530" y="1824"/>
                </a:lnTo>
                <a:lnTo>
                  <a:pt x="5160" y="1767"/>
                </a:lnTo>
                <a:lnTo>
                  <a:pt x="5046" y="1910"/>
                </a:lnTo>
                <a:lnTo>
                  <a:pt x="5046" y="2167"/>
                </a:lnTo>
                <a:lnTo>
                  <a:pt x="4475" y="2252"/>
                </a:lnTo>
                <a:lnTo>
                  <a:pt x="3934" y="2452"/>
                </a:lnTo>
                <a:lnTo>
                  <a:pt x="3563" y="2480"/>
                </a:lnTo>
                <a:lnTo>
                  <a:pt x="3478" y="2110"/>
                </a:lnTo>
                <a:lnTo>
                  <a:pt x="3107" y="1739"/>
                </a:lnTo>
                <a:lnTo>
                  <a:pt x="2565" y="1482"/>
                </a:lnTo>
                <a:lnTo>
                  <a:pt x="2024" y="1169"/>
                </a:lnTo>
                <a:lnTo>
                  <a:pt x="1653" y="1055"/>
                </a:lnTo>
                <a:lnTo>
                  <a:pt x="1140" y="1083"/>
                </a:lnTo>
                <a:lnTo>
                  <a:pt x="541" y="1226"/>
                </a:lnTo>
                <a:lnTo>
                  <a:pt x="285" y="136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47700" dist="38100" dir="2700000" algn="ctr" rotWithShape="0">
              <a:srgbClr val="000000">
                <a:alpha val="85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Freeform 3"/>
          <p:cNvSpPr>
            <a:spLocks noChangeArrowheads="1"/>
          </p:cNvSpPr>
          <p:nvPr/>
        </p:nvSpPr>
        <p:spPr bwMode="auto">
          <a:xfrm>
            <a:off x="293065" y="3885683"/>
            <a:ext cx="1672810" cy="925805"/>
          </a:xfrm>
          <a:custGeom>
            <a:avLst/>
            <a:gdLst>
              <a:gd name="T0" fmla="*/ 2147483646 w 6379"/>
              <a:gd name="T1" fmla="*/ 0 h 4579"/>
              <a:gd name="T2" fmla="*/ 0 w 6379"/>
              <a:gd name="T3" fmla="*/ 2147483646 h 4579"/>
              <a:gd name="T4" fmla="*/ 2147483646 w 6379"/>
              <a:gd name="T5" fmla="*/ 2147483646 h 4579"/>
              <a:gd name="T6" fmla="*/ 2147483646 w 6379"/>
              <a:gd name="T7" fmla="*/ 2147483646 h 4579"/>
              <a:gd name="T8" fmla="*/ 2147483646 w 6379"/>
              <a:gd name="T9" fmla="*/ 2147483646 h 4579"/>
              <a:gd name="T10" fmla="*/ 2147483646 w 6379"/>
              <a:gd name="T11" fmla="*/ 2147483646 h 4579"/>
              <a:gd name="T12" fmla="*/ 2147483646 w 6379"/>
              <a:gd name="T13" fmla="*/ 2147483646 h 4579"/>
              <a:gd name="T14" fmla="*/ 2147483646 w 6379"/>
              <a:gd name="T15" fmla="*/ 2147483646 h 4579"/>
              <a:gd name="T16" fmla="*/ 2147483646 w 6379"/>
              <a:gd name="T17" fmla="*/ 2147483646 h 4579"/>
              <a:gd name="T18" fmla="*/ 2147483646 w 6379"/>
              <a:gd name="T19" fmla="*/ 2147483646 h 4579"/>
              <a:gd name="T20" fmla="*/ 2147483646 w 6379"/>
              <a:gd name="T21" fmla="*/ 2147483646 h 4579"/>
              <a:gd name="T22" fmla="*/ 2147483646 w 6379"/>
              <a:gd name="T23" fmla="*/ 2147483646 h 4579"/>
              <a:gd name="T24" fmla="*/ 2147483646 w 6379"/>
              <a:gd name="T25" fmla="*/ 0 h 45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79" h="4579">
                <a:moveTo>
                  <a:pt x="53" y="0"/>
                </a:moveTo>
                <a:lnTo>
                  <a:pt x="0" y="4532"/>
                </a:lnTo>
                <a:lnTo>
                  <a:pt x="6378" y="4578"/>
                </a:lnTo>
                <a:lnTo>
                  <a:pt x="6378" y="1557"/>
                </a:lnTo>
                <a:lnTo>
                  <a:pt x="6325" y="1236"/>
                </a:lnTo>
                <a:lnTo>
                  <a:pt x="6147" y="1121"/>
                </a:lnTo>
                <a:lnTo>
                  <a:pt x="6094" y="870"/>
                </a:lnTo>
                <a:lnTo>
                  <a:pt x="6005" y="687"/>
                </a:lnTo>
                <a:lnTo>
                  <a:pt x="6023" y="528"/>
                </a:lnTo>
                <a:lnTo>
                  <a:pt x="6147" y="275"/>
                </a:lnTo>
                <a:lnTo>
                  <a:pt x="6041" y="69"/>
                </a:lnTo>
                <a:lnTo>
                  <a:pt x="5952" y="23"/>
                </a:lnTo>
                <a:lnTo>
                  <a:pt x="53" y="0"/>
                </a:lnTo>
              </a:path>
            </a:pathLst>
          </a:custGeom>
          <a:solidFill>
            <a:schemeClr val="tx2">
              <a:lumMod val="75000"/>
            </a:schemeClr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47700" dist="38100" dir="2700000" algn="ctr" rotWithShape="0">
              <a:srgbClr val="000000">
                <a:alpha val="85000"/>
              </a:srgbClr>
            </a:outerShdw>
          </a:effectLst>
          <a:extLst/>
        </p:spPr>
        <p:txBody>
          <a:bodyPr/>
          <a:lstStyle/>
          <a:p>
            <a:r>
              <a:rPr lang="en-GB" dirty="0" smtClean="0"/>
              <a:t>                           </a:t>
            </a:r>
            <a:endParaRPr lang="en-GB" dirty="0"/>
          </a:p>
        </p:txBody>
      </p:sp>
      <p:sp>
        <p:nvSpPr>
          <p:cNvPr id="13" name="Freeform 3"/>
          <p:cNvSpPr>
            <a:spLocks noChangeArrowheads="1"/>
          </p:cNvSpPr>
          <p:nvPr/>
        </p:nvSpPr>
        <p:spPr bwMode="auto">
          <a:xfrm>
            <a:off x="1771202" y="4721935"/>
            <a:ext cx="1971246" cy="1026245"/>
          </a:xfrm>
          <a:custGeom>
            <a:avLst/>
            <a:gdLst>
              <a:gd name="T0" fmla="*/ 2147483646 w 14606"/>
              <a:gd name="T1" fmla="*/ 2147483646 h 11799"/>
              <a:gd name="T2" fmla="*/ 2147483646 w 14606"/>
              <a:gd name="T3" fmla="*/ 2147483646 h 11799"/>
              <a:gd name="T4" fmla="*/ 2147483646 w 14606"/>
              <a:gd name="T5" fmla="*/ 2147483646 h 11799"/>
              <a:gd name="T6" fmla="*/ 2147483646 w 14606"/>
              <a:gd name="T7" fmla="*/ 2147483646 h 11799"/>
              <a:gd name="T8" fmla="*/ 2147483646 w 14606"/>
              <a:gd name="T9" fmla="*/ 2147483646 h 11799"/>
              <a:gd name="T10" fmla="*/ 2147483646 w 14606"/>
              <a:gd name="T11" fmla="*/ 2147483646 h 11799"/>
              <a:gd name="T12" fmla="*/ 2147483646 w 14606"/>
              <a:gd name="T13" fmla="*/ 2147483646 h 11799"/>
              <a:gd name="T14" fmla="*/ 2147483646 w 14606"/>
              <a:gd name="T15" fmla="*/ 2147483646 h 11799"/>
              <a:gd name="T16" fmla="*/ 2147483646 w 14606"/>
              <a:gd name="T17" fmla="*/ 2147483646 h 11799"/>
              <a:gd name="T18" fmla="*/ 2147483646 w 14606"/>
              <a:gd name="T19" fmla="*/ 2147483646 h 11799"/>
              <a:gd name="T20" fmla="*/ 0 w 14606"/>
              <a:gd name="T21" fmla="*/ 2147483646 h 11799"/>
              <a:gd name="T22" fmla="*/ 2147483646 w 14606"/>
              <a:gd name="T23" fmla="*/ 2147483646 h 11799"/>
              <a:gd name="T24" fmla="*/ 2147483646 w 14606"/>
              <a:gd name="T25" fmla="*/ 2147483646 h 11799"/>
              <a:gd name="T26" fmla="*/ 2147483646 w 14606"/>
              <a:gd name="T27" fmla="*/ 2147483646 h 11799"/>
              <a:gd name="T28" fmla="*/ 2147483646 w 14606"/>
              <a:gd name="T29" fmla="*/ 2147483646 h 11799"/>
              <a:gd name="T30" fmla="*/ 2147483646 w 14606"/>
              <a:gd name="T31" fmla="*/ 2147483646 h 11799"/>
              <a:gd name="T32" fmla="*/ 2147483646 w 14606"/>
              <a:gd name="T33" fmla="*/ 2147483646 h 11799"/>
              <a:gd name="T34" fmla="*/ 2147483646 w 14606"/>
              <a:gd name="T35" fmla="*/ 2147483646 h 11799"/>
              <a:gd name="T36" fmla="*/ 2147483646 w 14606"/>
              <a:gd name="T37" fmla="*/ 2147483646 h 11799"/>
              <a:gd name="T38" fmla="*/ 2147483646 w 14606"/>
              <a:gd name="T39" fmla="*/ 2147483646 h 11799"/>
              <a:gd name="T40" fmla="*/ 2147483646 w 14606"/>
              <a:gd name="T41" fmla="*/ 2147483646 h 11799"/>
              <a:gd name="T42" fmla="*/ 2147483646 w 14606"/>
              <a:gd name="T43" fmla="*/ 2147483646 h 11799"/>
              <a:gd name="T44" fmla="*/ 2147483646 w 14606"/>
              <a:gd name="T45" fmla="*/ 2147483646 h 11799"/>
              <a:gd name="T46" fmla="*/ 2147483646 w 14606"/>
              <a:gd name="T47" fmla="*/ 2147483646 h 11799"/>
              <a:gd name="T48" fmla="*/ 2147483646 w 14606"/>
              <a:gd name="T49" fmla="*/ 2147483646 h 11799"/>
              <a:gd name="T50" fmla="*/ 2147483646 w 14606"/>
              <a:gd name="T51" fmla="*/ 2147483646 h 11799"/>
              <a:gd name="T52" fmla="*/ 2147483646 w 14606"/>
              <a:gd name="T53" fmla="*/ 2147483646 h 11799"/>
              <a:gd name="T54" fmla="*/ 2147483646 w 14606"/>
              <a:gd name="T55" fmla="*/ 2147483646 h 11799"/>
              <a:gd name="T56" fmla="*/ 2147483646 w 14606"/>
              <a:gd name="T57" fmla="*/ 2147483646 h 11799"/>
              <a:gd name="T58" fmla="*/ 2147483646 w 14606"/>
              <a:gd name="T59" fmla="*/ 2147483646 h 11799"/>
              <a:gd name="T60" fmla="*/ 2147483646 w 14606"/>
              <a:gd name="T61" fmla="*/ 2147483646 h 11799"/>
              <a:gd name="T62" fmla="*/ 2147483646 w 14606"/>
              <a:gd name="T63" fmla="*/ 2147483646 h 11799"/>
              <a:gd name="T64" fmla="*/ 2147483646 w 14606"/>
              <a:gd name="T65" fmla="*/ 2147483646 h 11799"/>
              <a:gd name="T66" fmla="*/ 2147483646 w 14606"/>
              <a:gd name="T67" fmla="*/ 2147483646 h 11799"/>
              <a:gd name="T68" fmla="*/ 2147483646 w 14606"/>
              <a:gd name="T69" fmla="*/ 2147483646 h 11799"/>
              <a:gd name="T70" fmla="*/ 2147483646 w 14606"/>
              <a:gd name="T71" fmla="*/ 2147483646 h 11799"/>
              <a:gd name="T72" fmla="*/ 2147483646 w 14606"/>
              <a:gd name="T73" fmla="*/ 2147483646 h 11799"/>
              <a:gd name="T74" fmla="*/ 2147483646 w 14606"/>
              <a:gd name="T75" fmla="*/ 2147483646 h 11799"/>
              <a:gd name="T76" fmla="*/ 2147483646 w 14606"/>
              <a:gd name="T77" fmla="*/ 2147483646 h 11799"/>
              <a:gd name="T78" fmla="*/ 2147483646 w 14606"/>
              <a:gd name="T79" fmla="*/ 2147483646 h 1179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4606" h="11799">
                <a:moveTo>
                  <a:pt x="4489" y="0"/>
                </a:moveTo>
                <a:lnTo>
                  <a:pt x="4432" y="377"/>
                </a:lnTo>
                <a:lnTo>
                  <a:pt x="4256" y="1131"/>
                </a:lnTo>
                <a:lnTo>
                  <a:pt x="3760" y="1993"/>
                </a:lnTo>
                <a:lnTo>
                  <a:pt x="3382" y="2101"/>
                </a:lnTo>
                <a:lnTo>
                  <a:pt x="2944" y="2855"/>
                </a:lnTo>
                <a:lnTo>
                  <a:pt x="2858" y="2426"/>
                </a:lnTo>
                <a:cubicBezTo>
                  <a:pt x="2858" y="2426"/>
                  <a:pt x="2711" y="2209"/>
                  <a:pt x="2566" y="2372"/>
                </a:cubicBezTo>
                <a:cubicBezTo>
                  <a:pt x="2419" y="2532"/>
                  <a:pt x="2390" y="2909"/>
                  <a:pt x="2390" y="2909"/>
                </a:cubicBezTo>
                <a:lnTo>
                  <a:pt x="2274" y="3503"/>
                </a:lnTo>
                <a:lnTo>
                  <a:pt x="1866" y="3719"/>
                </a:lnTo>
                <a:lnTo>
                  <a:pt x="1603" y="3985"/>
                </a:lnTo>
                <a:lnTo>
                  <a:pt x="1400" y="4308"/>
                </a:lnTo>
                <a:lnTo>
                  <a:pt x="1078" y="4579"/>
                </a:lnTo>
                <a:lnTo>
                  <a:pt x="583" y="4848"/>
                </a:lnTo>
                <a:lnTo>
                  <a:pt x="292" y="5549"/>
                </a:lnTo>
                <a:cubicBezTo>
                  <a:pt x="292" y="5549"/>
                  <a:pt x="292" y="5710"/>
                  <a:pt x="175" y="5710"/>
                </a:cubicBezTo>
                <a:cubicBezTo>
                  <a:pt x="59" y="5710"/>
                  <a:pt x="0" y="5818"/>
                  <a:pt x="0" y="5818"/>
                </a:cubicBezTo>
                <a:lnTo>
                  <a:pt x="59" y="6682"/>
                </a:lnTo>
                <a:lnTo>
                  <a:pt x="1866" y="6734"/>
                </a:lnTo>
                <a:lnTo>
                  <a:pt x="1925" y="6788"/>
                </a:lnTo>
                <a:lnTo>
                  <a:pt x="2507" y="6520"/>
                </a:lnTo>
                <a:lnTo>
                  <a:pt x="2768" y="6574"/>
                </a:lnTo>
                <a:lnTo>
                  <a:pt x="3352" y="6682"/>
                </a:lnTo>
                <a:lnTo>
                  <a:pt x="5306" y="6411"/>
                </a:lnTo>
                <a:lnTo>
                  <a:pt x="5365" y="6465"/>
                </a:lnTo>
                <a:lnTo>
                  <a:pt x="5539" y="7113"/>
                </a:lnTo>
                <a:lnTo>
                  <a:pt x="5684" y="7810"/>
                </a:lnTo>
                <a:cubicBezTo>
                  <a:pt x="6366" y="7646"/>
                  <a:pt x="7255" y="7693"/>
                  <a:pt x="7783" y="7810"/>
                </a:cubicBezTo>
                <a:lnTo>
                  <a:pt x="9649" y="11744"/>
                </a:lnTo>
                <a:cubicBezTo>
                  <a:pt x="9649" y="11744"/>
                  <a:pt x="10116" y="11421"/>
                  <a:pt x="9999" y="11421"/>
                </a:cubicBezTo>
                <a:cubicBezTo>
                  <a:pt x="9881" y="11421"/>
                  <a:pt x="10465" y="11313"/>
                  <a:pt x="10465" y="11313"/>
                </a:cubicBezTo>
                <a:lnTo>
                  <a:pt x="10873" y="11798"/>
                </a:lnTo>
                <a:lnTo>
                  <a:pt x="10728" y="11204"/>
                </a:lnTo>
                <a:lnTo>
                  <a:pt x="10902" y="10453"/>
                </a:lnTo>
                <a:lnTo>
                  <a:pt x="11194" y="9697"/>
                </a:lnTo>
                <a:lnTo>
                  <a:pt x="11455" y="9428"/>
                </a:lnTo>
                <a:lnTo>
                  <a:pt x="11690" y="8783"/>
                </a:lnTo>
                <a:lnTo>
                  <a:pt x="12070" y="8566"/>
                </a:lnTo>
                <a:lnTo>
                  <a:pt x="12388" y="8135"/>
                </a:lnTo>
                <a:lnTo>
                  <a:pt x="12943" y="8135"/>
                </a:lnTo>
                <a:lnTo>
                  <a:pt x="13235" y="7704"/>
                </a:lnTo>
                <a:lnTo>
                  <a:pt x="13585" y="7167"/>
                </a:lnTo>
                <a:lnTo>
                  <a:pt x="13321" y="6682"/>
                </a:lnTo>
                <a:lnTo>
                  <a:pt x="12884" y="6951"/>
                </a:lnTo>
                <a:lnTo>
                  <a:pt x="12943" y="6842"/>
                </a:lnTo>
                <a:lnTo>
                  <a:pt x="13264" y="6034"/>
                </a:lnTo>
                <a:lnTo>
                  <a:pt x="12302" y="4525"/>
                </a:lnTo>
                <a:lnTo>
                  <a:pt x="12972" y="5281"/>
                </a:lnTo>
                <a:lnTo>
                  <a:pt x="13148" y="5064"/>
                </a:lnTo>
                <a:lnTo>
                  <a:pt x="13380" y="5335"/>
                </a:lnTo>
                <a:lnTo>
                  <a:pt x="13497" y="5172"/>
                </a:lnTo>
                <a:lnTo>
                  <a:pt x="13876" y="5495"/>
                </a:lnTo>
                <a:lnTo>
                  <a:pt x="14052" y="5064"/>
                </a:lnTo>
                <a:lnTo>
                  <a:pt x="14371" y="4202"/>
                </a:lnTo>
                <a:lnTo>
                  <a:pt x="14605" y="4256"/>
                </a:lnTo>
                <a:lnTo>
                  <a:pt x="14518" y="3126"/>
                </a:lnTo>
                <a:lnTo>
                  <a:pt x="14197" y="2747"/>
                </a:lnTo>
                <a:lnTo>
                  <a:pt x="14109" y="3879"/>
                </a:lnTo>
                <a:lnTo>
                  <a:pt x="13993" y="2747"/>
                </a:lnTo>
                <a:lnTo>
                  <a:pt x="13672" y="2909"/>
                </a:lnTo>
                <a:lnTo>
                  <a:pt x="13089" y="2695"/>
                </a:lnTo>
                <a:lnTo>
                  <a:pt x="12943" y="2264"/>
                </a:lnTo>
                <a:lnTo>
                  <a:pt x="13148" y="2478"/>
                </a:lnTo>
                <a:lnTo>
                  <a:pt x="13380" y="2155"/>
                </a:lnTo>
                <a:lnTo>
                  <a:pt x="13760" y="2209"/>
                </a:lnTo>
                <a:lnTo>
                  <a:pt x="13963" y="1887"/>
                </a:lnTo>
                <a:lnTo>
                  <a:pt x="13963" y="1508"/>
                </a:lnTo>
                <a:lnTo>
                  <a:pt x="14254" y="1939"/>
                </a:lnTo>
                <a:lnTo>
                  <a:pt x="14285" y="1562"/>
                </a:lnTo>
                <a:lnTo>
                  <a:pt x="14226" y="1023"/>
                </a:lnTo>
                <a:lnTo>
                  <a:pt x="14138" y="540"/>
                </a:lnTo>
                <a:lnTo>
                  <a:pt x="13993" y="271"/>
                </a:lnTo>
                <a:lnTo>
                  <a:pt x="4489" y="0"/>
                </a:lnTo>
              </a:path>
            </a:pathLst>
          </a:custGeom>
          <a:solidFill>
            <a:schemeClr val="tx2">
              <a:lumMod val="75000"/>
            </a:schemeClr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47700" dist="38100" dir="2700000" algn="ctr" rotWithShape="0">
              <a:srgbClr val="000000">
                <a:alpha val="85000"/>
              </a:srgbClr>
            </a:outerShdw>
          </a:effectLst>
          <a:extLst/>
        </p:spPr>
        <p:txBody>
          <a:bodyPr/>
          <a:lstStyle/>
          <a:p>
            <a:endParaRPr lang="en-GB"/>
          </a:p>
        </p:txBody>
      </p:sp>
      <p:sp>
        <p:nvSpPr>
          <p:cNvPr id="14" name="Freeform 3"/>
          <p:cNvSpPr>
            <a:spLocks noChangeArrowheads="1"/>
          </p:cNvSpPr>
          <p:nvPr/>
        </p:nvSpPr>
        <p:spPr bwMode="auto">
          <a:xfrm>
            <a:off x="3833880" y="4172984"/>
            <a:ext cx="1469890" cy="1395643"/>
          </a:xfrm>
          <a:custGeom>
            <a:avLst/>
            <a:gdLst>
              <a:gd name="T0" fmla="*/ 0 w 12700"/>
              <a:gd name="T1" fmla="*/ 31879893 h 13405"/>
              <a:gd name="T2" fmla="*/ 18542114 w 12700"/>
              <a:gd name="T3" fmla="*/ 132816019 h 13405"/>
              <a:gd name="T4" fmla="*/ 153781641 w 12700"/>
              <a:gd name="T5" fmla="*/ 239365240 h 13405"/>
              <a:gd name="T6" fmla="*/ 215501657 w 12700"/>
              <a:gd name="T7" fmla="*/ 366567838 h 13405"/>
              <a:gd name="T8" fmla="*/ 233913766 w 12700"/>
              <a:gd name="T9" fmla="*/ 451722341 h 13405"/>
              <a:gd name="T10" fmla="*/ 258679560 w 12700"/>
              <a:gd name="T11" fmla="*/ 510292748 h 13405"/>
              <a:gd name="T12" fmla="*/ 264644310 w 12700"/>
              <a:gd name="T13" fmla="*/ 574052859 h 13405"/>
              <a:gd name="T14" fmla="*/ 252455880 w 12700"/>
              <a:gd name="T15" fmla="*/ 1158803077 h 13405"/>
              <a:gd name="T16" fmla="*/ 258679560 w 12700"/>
              <a:gd name="T17" fmla="*/ 1307400068 h 13405"/>
              <a:gd name="T18" fmla="*/ 1373530645 w 12700"/>
              <a:gd name="T19" fmla="*/ 1302104271 h 13405"/>
              <a:gd name="T20" fmla="*/ 1416838192 w 12700"/>
              <a:gd name="T21" fmla="*/ 1331760145 h 13405"/>
              <a:gd name="T22" fmla="*/ 1350969176 w 12700"/>
              <a:gd name="T23" fmla="*/ 1419774567 h 13405"/>
              <a:gd name="T24" fmla="*/ 1527830866 w 12700"/>
              <a:gd name="T25" fmla="*/ 1410242263 h 13405"/>
              <a:gd name="T26" fmla="*/ 1551559139 w 12700"/>
              <a:gd name="T27" fmla="*/ 1311107092 h 13405"/>
              <a:gd name="T28" fmla="*/ 1552077719 w 12700"/>
              <a:gd name="T29" fmla="*/ 1296702709 h 13405"/>
              <a:gd name="T30" fmla="*/ 1625986525 w 12700"/>
              <a:gd name="T31" fmla="*/ 1286005350 h 13405"/>
              <a:gd name="T32" fmla="*/ 1638304599 w 12700"/>
              <a:gd name="T33" fmla="*/ 1238132302 h 13405"/>
              <a:gd name="T34" fmla="*/ 1625986525 w 12700"/>
              <a:gd name="T35" fmla="*/ 1185281407 h 13405"/>
              <a:gd name="T36" fmla="*/ 1638304599 w 12700"/>
              <a:gd name="T37" fmla="*/ 1158803077 h 13405"/>
              <a:gd name="T38" fmla="*/ 1576714228 w 12700"/>
              <a:gd name="T39" fmla="*/ 1105528467 h 13405"/>
              <a:gd name="T40" fmla="*/ 1533535965 w 12700"/>
              <a:gd name="T41" fmla="*/ 1041768355 h 13405"/>
              <a:gd name="T42" fmla="*/ 1545983685 w 12700"/>
              <a:gd name="T43" fmla="*/ 977902153 h 13405"/>
              <a:gd name="T44" fmla="*/ 1552077719 w 12700"/>
              <a:gd name="T45" fmla="*/ 956719293 h 13405"/>
              <a:gd name="T46" fmla="*/ 1509029462 w 12700"/>
              <a:gd name="T47" fmla="*/ 892959182 h 13405"/>
              <a:gd name="T48" fmla="*/ 1428767331 w 12700"/>
              <a:gd name="T49" fmla="*/ 850381930 h 13405"/>
              <a:gd name="T50" fmla="*/ 1361082925 w 12700"/>
              <a:gd name="T51" fmla="*/ 808016536 h 13405"/>
              <a:gd name="T52" fmla="*/ 1305845879 w 12700"/>
              <a:gd name="T53" fmla="*/ 765227101 h 13405"/>
              <a:gd name="T54" fmla="*/ 1305845879 w 12700"/>
              <a:gd name="T55" fmla="*/ 744044567 h 13405"/>
              <a:gd name="T56" fmla="*/ 1336576422 w 12700"/>
              <a:gd name="T57" fmla="*/ 653593942 h 13405"/>
              <a:gd name="T58" fmla="*/ 1336576422 w 12700"/>
              <a:gd name="T59" fmla="*/ 643108767 h 13405"/>
              <a:gd name="T60" fmla="*/ 1379624679 w 12700"/>
              <a:gd name="T61" fmla="*/ 579454422 h 13405"/>
              <a:gd name="T62" fmla="*/ 1385848719 w 12700"/>
              <a:gd name="T63" fmla="*/ 579454422 h 13405"/>
              <a:gd name="T64" fmla="*/ 1336576422 w 12700"/>
              <a:gd name="T65" fmla="*/ 552658142 h 13405"/>
              <a:gd name="T66" fmla="*/ 1281080085 w 12700"/>
              <a:gd name="T67" fmla="*/ 531475608 h 13405"/>
              <a:gd name="T68" fmla="*/ 1268632366 w 12700"/>
              <a:gd name="T69" fmla="*/ 563355500 h 13405"/>
              <a:gd name="T70" fmla="*/ 1237902183 w 12700"/>
              <a:gd name="T71" fmla="*/ 510292748 h 13405"/>
              <a:gd name="T72" fmla="*/ 1244125862 w 12700"/>
              <a:gd name="T73" fmla="*/ 430539482 h 13405"/>
              <a:gd name="T74" fmla="*/ 1096179326 w 12700"/>
              <a:gd name="T75" fmla="*/ 292427992 h 13405"/>
              <a:gd name="T76" fmla="*/ 1114721440 w 12700"/>
              <a:gd name="T77" fmla="*/ 303125351 h 13405"/>
              <a:gd name="T78" fmla="*/ 1077896862 w 12700"/>
              <a:gd name="T79" fmla="*/ 260548099 h 13405"/>
              <a:gd name="T80" fmla="*/ 1034718600 w 12700"/>
              <a:gd name="T81" fmla="*/ 217970522 h 13405"/>
              <a:gd name="T82" fmla="*/ 1040682989 w 12700"/>
              <a:gd name="T83" fmla="*/ 164695912 h 13405"/>
              <a:gd name="T84" fmla="*/ 1040682989 w 12700"/>
              <a:gd name="T85" fmla="*/ 132816019 h 13405"/>
              <a:gd name="T86" fmla="*/ 1047166319 w 12700"/>
              <a:gd name="T87" fmla="*/ 95640004 h 13405"/>
              <a:gd name="T88" fmla="*/ 1059225103 w 12700"/>
              <a:gd name="T89" fmla="*/ 53274610 h 13405"/>
              <a:gd name="T90" fmla="*/ 1010212096 w 12700"/>
              <a:gd name="T91" fmla="*/ 21394717 h 13405"/>
              <a:gd name="T92" fmla="*/ 948492080 w 12700"/>
              <a:gd name="T93" fmla="*/ 0 h 13405"/>
              <a:gd name="T94" fmla="*/ 886772063 w 12700"/>
              <a:gd name="T95" fmla="*/ 5401562 h 13405"/>
              <a:gd name="T96" fmla="*/ 782262719 w 12700"/>
              <a:gd name="T97" fmla="*/ 15887063 h 13405"/>
              <a:gd name="T98" fmla="*/ 708094984 w 12700"/>
              <a:gd name="T99" fmla="*/ 15887063 h 13405"/>
              <a:gd name="T100" fmla="*/ 585043886 w 12700"/>
              <a:gd name="T101" fmla="*/ 21394717 h 13405"/>
              <a:gd name="T102" fmla="*/ 474181217 w 12700"/>
              <a:gd name="T103" fmla="*/ 15887063 h 13405"/>
              <a:gd name="T104" fmla="*/ 351130119 w 12700"/>
              <a:gd name="T105" fmla="*/ 21394717 h 13405"/>
              <a:gd name="T106" fmla="*/ 135498817 w 12700"/>
              <a:gd name="T107" fmla="*/ 21394717 h 13405"/>
              <a:gd name="T108" fmla="*/ 0 w 12700"/>
              <a:gd name="T109" fmla="*/ 31879893 h 134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2700" h="13405">
                <a:moveTo>
                  <a:pt x="0" y="301"/>
                </a:moveTo>
                <a:cubicBezTo>
                  <a:pt x="48" y="619"/>
                  <a:pt x="95" y="936"/>
                  <a:pt x="143" y="1254"/>
                </a:cubicBezTo>
                <a:lnTo>
                  <a:pt x="1186" y="2260"/>
                </a:lnTo>
                <a:lnTo>
                  <a:pt x="1662" y="3461"/>
                </a:lnTo>
                <a:cubicBezTo>
                  <a:pt x="1709" y="3729"/>
                  <a:pt x="1757" y="3997"/>
                  <a:pt x="1804" y="4265"/>
                </a:cubicBezTo>
                <a:cubicBezTo>
                  <a:pt x="1868" y="4449"/>
                  <a:pt x="1931" y="4634"/>
                  <a:pt x="1995" y="4818"/>
                </a:cubicBezTo>
                <a:cubicBezTo>
                  <a:pt x="1995" y="4818"/>
                  <a:pt x="2041" y="5170"/>
                  <a:pt x="2041" y="5420"/>
                </a:cubicBezTo>
                <a:cubicBezTo>
                  <a:pt x="2041" y="5671"/>
                  <a:pt x="1947" y="10941"/>
                  <a:pt x="1947" y="10941"/>
                </a:cubicBezTo>
                <a:cubicBezTo>
                  <a:pt x="1963" y="11409"/>
                  <a:pt x="1979" y="11876"/>
                  <a:pt x="1995" y="12344"/>
                </a:cubicBezTo>
                <a:lnTo>
                  <a:pt x="10593" y="12294"/>
                </a:lnTo>
                <a:lnTo>
                  <a:pt x="10927" y="12574"/>
                </a:lnTo>
                <a:lnTo>
                  <a:pt x="10419" y="13405"/>
                </a:lnTo>
                <a:cubicBezTo>
                  <a:pt x="10450" y="13288"/>
                  <a:pt x="11752" y="13432"/>
                  <a:pt x="11783" y="13315"/>
                </a:cubicBezTo>
                <a:cubicBezTo>
                  <a:pt x="11782" y="12891"/>
                  <a:pt x="11967" y="12803"/>
                  <a:pt x="11966" y="12379"/>
                </a:cubicBezTo>
                <a:cubicBezTo>
                  <a:pt x="11967" y="12334"/>
                  <a:pt x="11969" y="12288"/>
                  <a:pt x="11970" y="12243"/>
                </a:cubicBezTo>
                <a:lnTo>
                  <a:pt x="12540" y="12142"/>
                </a:lnTo>
                <a:cubicBezTo>
                  <a:pt x="12540" y="12142"/>
                  <a:pt x="12635" y="11942"/>
                  <a:pt x="12635" y="11690"/>
                </a:cubicBezTo>
                <a:cubicBezTo>
                  <a:pt x="12635" y="11442"/>
                  <a:pt x="12540" y="11191"/>
                  <a:pt x="12540" y="11191"/>
                </a:cubicBezTo>
                <a:cubicBezTo>
                  <a:pt x="12540" y="11191"/>
                  <a:pt x="12825" y="11292"/>
                  <a:pt x="12635" y="10941"/>
                </a:cubicBezTo>
                <a:cubicBezTo>
                  <a:pt x="12446" y="10588"/>
                  <a:pt x="12160" y="10438"/>
                  <a:pt x="12160" y="10438"/>
                </a:cubicBezTo>
                <a:lnTo>
                  <a:pt x="11827" y="9836"/>
                </a:lnTo>
                <a:lnTo>
                  <a:pt x="11923" y="9233"/>
                </a:lnTo>
                <a:cubicBezTo>
                  <a:pt x="11939" y="9166"/>
                  <a:pt x="11954" y="9100"/>
                  <a:pt x="11970" y="9033"/>
                </a:cubicBezTo>
                <a:cubicBezTo>
                  <a:pt x="11970" y="9033"/>
                  <a:pt x="11923" y="8631"/>
                  <a:pt x="11638" y="8431"/>
                </a:cubicBezTo>
                <a:cubicBezTo>
                  <a:pt x="11353" y="8229"/>
                  <a:pt x="11019" y="8029"/>
                  <a:pt x="11019" y="8029"/>
                </a:cubicBezTo>
                <a:lnTo>
                  <a:pt x="10497" y="7629"/>
                </a:lnTo>
                <a:lnTo>
                  <a:pt x="10071" y="7225"/>
                </a:lnTo>
                <a:cubicBezTo>
                  <a:pt x="10071" y="7225"/>
                  <a:pt x="9975" y="7577"/>
                  <a:pt x="10071" y="7025"/>
                </a:cubicBezTo>
                <a:cubicBezTo>
                  <a:pt x="10165" y="6472"/>
                  <a:pt x="10308" y="6171"/>
                  <a:pt x="10308" y="6171"/>
                </a:cubicBezTo>
                <a:cubicBezTo>
                  <a:pt x="10308" y="6171"/>
                  <a:pt x="10212" y="6373"/>
                  <a:pt x="10308" y="6072"/>
                </a:cubicBezTo>
                <a:cubicBezTo>
                  <a:pt x="10402" y="5771"/>
                  <a:pt x="10640" y="5471"/>
                  <a:pt x="10640" y="5471"/>
                </a:cubicBezTo>
                <a:lnTo>
                  <a:pt x="10688" y="5471"/>
                </a:lnTo>
                <a:lnTo>
                  <a:pt x="10308" y="5218"/>
                </a:lnTo>
                <a:lnTo>
                  <a:pt x="9880" y="5018"/>
                </a:lnTo>
                <a:cubicBezTo>
                  <a:pt x="9848" y="5118"/>
                  <a:pt x="9816" y="5219"/>
                  <a:pt x="9784" y="5319"/>
                </a:cubicBezTo>
                <a:lnTo>
                  <a:pt x="9547" y="4818"/>
                </a:lnTo>
                <a:lnTo>
                  <a:pt x="9595" y="4065"/>
                </a:lnTo>
                <a:lnTo>
                  <a:pt x="8454" y="2761"/>
                </a:lnTo>
                <a:lnTo>
                  <a:pt x="8597" y="2862"/>
                </a:lnTo>
                <a:lnTo>
                  <a:pt x="8313" y="2460"/>
                </a:lnTo>
                <a:lnTo>
                  <a:pt x="7980" y="2058"/>
                </a:lnTo>
                <a:cubicBezTo>
                  <a:pt x="7995" y="1890"/>
                  <a:pt x="8011" y="1723"/>
                  <a:pt x="8026" y="1555"/>
                </a:cubicBezTo>
                <a:lnTo>
                  <a:pt x="8026" y="1254"/>
                </a:lnTo>
                <a:cubicBezTo>
                  <a:pt x="8043" y="1137"/>
                  <a:pt x="8059" y="1020"/>
                  <a:pt x="8076" y="903"/>
                </a:cubicBezTo>
                <a:cubicBezTo>
                  <a:pt x="8107" y="770"/>
                  <a:pt x="8138" y="636"/>
                  <a:pt x="8169" y="503"/>
                </a:cubicBezTo>
                <a:lnTo>
                  <a:pt x="7791" y="202"/>
                </a:lnTo>
                <a:lnTo>
                  <a:pt x="7315" y="0"/>
                </a:lnTo>
                <a:cubicBezTo>
                  <a:pt x="7315" y="0"/>
                  <a:pt x="7030" y="0"/>
                  <a:pt x="6839" y="51"/>
                </a:cubicBezTo>
                <a:cubicBezTo>
                  <a:pt x="6650" y="101"/>
                  <a:pt x="6033" y="150"/>
                  <a:pt x="6033" y="150"/>
                </a:cubicBezTo>
                <a:lnTo>
                  <a:pt x="5461" y="150"/>
                </a:lnTo>
                <a:lnTo>
                  <a:pt x="4512" y="202"/>
                </a:lnTo>
                <a:lnTo>
                  <a:pt x="3657" y="150"/>
                </a:lnTo>
                <a:lnTo>
                  <a:pt x="2708" y="202"/>
                </a:lnTo>
                <a:lnTo>
                  <a:pt x="1045" y="202"/>
                </a:lnTo>
                <a:lnTo>
                  <a:pt x="0" y="301"/>
                </a:lnTo>
              </a:path>
            </a:pathLst>
          </a:custGeom>
          <a:solidFill>
            <a:schemeClr val="tx2">
              <a:lumMod val="75000"/>
            </a:schemeClr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47700" dist="38100" dir="2700000" algn="ctr" rotWithShape="0">
              <a:srgbClr val="000000">
                <a:alpha val="85000"/>
              </a:srgbClr>
            </a:outerShdw>
          </a:effectLst>
          <a:extLst/>
        </p:spPr>
        <p:txBody>
          <a:bodyPr/>
          <a:lstStyle/>
          <a:p>
            <a:endParaRPr lang="en-GB"/>
          </a:p>
        </p:txBody>
      </p:sp>
      <p:sp>
        <p:nvSpPr>
          <p:cNvPr id="15" name="Freeform 3"/>
          <p:cNvSpPr>
            <a:spLocks noChangeArrowheads="1"/>
          </p:cNvSpPr>
          <p:nvPr/>
        </p:nvSpPr>
        <p:spPr bwMode="auto">
          <a:xfrm>
            <a:off x="5241811" y="3553473"/>
            <a:ext cx="2044084" cy="1769363"/>
          </a:xfrm>
          <a:custGeom>
            <a:avLst/>
            <a:gdLst>
              <a:gd name="T0" fmla="*/ 6601 w 14605"/>
              <a:gd name="T1" fmla="*/ 2720 h 12700"/>
              <a:gd name="T2" fmla="*/ 6335 w 14605"/>
              <a:gd name="T3" fmla="*/ 3256 h 12700"/>
              <a:gd name="T4" fmla="*/ 5871 w 14605"/>
              <a:gd name="T5" fmla="*/ 3488 h 12700"/>
              <a:gd name="T6" fmla="*/ 5429 w 14605"/>
              <a:gd name="T7" fmla="*/ 3868 h 12700"/>
              <a:gd name="T8" fmla="*/ 5107 w 14605"/>
              <a:gd name="T9" fmla="*/ 3882 h 12700"/>
              <a:gd name="T10" fmla="*/ 3660 w 14605"/>
              <a:gd name="T11" fmla="*/ 3685 h 12700"/>
              <a:gd name="T12" fmla="*/ 2072 w 14605"/>
              <a:gd name="T13" fmla="*/ 3687 h 12700"/>
              <a:gd name="T14" fmla="*/ 1361 w 14605"/>
              <a:gd name="T15" fmla="*/ 3984 h 12700"/>
              <a:gd name="T16" fmla="*/ 1385 w 14605"/>
              <a:gd name="T17" fmla="*/ 4955 h 12700"/>
              <a:gd name="T18" fmla="*/ 1129 w 14605"/>
              <a:gd name="T19" fmla="*/ 5613 h 12700"/>
              <a:gd name="T20" fmla="*/ 46 w 14605"/>
              <a:gd name="T21" fmla="*/ 8028 h 12700"/>
              <a:gd name="T22" fmla="*/ 8375 w 14605"/>
              <a:gd name="T23" fmla="*/ 8314 h 12700"/>
              <a:gd name="T24" fmla="*/ 8652 w 14605"/>
              <a:gd name="T25" fmla="*/ 8501 h 12700"/>
              <a:gd name="T26" fmla="*/ 8630 w 14605"/>
              <a:gd name="T27" fmla="*/ 9285 h 12700"/>
              <a:gd name="T28" fmla="*/ 8930 w 14605"/>
              <a:gd name="T29" fmla="*/ 9732 h 12700"/>
              <a:gd name="T30" fmla="*/ 9414 w 14605"/>
              <a:gd name="T31" fmla="*/ 9996 h 12700"/>
              <a:gd name="T32" fmla="*/ 9714 w 14605"/>
              <a:gd name="T33" fmla="*/ 10337 h 12700"/>
              <a:gd name="T34" fmla="*/ 10453 w 14605"/>
              <a:gd name="T35" fmla="*/ 11152 h 12700"/>
              <a:gd name="T36" fmla="*/ 10429 w 14605"/>
              <a:gd name="T37" fmla="*/ 12017 h 12700"/>
              <a:gd name="T38" fmla="*/ 10106 w 14605"/>
              <a:gd name="T39" fmla="*/ 12594 h 12700"/>
              <a:gd name="T40" fmla="*/ 10406 w 14605"/>
              <a:gd name="T41" fmla="*/ 12594 h 12700"/>
              <a:gd name="T42" fmla="*/ 10660 w 14605"/>
              <a:gd name="T43" fmla="*/ 12464 h 12700"/>
              <a:gd name="T44" fmla="*/ 10890 w 14605"/>
              <a:gd name="T45" fmla="*/ 12253 h 12700"/>
              <a:gd name="T46" fmla="*/ 11352 w 14605"/>
              <a:gd name="T47" fmla="*/ 12436 h 12700"/>
              <a:gd name="T48" fmla="*/ 11905 w 14605"/>
              <a:gd name="T49" fmla="*/ 12436 h 12700"/>
              <a:gd name="T50" fmla="*/ 12021 w 14605"/>
              <a:gd name="T51" fmla="*/ 11991 h 12700"/>
              <a:gd name="T52" fmla="*/ 12344 w 14605"/>
              <a:gd name="T53" fmla="*/ 12042 h 12700"/>
              <a:gd name="T54" fmla="*/ 12806 w 14605"/>
              <a:gd name="T55" fmla="*/ 11912 h 12700"/>
              <a:gd name="T56" fmla="*/ 13221 w 14605"/>
              <a:gd name="T57" fmla="*/ 11544 h 12700"/>
              <a:gd name="T58" fmla="*/ 13567 w 14605"/>
              <a:gd name="T59" fmla="*/ 11544 h 12700"/>
              <a:gd name="T60" fmla="*/ 14097 w 14605"/>
              <a:gd name="T61" fmla="*/ 11178 h 12700"/>
              <a:gd name="T62" fmla="*/ 14605 w 14605"/>
              <a:gd name="T63" fmla="*/ 10914 h 12700"/>
              <a:gd name="T64" fmla="*/ 14097 w 14605"/>
              <a:gd name="T65" fmla="*/ 10994 h 12700"/>
              <a:gd name="T66" fmla="*/ 13774 w 14605"/>
              <a:gd name="T67" fmla="*/ 11046 h 12700"/>
              <a:gd name="T68" fmla="*/ 13729 w 14605"/>
              <a:gd name="T69" fmla="*/ 10756 h 12700"/>
              <a:gd name="T70" fmla="*/ 13406 w 14605"/>
              <a:gd name="T71" fmla="*/ 10941 h 12700"/>
              <a:gd name="T72" fmla="*/ 12737 w 14605"/>
              <a:gd name="T73" fmla="*/ 11124 h 12700"/>
              <a:gd name="T74" fmla="*/ 12159 w 14605"/>
              <a:gd name="T75" fmla="*/ 11152 h 12700"/>
              <a:gd name="T76" fmla="*/ 11905 w 14605"/>
              <a:gd name="T77" fmla="*/ 11388 h 12700"/>
              <a:gd name="T78" fmla="*/ 11466 w 14605"/>
              <a:gd name="T79" fmla="*/ 11282 h 12700"/>
              <a:gd name="T80" fmla="*/ 11166 w 14605"/>
              <a:gd name="T81" fmla="*/ 10941 h 12700"/>
              <a:gd name="T82" fmla="*/ 11489 w 14605"/>
              <a:gd name="T83" fmla="*/ 10441 h 12700"/>
              <a:gd name="T84" fmla="*/ 11422 w 14605"/>
              <a:gd name="T85" fmla="*/ 9391 h 12700"/>
              <a:gd name="T86" fmla="*/ 11538 w 14605"/>
              <a:gd name="T87" fmla="*/ 7632 h 12700"/>
              <a:gd name="T88" fmla="*/ 11605 w 14605"/>
              <a:gd name="T89" fmla="*/ 7004 h 12700"/>
              <a:gd name="T90" fmla="*/ 11905 w 14605"/>
              <a:gd name="T91" fmla="*/ 5743 h 12700"/>
              <a:gd name="T92" fmla="*/ 11905 w 14605"/>
              <a:gd name="T93" fmla="*/ 4508 h 12700"/>
              <a:gd name="T94" fmla="*/ 11975 w 14605"/>
              <a:gd name="T95" fmla="*/ 3169 h 12700"/>
              <a:gd name="T96" fmla="*/ 11605 w 14605"/>
              <a:gd name="T97" fmla="*/ 3116 h 12700"/>
              <a:gd name="T98" fmla="*/ 11766 w 14605"/>
              <a:gd name="T99" fmla="*/ 2383 h 12700"/>
              <a:gd name="T100" fmla="*/ 11721 w 14605"/>
              <a:gd name="T101" fmla="*/ 1648 h 12700"/>
              <a:gd name="T102" fmla="*/ 11837 w 14605"/>
              <a:gd name="T103" fmla="*/ 807 h 12700"/>
              <a:gd name="T104" fmla="*/ 11814 w 14605"/>
              <a:gd name="T105" fmla="*/ 439 h 12700"/>
              <a:gd name="T106" fmla="*/ 11600 w 14605"/>
              <a:gd name="T107" fmla="*/ 13 h 12700"/>
              <a:gd name="T108" fmla="*/ 7287 w 14605"/>
              <a:gd name="T109" fmla="*/ 293 h 12700"/>
              <a:gd name="T110" fmla="*/ 6326 w 14605"/>
              <a:gd name="T111" fmla="*/ 1333 h 12700"/>
              <a:gd name="T112" fmla="*/ 6626 w 14605"/>
              <a:gd name="T113" fmla="*/ 1741 h 12700"/>
              <a:gd name="T114" fmla="*/ 6794 w 14605"/>
              <a:gd name="T115" fmla="*/ 1826 h 12700"/>
              <a:gd name="T116" fmla="*/ 6524 w 14605"/>
              <a:gd name="T117" fmla="*/ 2074 h 12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605" h="12700">
                <a:moveTo>
                  <a:pt x="6524" y="2074"/>
                </a:moveTo>
                <a:cubicBezTo>
                  <a:pt x="6550" y="2289"/>
                  <a:pt x="6575" y="2505"/>
                  <a:pt x="6601" y="2720"/>
                </a:cubicBezTo>
                <a:lnTo>
                  <a:pt x="6460" y="3017"/>
                </a:lnTo>
                <a:lnTo>
                  <a:pt x="6335" y="3256"/>
                </a:lnTo>
                <a:lnTo>
                  <a:pt x="6027" y="3352"/>
                </a:lnTo>
                <a:lnTo>
                  <a:pt x="5871" y="3488"/>
                </a:lnTo>
                <a:lnTo>
                  <a:pt x="5691" y="3817"/>
                </a:lnTo>
                <a:lnTo>
                  <a:pt x="5429" y="3868"/>
                </a:lnTo>
                <a:lnTo>
                  <a:pt x="5240" y="4057"/>
                </a:lnTo>
                <a:lnTo>
                  <a:pt x="5107" y="3882"/>
                </a:lnTo>
                <a:cubicBezTo>
                  <a:pt x="5108" y="3784"/>
                  <a:pt x="5108" y="3686"/>
                  <a:pt x="5109" y="3588"/>
                </a:cubicBezTo>
                <a:cubicBezTo>
                  <a:pt x="3676" y="4016"/>
                  <a:pt x="4519" y="3683"/>
                  <a:pt x="3660" y="3685"/>
                </a:cubicBezTo>
                <a:lnTo>
                  <a:pt x="2471" y="3679"/>
                </a:lnTo>
                <a:lnTo>
                  <a:pt x="2072" y="3687"/>
                </a:lnTo>
                <a:lnTo>
                  <a:pt x="1608" y="3766"/>
                </a:lnTo>
                <a:lnTo>
                  <a:pt x="1361" y="3984"/>
                </a:lnTo>
                <a:cubicBezTo>
                  <a:pt x="1361" y="3984"/>
                  <a:pt x="1385" y="4272"/>
                  <a:pt x="1385" y="4404"/>
                </a:cubicBezTo>
                <a:lnTo>
                  <a:pt x="1385" y="4955"/>
                </a:lnTo>
                <a:lnTo>
                  <a:pt x="1684" y="5192"/>
                </a:lnTo>
                <a:lnTo>
                  <a:pt x="1129" y="5613"/>
                </a:lnTo>
                <a:lnTo>
                  <a:pt x="0" y="6320"/>
                </a:lnTo>
                <a:cubicBezTo>
                  <a:pt x="15" y="6889"/>
                  <a:pt x="31" y="7459"/>
                  <a:pt x="46" y="8028"/>
                </a:cubicBezTo>
                <a:lnTo>
                  <a:pt x="8099" y="8002"/>
                </a:lnTo>
                <a:lnTo>
                  <a:pt x="8375" y="8314"/>
                </a:lnTo>
                <a:cubicBezTo>
                  <a:pt x="8375" y="8314"/>
                  <a:pt x="8307" y="8473"/>
                  <a:pt x="8398" y="8473"/>
                </a:cubicBezTo>
                <a:cubicBezTo>
                  <a:pt x="8491" y="8473"/>
                  <a:pt x="8652" y="8396"/>
                  <a:pt x="8652" y="8501"/>
                </a:cubicBezTo>
                <a:cubicBezTo>
                  <a:pt x="8652" y="8605"/>
                  <a:pt x="8607" y="9050"/>
                  <a:pt x="8607" y="9050"/>
                </a:cubicBezTo>
                <a:cubicBezTo>
                  <a:pt x="8607" y="9050"/>
                  <a:pt x="8559" y="9182"/>
                  <a:pt x="8630" y="9285"/>
                </a:cubicBezTo>
                <a:cubicBezTo>
                  <a:pt x="8698" y="9391"/>
                  <a:pt x="8768" y="9444"/>
                  <a:pt x="8814" y="9549"/>
                </a:cubicBezTo>
                <a:cubicBezTo>
                  <a:pt x="8859" y="9655"/>
                  <a:pt x="8930" y="9732"/>
                  <a:pt x="8930" y="9732"/>
                </a:cubicBezTo>
                <a:lnTo>
                  <a:pt x="9298" y="9785"/>
                </a:lnTo>
                <a:cubicBezTo>
                  <a:pt x="9337" y="9855"/>
                  <a:pt x="9375" y="9926"/>
                  <a:pt x="9414" y="9996"/>
                </a:cubicBezTo>
                <a:lnTo>
                  <a:pt x="9275" y="9996"/>
                </a:lnTo>
                <a:lnTo>
                  <a:pt x="9714" y="10337"/>
                </a:lnTo>
                <a:lnTo>
                  <a:pt x="10267" y="10782"/>
                </a:lnTo>
                <a:lnTo>
                  <a:pt x="10453" y="11152"/>
                </a:lnTo>
                <a:cubicBezTo>
                  <a:pt x="10468" y="11283"/>
                  <a:pt x="10484" y="11413"/>
                  <a:pt x="10499" y="11544"/>
                </a:cubicBezTo>
                <a:cubicBezTo>
                  <a:pt x="10476" y="11702"/>
                  <a:pt x="10452" y="11859"/>
                  <a:pt x="10429" y="12017"/>
                </a:cubicBezTo>
                <a:lnTo>
                  <a:pt x="10153" y="12464"/>
                </a:lnTo>
                <a:cubicBezTo>
                  <a:pt x="10137" y="12507"/>
                  <a:pt x="10122" y="12551"/>
                  <a:pt x="10106" y="12594"/>
                </a:cubicBezTo>
                <a:lnTo>
                  <a:pt x="10337" y="12700"/>
                </a:lnTo>
                <a:cubicBezTo>
                  <a:pt x="10360" y="12665"/>
                  <a:pt x="10383" y="12629"/>
                  <a:pt x="10406" y="12594"/>
                </a:cubicBezTo>
                <a:cubicBezTo>
                  <a:pt x="10437" y="12551"/>
                  <a:pt x="10468" y="12507"/>
                  <a:pt x="10499" y="12464"/>
                </a:cubicBezTo>
                <a:lnTo>
                  <a:pt x="10660" y="12464"/>
                </a:lnTo>
                <a:cubicBezTo>
                  <a:pt x="10660" y="12464"/>
                  <a:pt x="10729" y="12515"/>
                  <a:pt x="10799" y="12409"/>
                </a:cubicBezTo>
                <a:cubicBezTo>
                  <a:pt x="10867" y="12306"/>
                  <a:pt x="10890" y="12253"/>
                  <a:pt x="10890" y="12253"/>
                </a:cubicBezTo>
                <a:cubicBezTo>
                  <a:pt x="10936" y="12235"/>
                  <a:pt x="10983" y="12218"/>
                  <a:pt x="11029" y="12200"/>
                </a:cubicBezTo>
                <a:lnTo>
                  <a:pt x="11352" y="12436"/>
                </a:lnTo>
                <a:cubicBezTo>
                  <a:pt x="11352" y="12436"/>
                  <a:pt x="11445" y="12464"/>
                  <a:pt x="11582" y="12489"/>
                </a:cubicBezTo>
                <a:cubicBezTo>
                  <a:pt x="11721" y="12515"/>
                  <a:pt x="11905" y="12436"/>
                  <a:pt x="11905" y="12436"/>
                </a:cubicBezTo>
                <a:lnTo>
                  <a:pt x="12021" y="12200"/>
                </a:lnTo>
                <a:lnTo>
                  <a:pt x="12021" y="11991"/>
                </a:lnTo>
                <a:cubicBezTo>
                  <a:pt x="12021" y="11991"/>
                  <a:pt x="11998" y="12017"/>
                  <a:pt x="12137" y="12017"/>
                </a:cubicBezTo>
                <a:cubicBezTo>
                  <a:pt x="12275" y="12017"/>
                  <a:pt x="12344" y="12042"/>
                  <a:pt x="12344" y="12042"/>
                </a:cubicBezTo>
                <a:cubicBezTo>
                  <a:pt x="12344" y="12042"/>
                  <a:pt x="12367" y="11991"/>
                  <a:pt x="12482" y="11938"/>
                </a:cubicBezTo>
                <a:cubicBezTo>
                  <a:pt x="12598" y="11885"/>
                  <a:pt x="12806" y="11912"/>
                  <a:pt x="12806" y="11912"/>
                </a:cubicBezTo>
                <a:lnTo>
                  <a:pt x="13014" y="11808"/>
                </a:lnTo>
                <a:lnTo>
                  <a:pt x="13221" y="11544"/>
                </a:lnTo>
                <a:lnTo>
                  <a:pt x="13406" y="11544"/>
                </a:lnTo>
                <a:lnTo>
                  <a:pt x="13567" y="11544"/>
                </a:lnTo>
                <a:lnTo>
                  <a:pt x="13913" y="11335"/>
                </a:lnTo>
                <a:lnTo>
                  <a:pt x="14097" y="11178"/>
                </a:lnTo>
                <a:lnTo>
                  <a:pt x="14259" y="11073"/>
                </a:lnTo>
                <a:lnTo>
                  <a:pt x="14605" y="10914"/>
                </a:lnTo>
                <a:lnTo>
                  <a:pt x="14306" y="10914"/>
                </a:lnTo>
                <a:lnTo>
                  <a:pt x="14097" y="10994"/>
                </a:lnTo>
                <a:lnTo>
                  <a:pt x="13890" y="10994"/>
                </a:lnTo>
                <a:cubicBezTo>
                  <a:pt x="13851" y="11011"/>
                  <a:pt x="13813" y="11029"/>
                  <a:pt x="13774" y="11046"/>
                </a:cubicBezTo>
                <a:cubicBezTo>
                  <a:pt x="13751" y="11002"/>
                  <a:pt x="13729" y="10958"/>
                  <a:pt x="13706" y="10914"/>
                </a:cubicBezTo>
                <a:cubicBezTo>
                  <a:pt x="13714" y="10861"/>
                  <a:pt x="13721" y="10809"/>
                  <a:pt x="13729" y="10756"/>
                </a:cubicBezTo>
                <a:lnTo>
                  <a:pt x="13567" y="10782"/>
                </a:lnTo>
                <a:cubicBezTo>
                  <a:pt x="13567" y="10782"/>
                  <a:pt x="13520" y="10888"/>
                  <a:pt x="13406" y="10941"/>
                </a:cubicBezTo>
                <a:lnTo>
                  <a:pt x="13060" y="11097"/>
                </a:lnTo>
                <a:lnTo>
                  <a:pt x="12737" y="11124"/>
                </a:lnTo>
                <a:lnTo>
                  <a:pt x="12458" y="11178"/>
                </a:lnTo>
                <a:lnTo>
                  <a:pt x="12159" y="11152"/>
                </a:lnTo>
                <a:lnTo>
                  <a:pt x="12159" y="11335"/>
                </a:lnTo>
                <a:lnTo>
                  <a:pt x="11905" y="11388"/>
                </a:lnTo>
                <a:lnTo>
                  <a:pt x="11675" y="11388"/>
                </a:lnTo>
                <a:lnTo>
                  <a:pt x="11466" y="11282"/>
                </a:lnTo>
                <a:cubicBezTo>
                  <a:pt x="11413" y="11229"/>
                  <a:pt x="11359" y="11177"/>
                  <a:pt x="11306" y="11124"/>
                </a:cubicBezTo>
                <a:lnTo>
                  <a:pt x="11166" y="10941"/>
                </a:lnTo>
                <a:lnTo>
                  <a:pt x="11166" y="10837"/>
                </a:lnTo>
                <a:lnTo>
                  <a:pt x="11489" y="10441"/>
                </a:lnTo>
                <a:cubicBezTo>
                  <a:pt x="11467" y="10345"/>
                  <a:pt x="11444" y="10249"/>
                  <a:pt x="11422" y="10153"/>
                </a:cubicBezTo>
                <a:lnTo>
                  <a:pt x="11422" y="9391"/>
                </a:lnTo>
                <a:cubicBezTo>
                  <a:pt x="11475" y="8893"/>
                  <a:pt x="11529" y="8394"/>
                  <a:pt x="11582" y="7896"/>
                </a:cubicBezTo>
                <a:cubicBezTo>
                  <a:pt x="11567" y="7808"/>
                  <a:pt x="11553" y="7720"/>
                  <a:pt x="11538" y="7632"/>
                </a:cubicBezTo>
                <a:cubicBezTo>
                  <a:pt x="11560" y="7527"/>
                  <a:pt x="11583" y="7422"/>
                  <a:pt x="11605" y="7317"/>
                </a:cubicBezTo>
                <a:lnTo>
                  <a:pt x="11605" y="7004"/>
                </a:lnTo>
                <a:cubicBezTo>
                  <a:pt x="11682" y="6802"/>
                  <a:pt x="11760" y="6601"/>
                  <a:pt x="11837" y="6399"/>
                </a:cubicBezTo>
                <a:cubicBezTo>
                  <a:pt x="11837" y="6399"/>
                  <a:pt x="11882" y="5899"/>
                  <a:pt x="11905" y="5743"/>
                </a:cubicBezTo>
                <a:cubicBezTo>
                  <a:pt x="11930" y="5586"/>
                  <a:pt x="11882" y="5060"/>
                  <a:pt x="11882" y="5060"/>
                </a:cubicBezTo>
                <a:cubicBezTo>
                  <a:pt x="11890" y="4876"/>
                  <a:pt x="11897" y="4692"/>
                  <a:pt x="11905" y="4508"/>
                </a:cubicBezTo>
                <a:cubicBezTo>
                  <a:pt x="11921" y="4280"/>
                  <a:pt x="11936" y="4053"/>
                  <a:pt x="11952" y="3825"/>
                </a:cubicBezTo>
                <a:cubicBezTo>
                  <a:pt x="11960" y="3606"/>
                  <a:pt x="11967" y="3388"/>
                  <a:pt x="11975" y="3169"/>
                </a:cubicBezTo>
                <a:cubicBezTo>
                  <a:pt x="11967" y="3091"/>
                  <a:pt x="11960" y="3012"/>
                  <a:pt x="11952" y="2934"/>
                </a:cubicBezTo>
                <a:cubicBezTo>
                  <a:pt x="11952" y="2934"/>
                  <a:pt x="11677" y="3135"/>
                  <a:pt x="11605" y="3116"/>
                </a:cubicBezTo>
                <a:cubicBezTo>
                  <a:pt x="11218" y="3021"/>
                  <a:pt x="11675" y="2680"/>
                  <a:pt x="11721" y="2619"/>
                </a:cubicBezTo>
                <a:cubicBezTo>
                  <a:pt x="11736" y="2540"/>
                  <a:pt x="11751" y="2462"/>
                  <a:pt x="11766" y="2383"/>
                </a:cubicBezTo>
                <a:lnTo>
                  <a:pt x="11814" y="2095"/>
                </a:lnTo>
                <a:lnTo>
                  <a:pt x="11721" y="1648"/>
                </a:lnTo>
                <a:lnTo>
                  <a:pt x="11652" y="1306"/>
                </a:lnTo>
                <a:cubicBezTo>
                  <a:pt x="11714" y="1140"/>
                  <a:pt x="11775" y="973"/>
                  <a:pt x="11837" y="807"/>
                </a:cubicBezTo>
                <a:lnTo>
                  <a:pt x="11905" y="807"/>
                </a:lnTo>
                <a:cubicBezTo>
                  <a:pt x="11875" y="684"/>
                  <a:pt x="11844" y="562"/>
                  <a:pt x="11814" y="439"/>
                </a:cubicBezTo>
                <a:cubicBezTo>
                  <a:pt x="11798" y="413"/>
                  <a:pt x="11782" y="386"/>
                  <a:pt x="11766" y="360"/>
                </a:cubicBezTo>
                <a:cubicBezTo>
                  <a:pt x="11711" y="244"/>
                  <a:pt x="11655" y="129"/>
                  <a:pt x="11600" y="13"/>
                </a:cubicBezTo>
                <a:lnTo>
                  <a:pt x="7413" y="0"/>
                </a:lnTo>
                <a:lnTo>
                  <a:pt x="7287" y="293"/>
                </a:lnTo>
                <a:cubicBezTo>
                  <a:pt x="7287" y="293"/>
                  <a:pt x="6731" y="1044"/>
                  <a:pt x="6708" y="886"/>
                </a:cubicBezTo>
                <a:cubicBezTo>
                  <a:pt x="6685" y="730"/>
                  <a:pt x="6326" y="1333"/>
                  <a:pt x="6326" y="1333"/>
                </a:cubicBezTo>
                <a:lnTo>
                  <a:pt x="6437" y="1656"/>
                </a:lnTo>
                <a:lnTo>
                  <a:pt x="6626" y="1741"/>
                </a:lnTo>
                <a:lnTo>
                  <a:pt x="6789" y="1699"/>
                </a:lnTo>
                <a:cubicBezTo>
                  <a:pt x="6789" y="1699"/>
                  <a:pt x="6794" y="1932"/>
                  <a:pt x="6794" y="1826"/>
                </a:cubicBezTo>
                <a:cubicBezTo>
                  <a:pt x="6794" y="1721"/>
                  <a:pt x="6730" y="2117"/>
                  <a:pt x="6730" y="2117"/>
                </a:cubicBezTo>
                <a:lnTo>
                  <a:pt x="6524" y="2074"/>
                </a:lnTo>
              </a:path>
            </a:pathLst>
          </a:custGeom>
          <a:solidFill>
            <a:schemeClr val="tx2">
              <a:lumMod val="75000"/>
            </a:schemeClr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47700" dist="38100" dir="2700000" algn="ctr" rotWithShape="0">
              <a:srgbClr val="000000">
                <a:alpha val="85000"/>
              </a:srgbClr>
            </a:outerShdw>
          </a:effectLst>
          <a:extLst/>
        </p:spPr>
        <p:txBody>
          <a:bodyPr/>
          <a:lstStyle/>
          <a:p>
            <a:endParaRPr lang="en-GB"/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7517708" y="4139404"/>
            <a:ext cx="1180871" cy="1469929"/>
          </a:xfrm>
          <a:custGeom>
            <a:avLst/>
            <a:gdLst>
              <a:gd name="T0" fmla="*/ 60492 w 10000"/>
              <a:gd name="T1" fmla="*/ 32389095 h 10006"/>
              <a:gd name="T2" fmla="*/ 9555818 w 10000"/>
              <a:gd name="T3" fmla="*/ 150991253 h 10006"/>
              <a:gd name="T4" fmla="*/ 33747332 w 10000"/>
              <a:gd name="T5" fmla="*/ 358828604 h 10006"/>
              <a:gd name="T6" fmla="*/ 45903827 w 10000"/>
              <a:gd name="T7" fmla="*/ 449385556 h 10006"/>
              <a:gd name="T8" fmla="*/ 67131956 w 10000"/>
              <a:gd name="T9" fmla="*/ 558922554 h 10006"/>
              <a:gd name="T10" fmla="*/ 45480381 w 10000"/>
              <a:gd name="T11" fmla="*/ 649951541 h 10006"/>
              <a:gd name="T12" fmla="*/ 56003830 w 10000"/>
              <a:gd name="T13" fmla="*/ 701698371 h 10006"/>
              <a:gd name="T14" fmla="*/ 47173674 w 10000"/>
              <a:gd name="T15" fmla="*/ 793483044 h 10006"/>
              <a:gd name="T16" fmla="*/ 73361189 w 10000"/>
              <a:gd name="T17" fmla="*/ 854956068 h 10006"/>
              <a:gd name="T18" fmla="*/ 103056519 w 10000"/>
              <a:gd name="T19" fmla="*/ 874974836 h 10006"/>
              <a:gd name="T20" fmla="*/ 381079423 w 10000"/>
              <a:gd name="T21" fmla="*/ 900753905 h 10006"/>
              <a:gd name="T22" fmla="*/ 426801773 w 10000"/>
              <a:gd name="T23" fmla="*/ 901225940 h 10006"/>
              <a:gd name="T24" fmla="*/ 436357345 w 10000"/>
              <a:gd name="T25" fmla="*/ 932954002 h 10006"/>
              <a:gd name="T26" fmla="*/ 455589719 w 10000"/>
              <a:gd name="T27" fmla="*/ 944851987 h 10006"/>
              <a:gd name="T28" fmla="*/ 460972551 w 10000"/>
              <a:gd name="T29" fmla="*/ 904719798 h 10006"/>
              <a:gd name="T30" fmla="*/ 456436612 w 10000"/>
              <a:gd name="T31" fmla="*/ 875541524 h 10006"/>
              <a:gd name="T32" fmla="*/ 458008920 w 10000"/>
              <a:gd name="T33" fmla="*/ 842113706 h 10006"/>
              <a:gd name="T34" fmla="*/ 534091771 w 10000"/>
              <a:gd name="T35" fmla="*/ 870725600 h 10006"/>
              <a:gd name="T36" fmla="*/ 545280389 w 10000"/>
              <a:gd name="T37" fmla="*/ 804436652 h 10006"/>
              <a:gd name="T38" fmla="*/ 551388883 w 10000"/>
              <a:gd name="T39" fmla="*/ 759205502 h 10006"/>
              <a:gd name="T40" fmla="*/ 564210548 w 10000"/>
              <a:gd name="T41" fmla="*/ 720395380 h 10006"/>
              <a:gd name="T42" fmla="*/ 604792035 w 10000"/>
              <a:gd name="T43" fmla="*/ 612652484 h 10006"/>
              <a:gd name="T44" fmla="*/ 585378184 w 10000"/>
              <a:gd name="T45" fmla="*/ 594522163 h 10006"/>
              <a:gd name="T46" fmla="*/ 571588888 w 10000"/>
              <a:gd name="T47" fmla="*/ 537770410 h 10006"/>
              <a:gd name="T48" fmla="*/ 542982173 w 10000"/>
              <a:gd name="T49" fmla="*/ 508781135 h 10006"/>
              <a:gd name="T50" fmla="*/ 522056506 w 10000"/>
              <a:gd name="T51" fmla="*/ 423889831 h 10006"/>
              <a:gd name="T52" fmla="*/ 490607390 w 10000"/>
              <a:gd name="T53" fmla="*/ 378847372 h 10006"/>
              <a:gd name="T54" fmla="*/ 454017411 w 10000"/>
              <a:gd name="T55" fmla="*/ 313125112 h 10006"/>
              <a:gd name="T56" fmla="*/ 414403555 w 10000"/>
              <a:gd name="T57" fmla="*/ 264211107 h 10006"/>
              <a:gd name="T58" fmla="*/ 366685450 w 10000"/>
              <a:gd name="T59" fmla="*/ 215391447 h 10006"/>
              <a:gd name="T60" fmla="*/ 333663780 w 10000"/>
              <a:gd name="T61" fmla="*/ 124362459 h 10006"/>
              <a:gd name="T62" fmla="*/ 315641006 w 10000"/>
              <a:gd name="T63" fmla="*/ 112842164 h 10006"/>
              <a:gd name="T64" fmla="*/ 290300138 w 10000"/>
              <a:gd name="T65" fmla="*/ 87063095 h 10006"/>
              <a:gd name="T66" fmla="*/ 293505492 w 10000"/>
              <a:gd name="T67" fmla="*/ 57412478 h 10006"/>
              <a:gd name="T68" fmla="*/ 312254174 w 10000"/>
              <a:gd name="T69" fmla="*/ 15202844 h 10006"/>
              <a:gd name="T70" fmla="*/ 6592186 w 10000"/>
              <a:gd name="T71" fmla="*/ 0 h 10006"/>
              <a:gd name="T72" fmla="*/ 60492 w 10000"/>
              <a:gd name="T73" fmla="*/ 32389095 h 1000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000" h="10006">
                <a:moveTo>
                  <a:pt x="1" y="343"/>
                </a:moveTo>
                <a:cubicBezTo>
                  <a:pt x="53" y="762"/>
                  <a:pt x="65" y="1024"/>
                  <a:pt x="158" y="1599"/>
                </a:cubicBezTo>
                <a:cubicBezTo>
                  <a:pt x="251" y="2176"/>
                  <a:pt x="558" y="3800"/>
                  <a:pt x="558" y="3800"/>
                </a:cubicBezTo>
                <a:lnTo>
                  <a:pt x="759" y="4759"/>
                </a:lnTo>
                <a:lnTo>
                  <a:pt x="1110" y="5919"/>
                </a:lnTo>
                <a:cubicBezTo>
                  <a:pt x="1043" y="6360"/>
                  <a:pt x="819" y="6443"/>
                  <a:pt x="752" y="6883"/>
                </a:cubicBezTo>
                <a:cubicBezTo>
                  <a:pt x="819" y="7164"/>
                  <a:pt x="859" y="7150"/>
                  <a:pt x="926" y="7431"/>
                </a:cubicBezTo>
                <a:cubicBezTo>
                  <a:pt x="843" y="7805"/>
                  <a:pt x="863" y="8030"/>
                  <a:pt x="780" y="8403"/>
                </a:cubicBezTo>
                <a:cubicBezTo>
                  <a:pt x="942" y="8759"/>
                  <a:pt x="1050" y="8698"/>
                  <a:pt x="1213" y="9054"/>
                </a:cubicBezTo>
                <a:lnTo>
                  <a:pt x="1704" y="9266"/>
                </a:lnTo>
                <a:cubicBezTo>
                  <a:pt x="2596" y="9497"/>
                  <a:pt x="5475" y="9363"/>
                  <a:pt x="6301" y="9539"/>
                </a:cubicBezTo>
                <a:cubicBezTo>
                  <a:pt x="6334" y="9499"/>
                  <a:pt x="7024" y="9584"/>
                  <a:pt x="7057" y="9544"/>
                </a:cubicBezTo>
                <a:cubicBezTo>
                  <a:pt x="7209" y="9602"/>
                  <a:pt x="7114" y="9824"/>
                  <a:pt x="7215" y="9880"/>
                </a:cubicBezTo>
                <a:lnTo>
                  <a:pt x="7533" y="10006"/>
                </a:lnTo>
                <a:cubicBezTo>
                  <a:pt x="7563" y="9864"/>
                  <a:pt x="7592" y="9723"/>
                  <a:pt x="7622" y="9581"/>
                </a:cubicBezTo>
                <a:cubicBezTo>
                  <a:pt x="7588" y="9395"/>
                  <a:pt x="7581" y="9458"/>
                  <a:pt x="7547" y="9272"/>
                </a:cubicBezTo>
                <a:cubicBezTo>
                  <a:pt x="7556" y="9154"/>
                  <a:pt x="7564" y="9036"/>
                  <a:pt x="7573" y="8918"/>
                </a:cubicBezTo>
                <a:cubicBezTo>
                  <a:pt x="7609" y="8921"/>
                  <a:pt x="8795" y="9218"/>
                  <a:pt x="8831" y="9221"/>
                </a:cubicBezTo>
                <a:cubicBezTo>
                  <a:pt x="8893" y="8987"/>
                  <a:pt x="8954" y="8753"/>
                  <a:pt x="9016" y="8519"/>
                </a:cubicBezTo>
                <a:cubicBezTo>
                  <a:pt x="9050" y="8360"/>
                  <a:pt x="9083" y="8200"/>
                  <a:pt x="9117" y="8040"/>
                </a:cubicBezTo>
                <a:lnTo>
                  <a:pt x="9329" y="7629"/>
                </a:lnTo>
                <a:cubicBezTo>
                  <a:pt x="9500" y="7059"/>
                  <a:pt x="9777" y="6869"/>
                  <a:pt x="10000" y="6488"/>
                </a:cubicBezTo>
                <a:cubicBezTo>
                  <a:pt x="9954" y="6200"/>
                  <a:pt x="9724" y="6584"/>
                  <a:pt x="9679" y="6296"/>
                </a:cubicBezTo>
                <a:cubicBezTo>
                  <a:pt x="9629" y="5948"/>
                  <a:pt x="9500" y="6042"/>
                  <a:pt x="9451" y="5695"/>
                </a:cubicBezTo>
                <a:lnTo>
                  <a:pt x="8978" y="5388"/>
                </a:lnTo>
                <a:cubicBezTo>
                  <a:pt x="8950" y="5004"/>
                  <a:pt x="8660" y="4874"/>
                  <a:pt x="8632" y="4489"/>
                </a:cubicBezTo>
                <a:cubicBezTo>
                  <a:pt x="8581" y="4254"/>
                  <a:pt x="8163" y="4248"/>
                  <a:pt x="8112" y="4012"/>
                </a:cubicBezTo>
                <a:lnTo>
                  <a:pt x="7507" y="3316"/>
                </a:lnTo>
                <a:cubicBezTo>
                  <a:pt x="7507" y="3316"/>
                  <a:pt x="7093" y="2970"/>
                  <a:pt x="6852" y="2798"/>
                </a:cubicBezTo>
                <a:cubicBezTo>
                  <a:pt x="6611" y="2625"/>
                  <a:pt x="6063" y="2281"/>
                  <a:pt x="6063" y="2281"/>
                </a:cubicBezTo>
                <a:lnTo>
                  <a:pt x="5517" y="1317"/>
                </a:lnTo>
                <a:cubicBezTo>
                  <a:pt x="5381" y="1119"/>
                  <a:pt x="5333" y="1271"/>
                  <a:pt x="5219" y="1195"/>
                </a:cubicBezTo>
                <a:cubicBezTo>
                  <a:pt x="5130" y="1116"/>
                  <a:pt x="4861" y="1019"/>
                  <a:pt x="4800" y="922"/>
                </a:cubicBezTo>
                <a:cubicBezTo>
                  <a:pt x="4738" y="825"/>
                  <a:pt x="4823" y="720"/>
                  <a:pt x="4853" y="608"/>
                </a:cubicBezTo>
                <a:cubicBezTo>
                  <a:pt x="4808" y="452"/>
                  <a:pt x="5207" y="316"/>
                  <a:pt x="5163" y="161"/>
                </a:cubicBezTo>
                <a:lnTo>
                  <a:pt x="109" y="0"/>
                </a:lnTo>
                <a:cubicBezTo>
                  <a:pt x="125" y="93"/>
                  <a:pt x="-16" y="251"/>
                  <a:pt x="1" y="34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47700" dist="38100" dir="2700000" algn="ctr" rotWithShape="0">
              <a:srgbClr val="000000">
                <a:alpha val="85000"/>
              </a:srgbClr>
            </a:outerShdw>
          </a:effectLst>
          <a:extLst/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97790" y="2002751"/>
            <a:ext cx="87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42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29.79%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3852" y="1446861"/>
            <a:ext cx="87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19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13.48%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9625" y="1642251"/>
            <a:ext cx="87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15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10.64%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34491" y="1699241"/>
            <a:ext cx="87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14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9.93%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70966" y="1976035"/>
            <a:ext cx="87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11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7.80%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674" y="4003219"/>
            <a:ext cx="87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10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7.09%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4604" y="4711511"/>
            <a:ext cx="87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8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5.67%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84639" y="3929949"/>
            <a:ext cx="87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7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4.96%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3484" y="4432426"/>
            <a:ext cx="87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8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5.67%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29093" y="4440566"/>
            <a:ext cx="87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7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4.96%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5519" y="6271140"/>
            <a:ext cx="2625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141 Total Out-of-State Enrolled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3314" y="3134388"/>
            <a:ext cx="68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California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28268" y="2448238"/>
            <a:ext cx="7176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Oklahoma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67962" y="2594781"/>
            <a:ext cx="6728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Louisiana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67048" y="2920431"/>
            <a:ext cx="652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Arkansas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55681" y="2024891"/>
            <a:ext cx="54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Florida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026" y="4923183"/>
            <a:ext cx="541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Kansas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61939" y="5533778"/>
            <a:ext cx="948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North Carolina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27306" y="5558202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Missouri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35690" y="4833629"/>
            <a:ext cx="685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New York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58091" y="5533778"/>
            <a:ext cx="5929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Georgia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45811"/>
              </p:ext>
            </p:extLst>
          </p:nvPr>
        </p:nvGraphicFramePr>
        <p:xfrm>
          <a:off x="9645094" y="3069448"/>
          <a:ext cx="4120113" cy="2947274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2071277"/>
                <a:gridCol w="1058527"/>
                <a:gridCol w="990309"/>
              </a:tblGrid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Resident Description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 Enrolled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571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74.45%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Korea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11.60%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Nepal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5.61%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Nigeria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China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2.09%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Canada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Niger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British Virgin Islands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0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Saudi Arabia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0.52%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Taiwan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0.52%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44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767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1057" y="406080"/>
            <a:ext cx="59959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chemeClr val="bg1"/>
                </a:solidFill>
              </a:rPr>
              <a:t>International Enrollment </a:t>
            </a:r>
          </a:p>
          <a:p>
            <a:pPr algn="ctr" fontAlgn="ctr"/>
            <a:r>
              <a:rPr lang="en-US" sz="2000" b="1" cap="all" dirty="0">
                <a:solidFill>
                  <a:schemeClr val="bg1"/>
                </a:solidFill>
              </a:rPr>
              <a:t>Top 10 Countries 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2015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728" y="6357317"/>
            <a:ext cx="4561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data.  All Degree Levels</a:t>
            </a:r>
          </a:p>
        </p:txBody>
      </p:sp>
      <p:sp>
        <p:nvSpPr>
          <p:cNvPr id="5" name="Freeform 517"/>
          <p:cNvSpPr>
            <a:spLocks/>
          </p:cNvSpPr>
          <p:nvPr/>
        </p:nvSpPr>
        <p:spPr bwMode="auto">
          <a:xfrm>
            <a:off x="2678078" y="1735850"/>
            <a:ext cx="1081142" cy="1321396"/>
          </a:xfrm>
          <a:custGeom>
            <a:avLst/>
            <a:gdLst>
              <a:gd name="T0" fmla="*/ 2147483646 w 54"/>
              <a:gd name="T1" fmla="*/ 2147483646 h 66"/>
              <a:gd name="T2" fmla="*/ 2147483646 w 54"/>
              <a:gd name="T3" fmla="*/ 2147483646 h 66"/>
              <a:gd name="T4" fmla="*/ 2147483646 w 54"/>
              <a:gd name="T5" fmla="*/ 2147483646 h 66"/>
              <a:gd name="T6" fmla="*/ 2147483646 w 54"/>
              <a:gd name="T7" fmla="*/ 2147483646 h 66"/>
              <a:gd name="T8" fmla="*/ 0 w 54"/>
              <a:gd name="T9" fmla="*/ 2147483646 h 66"/>
              <a:gd name="T10" fmla="*/ 0 w 54"/>
              <a:gd name="T11" fmla="*/ 2147483646 h 66"/>
              <a:gd name="T12" fmla="*/ 2147483646 w 54"/>
              <a:gd name="T13" fmla="*/ 2147483646 h 66"/>
              <a:gd name="T14" fmla="*/ 2147483646 w 54"/>
              <a:gd name="T15" fmla="*/ 2147483646 h 66"/>
              <a:gd name="T16" fmla="*/ 2147483646 w 54"/>
              <a:gd name="T17" fmla="*/ 2147483646 h 66"/>
              <a:gd name="T18" fmla="*/ 2147483646 w 54"/>
              <a:gd name="T19" fmla="*/ 2147483646 h 66"/>
              <a:gd name="T20" fmla="*/ 2147483646 w 54"/>
              <a:gd name="T21" fmla="*/ 2147483646 h 66"/>
              <a:gd name="T22" fmla="*/ 2147483646 w 54"/>
              <a:gd name="T23" fmla="*/ 2147483646 h 66"/>
              <a:gd name="T24" fmla="*/ 2147483646 w 54"/>
              <a:gd name="T25" fmla="*/ 2147483646 h 66"/>
              <a:gd name="T26" fmla="*/ 2147483646 w 54"/>
              <a:gd name="T27" fmla="*/ 0 h 66"/>
              <a:gd name="T28" fmla="*/ 2147483646 w 54"/>
              <a:gd name="T29" fmla="*/ 2147483646 h 66"/>
              <a:gd name="T30" fmla="*/ 2147483646 w 54"/>
              <a:gd name="T31" fmla="*/ 2147483646 h 66"/>
              <a:gd name="T32" fmla="*/ 2147483646 w 54"/>
              <a:gd name="T33" fmla="*/ 2147483646 h 66"/>
              <a:gd name="T34" fmla="*/ 2147483646 w 54"/>
              <a:gd name="T35" fmla="*/ 2147483646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17375E"/>
          </a:solidFill>
          <a:ln w="793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>
              <a:ln w="3175" cmpd="sng">
                <a:solidFill>
                  <a:schemeClr val="tx1"/>
                </a:solidFill>
              </a:ln>
            </a:endParaRPr>
          </a:p>
        </p:txBody>
      </p:sp>
      <p:sp>
        <p:nvSpPr>
          <p:cNvPr id="6" name="Freeform 296"/>
          <p:cNvSpPr>
            <a:spLocks/>
          </p:cNvSpPr>
          <p:nvPr/>
        </p:nvSpPr>
        <p:spPr bwMode="auto">
          <a:xfrm>
            <a:off x="750850" y="1208383"/>
            <a:ext cx="1690646" cy="2061854"/>
          </a:xfrm>
          <a:custGeom>
            <a:avLst/>
            <a:gdLst>
              <a:gd name="T0" fmla="*/ 43475790 w 10736"/>
              <a:gd name="T1" fmla="*/ 36857519 h 10000"/>
              <a:gd name="T2" fmla="*/ 44151285 w 10736"/>
              <a:gd name="T3" fmla="*/ 41259517 h 10000"/>
              <a:gd name="T4" fmla="*/ 49670740 w 10736"/>
              <a:gd name="T5" fmla="*/ 32122440 h 10000"/>
              <a:gd name="T6" fmla="*/ 49009121 w 10736"/>
              <a:gd name="T7" fmla="*/ 26808391 h 10000"/>
              <a:gd name="T8" fmla="*/ 46520040 w 10736"/>
              <a:gd name="T9" fmla="*/ 22128796 h 10000"/>
              <a:gd name="T10" fmla="*/ 41986042 w 10736"/>
              <a:gd name="T11" fmla="*/ 20145902 h 10000"/>
              <a:gd name="T12" fmla="*/ 40681305 w 10736"/>
              <a:gd name="T13" fmla="*/ 25642433 h 10000"/>
              <a:gd name="T14" fmla="*/ 39034298 w 10736"/>
              <a:gd name="T15" fmla="*/ 27434920 h 10000"/>
              <a:gd name="T16" fmla="*/ 38224602 w 10736"/>
              <a:gd name="T17" fmla="*/ 24976184 h 10000"/>
              <a:gd name="T18" fmla="*/ 33561028 w 10736"/>
              <a:gd name="T19" fmla="*/ 24999963 h 10000"/>
              <a:gd name="T20" fmla="*/ 31497609 w 10736"/>
              <a:gd name="T21" fmla="*/ 27506345 h 10000"/>
              <a:gd name="T22" fmla="*/ 28397787 w 10736"/>
              <a:gd name="T23" fmla="*/ 26673556 h 10000"/>
              <a:gd name="T24" fmla="*/ 19616626 w 10736"/>
              <a:gd name="T25" fmla="*/ 21668808 h 10000"/>
              <a:gd name="T26" fmla="*/ 18584917 w 10736"/>
              <a:gd name="T27" fmla="*/ 14998393 h 10000"/>
              <a:gd name="T28" fmla="*/ 18584917 w 10736"/>
              <a:gd name="T29" fmla="*/ 9168782 h 10000"/>
              <a:gd name="T30" fmla="*/ 19584249 w 10736"/>
              <a:gd name="T31" fmla="*/ 4766783 h 10000"/>
              <a:gd name="T32" fmla="*/ 16521430 w 10736"/>
              <a:gd name="T33" fmla="*/ 0 h 10000"/>
              <a:gd name="T34" fmla="*/ 14971553 w 10736"/>
              <a:gd name="T35" fmla="*/ 832789 h 10000"/>
              <a:gd name="T36" fmla="*/ 9808313 w 10736"/>
              <a:gd name="T37" fmla="*/ 3331244 h 10000"/>
              <a:gd name="T38" fmla="*/ 11358190 w 10736"/>
              <a:gd name="T39" fmla="*/ 9168782 h 10000"/>
              <a:gd name="T40" fmla="*/ 9294771 w 10736"/>
              <a:gd name="T41" fmla="*/ 16671985 h 10000"/>
              <a:gd name="T42" fmla="*/ 4131531 w 10736"/>
              <a:gd name="T43" fmla="*/ 24167174 h 10000"/>
              <a:gd name="T44" fmla="*/ 3613364 w 10736"/>
              <a:gd name="T45" fmla="*/ 30004711 h 10000"/>
              <a:gd name="T46" fmla="*/ 3099821 w 10736"/>
              <a:gd name="T47" fmla="*/ 35001533 h 10000"/>
              <a:gd name="T48" fmla="*/ 0 w 10736"/>
              <a:gd name="T49" fmla="*/ 36667200 h 10000"/>
              <a:gd name="T50" fmla="*/ 3613364 w 10736"/>
              <a:gd name="T51" fmla="*/ 44170315 h 10000"/>
              <a:gd name="T52" fmla="*/ 7740201 w 10736"/>
              <a:gd name="T53" fmla="*/ 56670341 h 10000"/>
              <a:gd name="T54" fmla="*/ 11871732 w 10736"/>
              <a:gd name="T55" fmla="*/ 70978706 h 10000"/>
              <a:gd name="T56" fmla="*/ 14971553 w 10736"/>
              <a:gd name="T57" fmla="*/ 79314699 h 10000"/>
              <a:gd name="T58" fmla="*/ 18584917 w 10736"/>
              <a:gd name="T59" fmla="*/ 72644373 h 10000"/>
              <a:gd name="T60" fmla="*/ 19616626 w 10736"/>
              <a:gd name="T61" fmla="*/ 63483517 h 10000"/>
              <a:gd name="T62" fmla="*/ 23748157 w 10736"/>
              <a:gd name="T63" fmla="*/ 53339096 h 10000"/>
              <a:gd name="T64" fmla="*/ 30715733 w 10736"/>
              <a:gd name="T65" fmla="*/ 46597345 h 10000"/>
              <a:gd name="T66" fmla="*/ 37299342 w 10736"/>
              <a:gd name="T67" fmla="*/ 42084380 h 10000"/>
              <a:gd name="T68" fmla="*/ 36799675 w 10736"/>
              <a:gd name="T69" fmla="*/ 34842920 h 10000"/>
              <a:gd name="T70" fmla="*/ 38913972 w 10736"/>
              <a:gd name="T71" fmla="*/ 33534290 h 1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rgbClr val="17375E"/>
          </a:solidFill>
          <a:ln w="793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n w="3175" cmpd="sng">
                <a:solidFill>
                  <a:schemeClr val="tx1"/>
                </a:solidFill>
              </a:ln>
            </a:endParaRPr>
          </a:p>
        </p:txBody>
      </p:sp>
      <p:sp>
        <p:nvSpPr>
          <p:cNvPr id="8" name="Freeform 331"/>
          <p:cNvSpPr>
            <a:spLocks/>
          </p:cNvSpPr>
          <p:nvPr/>
        </p:nvSpPr>
        <p:spPr bwMode="auto">
          <a:xfrm>
            <a:off x="4833426" y="1864351"/>
            <a:ext cx="969935" cy="546039"/>
          </a:xfrm>
          <a:custGeom>
            <a:avLst/>
            <a:gdLst>
              <a:gd name="T0" fmla="*/ 2147483646 w 10000"/>
              <a:gd name="T1" fmla="*/ 2147483646 h 11631"/>
              <a:gd name="T2" fmla="*/ 2147483646 w 10000"/>
              <a:gd name="T3" fmla="*/ 2094439447 h 11631"/>
              <a:gd name="T4" fmla="*/ 2147483646 w 10000"/>
              <a:gd name="T5" fmla="*/ 545154810 h 11631"/>
              <a:gd name="T6" fmla="*/ 2147483646 w 10000"/>
              <a:gd name="T7" fmla="*/ 0 h 11631"/>
              <a:gd name="T8" fmla="*/ 0 w 10000"/>
              <a:gd name="T9" fmla="*/ 2147483646 h 11631"/>
              <a:gd name="T10" fmla="*/ 2147483646 w 10000"/>
              <a:gd name="T11" fmla="*/ 2147483646 h 11631"/>
              <a:gd name="T12" fmla="*/ 2147483646 w 10000"/>
              <a:gd name="T13" fmla="*/ 2147483646 h 11631"/>
              <a:gd name="T14" fmla="*/ 2147483646 w 10000"/>
              <a:gd name="T15" fmla="*/ 2147483646 h 11631"/>
              <a:gd name="T16" fmla="*/ 2147483646 w 10000"/>
              <a:gd name="T17" fmla="*/ 2147483646 h 11631"/>
              <a:gd name="T18" fmla="*/ 2147483646 w 10000"/>
              <a:gd name="T19" fmla="*/ 2147483646 h 11631"/>
              <a:gd name="T20" fmla="*/ 2147483646 w 10000"/>
              <a:gd name="T21" fmla="*/ 2147483646 h 11631"/>
              <a:gd name="T22" fmla="*/ 2147483646 w 10000"/>
              <a:gd name="T23" fmla="*/ 2147483646 h 11631"/>
              <a:gd name="T24" fmla="*/ 2147483646 w 10000"/>
              <a:gd name="T25" fmla="*/ 2147483646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rgbClr val="17375E"/>
          </a:solidFill>
          <a:ln w="793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n w="3175" cmpd="sng">
                <a:solidFill>
                  <a:schemeClr val="tx1"/>
                </a:solidFill>
              </a:ln>
            </a:endParaRPr>
          </a:p>
        </p:txBody>
      </p:sp>
      <p:sp>
        <p:nvSpPr>
          <p:cNvPr id="9" name="Freeform 387"/>
          <p:cNvSpPr>
            <a:spLocks/>
          </p:cNvSpPr>
          <p:nvPr/>
        </p:nvSpPr>
        <p:spPr bwMode="auto">
          <a:xfrm>
            <a:off x="6660772" y="1801465"/>
            <a:ext cx="1137983" cy="1022361"/>
          </a:xfrm>
          <a:custGeom>
            <a:avLst/>
            <a:gdLst>
              <a:gd name="T0" fmla="*/ 2147483646 w 228"/>
              <a:gd name="T1" fmla="*/ 2147483646 h 205"/>
              <a:gd name="T2" fmla="*/ 2147483646 w 228"/>
              <a:gd name="T3" fmla="*/ 2147483646 h 205"/>
              <a:gd name="T4" fmla="*/ 2147483646 w 228"/>
              <a:gd name="T5" fmla="*/ 2147483646 h 205"/>
              <a:gd name="T6" fmla="*/ 2147483646 w 228"/>
              <a:gd name="T7" fmla="*/ 2147483646 h 205"/>
              <a:gd name="T8" fmla="*/ 2147483646 w 228"/>
              <a:gd name="T9" fmla="*/ 2147483646 h 205"/>
              <a:gd name="T10" fmla="*/ 2147483646 w 228"/>
              <a:gd name="T11" fmla="*/ 2147483646 h 205"/>
              <a:gd name="T12" fmla="*/ 2147483646 w 228"/>
              <a:gd name="T13" fmla="*/ 2147483646 h 205"/>
              <a:gd name="T14" fmla="*/ 2147483646 w 228"/>
              <a:gd name="T15" fmla="*/ 2147483646 h 205"/>
              <a:gd name="T16" fmla="*/ 2147483646 w 228"/>
              <a:gd name="T17" fmla="*/ 2147483646 h 205"/>
              <a:gd name="T18" fmla="*/ 2147483646 w 228"/>
              <a:gd name="T19" fmla="*/ 0 h 205"/>
              <a:gd name="T20" fmla="*/ 2147483646 w 228"/>
              <a:gd name="T21" fmla="*/ 2147483646 h 205"/>
              <a:gd name="T22" fmla="*/ 2147483646 w 228"/>
              <a:gd name="T23" fmla="*/ 2147483646 h 205"/>
              <a:gd name="T24" fmla="*/ 2147483646 w 228"/>
              <a:gd name="T25" fmla="*/ 2147483646 h 205"/>
              <a:gd name="T26" fmla="*/ 2147483646 w 228"/>
              <a:gd name="T27" fmla="*/ 2147483646 h 205"/>
              <a:gd name="T28" fmla="*/ 2147483646 w 228"/>
              <a:gd name="T29" fmla="*/ 2147483646 h 205"/>
              <a:gd name="T30" fmla="*/ 2147483646 w 228"/>
              <a:gd name="T31" fmla="*/ 2147483646 h 205"/>
              <a:gd name="T32" fmla="*/ 2147483646 w 228"/>
              <a:gd name="T33" fmla="*/ 2147483646 h 205"/>
              <a:gd name="T34" fmla="*/ 2147483646 w 228"/>
              <a:gd name="T35" fmla="*/ 2147483646 h 205"/>
              <a:gd name="T36" fmla="*/ 2147483646 w 228"/>
              <a:gd name="T37" fmla="*/ 2147483646 h 205"/>
              <a:gd name="T38" fmla="*/ 0 w 228"/>
              <a:gd name="T39" fmla="*/ 2147483646 h 205"/>
              <a:gd name="T40" fmla="*/ 0 w 228"/>
              <a:gd name="T41" fmla="*/ 2147483646 h 205"/>
              <a:gd name="T42" fmla="*/ 2147483646 w 228"/>
              <a:gd name="T43" fmla="*/ 2147483646 h 205"/>
              <a:gd name="T44" fmla="*/ 2147483646 w 228"/>
              <a:gd name="T45" fmla="*/ 2147483646 h 205"/>
              <a:gd name="T46" fmla="*/ 2147483646 w 228"/>
              <a:gd name="T47" fmla="*/ 2147483646 h 205"/>
              <a:gd name="T48" fmla="*/ 2147483646 w 228"/>
              <a:gd name="T49" fmla="*/ 2147483646 h 205"/>
              <a:gd name="T50" fmla="*/ 2147483646 w 228"/>
              <a:gd name="T51" fmla="*/ 2147483646 h 205"/>
              <a:gd name="T52" fmla="*/ 2147483646 w 228"/>
              <a:gd name="T53" fmla="*/ 2147483646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rgbClr val="17375E"/>
          </a:solidFill>
          <a:ln w="793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n w="3175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Freeform 507"/>
          <p:cNvSpPr>
            <a:spLocks/>
          </p:cNvSpPr>
          <p:nvPr/>
        </p:nvSpPr>
        <p:spPr bwMode="auto">
          <a:xfrm>
            <a:off x="497067" y="3321637"/>
            <a:ext cx="2424964" cy="1684712"/>
          </a:xfrm>
          <a:custGeom>
            <a:avLst/>
            <a:gdLst>
              <a:gd name="T0" fmla="*/ 2147483646 w 950"/>
              <a:gd name="T1" fmla="*/ 2147483646 h 660"/>
              <a:gd name="T2" fmla="*/ 2147483646 w 950"/>
              <a:gd name="T3" fmla="*/ 2147483646 h 660"/>
              <a:gd name="T4" fmla="*/ 2147483646 w 950"/>
              <a:gd name="T5" fmla="*/ 2147483646 h 660"/>
              <a:gd name="T6" fmla="*/ 2147483646 w 950"/>
              <a:gd name="T7" fmla="*/ 2147483646 h 660"/>
              <a:gd name="T8" fmla="*/ 2147483646 w 950"/>
              <a:gd name="T9" fmla="*/ 2147483646 h 660"/>
              <a:gd name="T10" fmla="*/ 2147483646 w 950"/>
              <a:gd name="T11" fmla="*/ 2147483646 h 660"/>
              <a:gd name="T12" fmla="*/ 2147483646 w 950"/>
              <a:gd name="T13" fmla="*/ 2147483646 h 660"/>
              <a:gd name="T14" fmla="*/ 2147483646 w 950"/>
              <a:gd name="T15" fmla="*/ 2147483646 h 660"/>
              <a:gd name="T16" fmla="*/ 2147483646 w 950"/>
              <a:gd name="T17" fmla="*/ 2147483646 h 660"/>
              <a:gd name="T18" fmla="*/ 2147483646 w 950"/>
              <a:gd name="T19" fmla="*/ 2147483646 h 660"/>
              <a:gd name="T20" fmla="*/ 2147483646 w 950"/>
              <a:gd name="T21" fmla="*/ 2147483646 h 660"/>
              <a:gd name="T22" fmla="*/ 2147483646 w 950"/>
              <a:gd name="T23" fmla="*/ 2147483646 h 660"/>
              <a:gd name="T24" fmla="*/ 2147483646 w 950"/>
              <a:gd name="T25" fmla="*/ 2147483646 h 660"/>
              <a:gd name="T26" fmla="*/ 2147483646 w 950"/>
              <a:gd name="T27" fmla="*/ 2147483646 h 660"/>
              <a:gd name="T28" fmla="*/ 2147483646 w 950"/>
              <a:gd name="T29" fmla="*/ 2147483646 h 660"/>
              <a:gd name="T30" fmla="*/ 2147483646 w 950"/>
              <a:gd name="T31" fmla="*/ 2147483646 h 660"/>
              <a:gd name="T32" fmla="*/ 2147483646 w 950"/>
              <a:gd name="T33" fmla="*/ 2147483646 h 660"/>
              <a:gd name="T34" fmla="*/ 2147483646 w 950"/>
              <a:gd name="T35" fmla="*/ 2147483646 h 660"/>
              <a:gd name="T36" fmla="*/ 2147483646 w 950"/>
              <a:gd name="T37" fmla="*/ 2147483646 h 660"/>
              <a:gd name="T38" fmla="*/ 2147483646 w 950"/>
              <a:gd name="T39" fmla="*/ 2147483646 h 660"/>
              <a:gd name="T40" fmla="*/ 2147483646 w 950"/>
              <a:gd name="T41" fmla="*/ 2147483646 h 660"/>
              <a:gd name="T42" fmla="*/ 2147483646 w 950"/>
              <a:gd name="T43" fmla="*/ 2147483646 h 660"/>
              <a:gd name="T44" fmla="*/ 2147483646 w 950"/>
              <a:gd name="T45" fmla="*/ 2147483646 h 660"/>
              <a:gd name="T46" fmla="*/ 2147483646 w 950"/>
              <a:gd name="T47" fmla="*/ 2147483646 h 660"/>
              <a:gd name="T48" fmla="*/ 2147483646 w 950"/>
              <a:gd name="T49" fmla="*/ 2147483646 h 660"/>
              <a:gd name="T50" fmla="*/ 2147483646 w 950"/>
              <a:gd name="T51" fmla="*/ 2147483646 h 660"/>
              <a:gd name="T52" fmla="*/ 2147483646 w 950"/>
              <a:gd name="T53" fmla="*/ 2147483646 h 660"/>
              <a:gd name="T54" fmla="*/ 2147483646 w 950"/>
              <a:gd name="T55" fmla="*/ 2147483646 h 660"/>
              <a:gd name="T56" fmla="*/ 2147483646 w 950"/>
              <a:gd name="T57" fmla="*/ 2147483646 h 660"/>
              <a:gd name="T58" fmla="*/ 2147483646 w 950"/>
              <a:gd name="T59" fmla="*/ 2147483646 h 660"/>
              <a:gd name="T60" fmla="*/ 2147483646 w 950"/>
              <a:gd name="T61" fmla="*/ 2147483646 h 660"/>
              <a:gd name="T62" fmla="*/ 2147483646 w 950"/>
              <a:gd name="T63" fmla="*/ 2147483646 h 660"/>
              <a:gd name="T64" fmla="*/ 2147483646 w 950"/>
              <a:gd name="T65" fmla="*/ 2147483646 h 660"/>
              <a:gd name="T66" fmla="*/ 2147483646 w 950"/>
              <a:gd name="T67" fmla="*/ 2147483646 h 660"/>
              <a:gd name="T68" fmla="*/ 2147483646 w 950"/>
              <a:gd name="T69" fmla="*/ 2147483646 h 660"/>
              <a:gd name="T70" fmla="*/ 2147483646 w 950"/>
              <a:gd name="T71" fmla="*/ 2147483646 h 660"/>
              <a:gd name="T72" fmla="*/ 2147483646 w 950"/>
              <a:gd name="T73" fmla="*/ 2147483646 h 660"/>
              <a:gd name="T74" fmla="*/ 2147483646 w 950"/>
              <a:gd name="T75" fmla="*/ 2147483646 h 660"/>
              <a:gd name="T76" fmla="*/ 2147483646 w 950"/>
              <a:gd name="T77" fmla="*/ 2147483646 h 660"/>
              <a:gd name="T78" fmla="*/ 2147483646 w 950"/>
              <a:gd name="T79" fmla="*/ 2147483646 h 660"/>
              <a:gd name="T80" fmla="*/ 2147483646 w 950"/>
              <a:gd name="T81" fmla="*/ 2147483646 h 660"/>
              <a:gd name="T82" fmla="*/ 2147483646 w 950"/>
              <a:gd name="T83" fmla="*/ 2147483646 h 660"/>
              <a:gd name="T84" fmla="*/ 2147483646 w 950"/>
              <a:gd name="T85" fmla="*/ 2147483646 h 660"/>
              <a:gd name="T86" fmla="*/ 2147483646 w 950"/>
              <a:gd name="T87" fmla="*/ 2147483646 h 660"/>
              <a:gd name="T88" fmla="*/ 2147483646 w 950"/>
              <a:gd name="T89" fmla="*/ 2147483646 h 660"/>
              <a:gd name="T90" fmla="*/ 2147483646 w 950"/>
              <a:gd name="T91" fmla="*/ 2147483646 h 660"/>
              <a:gd name="T92" fmla="*/ 2147483646 w 950"/>
              <a:gd name="T93" fmla="*/ 2147483646 h 660"/>
              <a:gd name="T94" fmla="*/ 2147483646 w 950"/>
              <a:gd name="T95" fmla="*/ 2147483646 h 660"/>
              <a:gd name="T96" fmla="*/ 2147483646 w 950"/>
              <a:gd name="T97" fmla="*/ 2147483646 h 660"/>
              <a:gd name="T98" fmla="*/ 2147483646 w 950"/>
              <a:gd name="T99" fmla="*/ 2147483646 h 660"/>
              <a:gd name="T100" fmla="*/ 2147483646 w 950"/>
              <a:gd name="T101" fmla="*/ 2147483646 h 660"/>
              <a:gd name="T102" fmla="*/ 2147483646 w 950"/>
              <a:gd name="T103" fmla="*/ 2147483646 h 660"/>
              <a:gd name="T104" fmla="*/ 2147483646 w 950"/>
              <a:gd name="T105" fmla="*/ 2147483646 h 660"/>
              <a:gd name="T106" fmla="*/ 2147483646 w 950"/>
              <a:gd name="T107" fmla="*/ 2147483646 h 660"/>
              <a:gd name="T108" fmla="*/ 2147483646 w 950"/>
              <a:gd name="T109" fmla="*/ 2147483646 h 660"/>
              <a:gd name="T110" fmla="*/ 2147483646 w 950"/>
              <a:gd name="T111" fmla="*/ 2147483646 h 660"/>
              <a:gd name="T112" fmla="*/ 2147483646 w 950"/>
              <a:gd name="T113" fmla="*/ 2147483646 h 660"/>
              <a:gd name="T114" fmla="*/ 2147483646 w 950"/>
              <a:gd name="T115" fmla="*/ 2147483646 h 660"/>
              <a:gd name="T116" fmla="*/ 2147483646 w 950"/>
              <a:gd name="T117" fmla="*/ 2147483646 h 660"/>
              <a:gd name="T118" fmla="*/ 2147483646 w 950"/>
              <a:gd name="T119" fmla="*/ 2147483646 h 660"/>
              <a:gd name="T120" fmla="*/ 2147483646 w 950"/>
              <a:gd name="T121" fmla="*/ 2147483646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rgbClr val="17375E"/>
          </a:solidFill>
          <a:ln w="793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>
              <a:ln w="3175" cmpd="sng">
                <a:solidFill>
                  <a:schemeClr val="tx1"/>
                </a:solidFill>
              </a:ln>
            </a:endParaRPr>
          </a:p>
        </p:txBody>
      </p:sp>
      <p:sp>
        <p:nvSpPr>
          <p:cNvPr id="11" name="Freeform 398"/>
          <p:cNvSpPr>
            <a:spLocks/>
          </p:cNvSpPr>
          <p:nvPr/>
        </p:nvSpPr>
        <p:spPr bwMode="auto">
          <a:xfrm>
            <a:off x="3306574" y="3242443"/>
            <a:ext cx="2119312" cy="1452563"/>
          </a:xfrm>
          <a:custGeom>
            <a:avLst/>
            <a:gdLst>
              <a:gd name="T0" fmla="*/ 2147483646 w 1622"/>
              <a:gd name="T1" fmla="*/ 2147483646 h 1117"/>
              <a:gd name="T2" fmla="*/ 2147483646 w 1622"/>
              <a:gd name="T3" fmla="*/ 2147483646 h 1117"/>
              <a:gd name="T4" fmla="*/ 2147483646 w 1622"/>
              <a:gd name="T5" fmla="*/ 2147483646 h 1117"/>
              <a:gd name="T6" fmla="*/ 2147483646 w 1622"/>
              <a:gd name="T7" fmla="*/ 2147483646 h 1117"/>
              <a:gd name="T8" fmla="*/ 2147483646 w 1622"/>
              <a:gd name="T9" fmla="*/ 2147483646 h 1117"/>
              <a:gd name="T10" fmla="*/ 2147483646 w 1622"/>
              <a:gd name="T11" fmla="*/ 2147483646 h 1117"/>
              <a:gd name="T12" fmla="*/ 2147483646 w 1622"/>
              <a:gd name="T13" fmla="*/ 2147483646 h 1117"/>
              <a:gd name="T14" fmla="*/ 2147483646 w 1622"/>
              <a:gd name="T15" fmla="*/ 2147483646 h 1117"/>
              <a:gd name="T16" fmla="*/ 2147483646 w 1622"/>
              <a:gd name="T17" fmla="*/ 2147483646 h 1117"/>
              <a:gd name="T18" fmla="*/ 2147483646 w 1622"/>
              <a:gd name="T19" fmla="*/ 2147483646 h 1117"/>
              <a:gd name="T20" fmla="*/ 2147483646 w 1622"/>
              <a:gd name="T21" fmla="*/ 2147483646 h 1117"/>
              <a:gd name="T22" fmla="*/ 2147483646 w 1622"/>
              <a:gd name="T23" fmla="*/ 2147483646 h 1117"/>
              <a:gd name="T24" fmla="*/ 2147483646 w 1622"/>
              <a:gd name="T25" fmla="*/ 2147483646 h 1117"/>
              <a:gd name="T26" fmla="*/ 2147483646 w 1622"/>
              <a:gd name="T27" fmla="*/ 2147483646 h 1117"/>
              <a:gd name="T28" fmla="*/ 2147483646 w 1622"/>
              <a:gd name="T29" fmla="*/ 2147483646 h 1117"/>
              <a:gd name="T30" fmla="*/ 2147483646 w 1622"/>
              <a:gd name="T31" fmla="*/ 2147483646 h 1117"/>
              <a:gd name="T32" fmla="*/ 2147483646 w 1622"/>
              <a:gd name="T33" fmla="*/ 2147483646 h 1117"/>
              <a:gd name="T34" fmla="*/ 2147483646 w 1622"/>
              <a:gd name="T35" fmla="*/ 2147483646 h 1117"/>
              <a:gd name="T36" fmla="*/ 2147483646 w 1622"/>
              <a:gd name="T37" fmla="*/ 2147483646 h 1117"/>
              <a:gd name="T38" fmla="*/ 2147483646 w 1622"/>
              <a:gd name="T39" fmla="*/ 2147483646 h 1117"/>
              <a:gd name="T40" fmla="*/ 2147483646 w 1622"/>
              <a:gd name="T41" fmla="*/ 2147483646 h 1117"/>
              <a:gd name="T42" fmla="*/ 2147483646 w 1622"/>
              <a:gd name="T43" fmla="*/ 2147483646 h 1117"/>
              <a:gd name="T44" fmla="*/ 2147483646 w 1622"/>
              <a:gd name="T45" fmla="*/ 2147483646 h 1117"/>
              <a:gd name="T46" fmla="*/ 2147483646 w 1622"/>
              <a:gd name="T47" fmla="*/ 2147483646 h 1117"/>
              <a:gd name="T48" fmla="*/ 2147483646 w 1622"/>
              <a:gd name="T49" fmla="*/ 2147483646 h 1117"/>
              <a:gd name="T50" fmla="*/ 2147483646 w 1622"/>
              <a:gd name="T51" fmla="*/ 2147483646 h 1117"/>
              <a:gd name="T52" fmla="*/ 2147483646 w 1622"/>
              <a:gd name="T53" fmla="*/ 2147483646 h 1117"/>
              <a:gd name="T54" fmla="*/ 2147483646 w 1622"/>
              <a:gd name="T55" fmla="*/ 2147483646 h 1117"/>
              <a:gd name="T56" fmla="*/ 2147483646 w 1622"/>
              <a:gd name="T57" fmla="*/ 2147483646 h 1117"/>
              <a:gd name="T58" fmla="*/ 2147483646 w 1622"/>
              <a:gd name="T59" fmla="*/ 2147483646 h 1117"/>
              <a:gd name="T60" fmla="*/ 2147483646 w 1622"/>
              <a:gd name="T61" fmla="*/ 2147483646 h 1117"/>
              <a:gd name="T62" fmla="*/ 2147483646 w 1622"/>
              <a:gd name="T63" fmla="*/ 2147483646 h 1117"/>
              <a:gd name="T64" fmla="*/ 2147483646 w 1622"/>
              <a:gd name="T65" fmla="*/ 2147483646 h 1117"/>
              <a:gd name="T66" fmla="*/ 2147483646 w 1622"/>
              <a:gd name="T67" fmla="*/ 2147483646 h 1117"/>
              <a:gd name="T68" fmla="*/ 2147483646 w 1622"/>
              <a:gd name="T69" fmla="*/ 2147483646 h 1117"/>
              <a:gd name="T70" fmla="*/ 2147483646 w 1622"/>
              <a:gd name="T71" fmla="*/ 2147483646 h 1117"/>
              <a:gd name="T72" fmla="*/ 2147483646 w 1622"/>
              <a:gd name="T73" fmla="*/ 2147483646 h 1117"/>
              <a:gd name="T74" fmla="*/ 2147483646 w 1622"/>
              <a:gd name="T75" fmla="*/ 2147483646 h 1117"/>
              <a:gd name="T76" fmla="*/ 2147483646 w 1622"/>
              <a:gd name="T77" fmla="*/ 2147483646 h 1117"/>
              <a:gd name="T78" fmla="*/ 2147483646 w 1622"/>
              <a:gd name="T79" fmla="*/ 2147483646 h 1117"/>
              <a:gd name="T80" fmla="*/ 2147483646 w 1622"/>
              <a:gd name="T81" fmla="*/ 0 h 1117"/>
              <a:gd name="T82" fmla="*/ 2147483646 w 1622"/>
              <a:gd name="T83" fmla="*/ 2147483646 h 1117"/>
              <a:gd name="T84" fmla="*/ 2147483646 w 1622"/>
              <a:gd name="T85" fmla="*/ 2147483646 h 1117"/>
              <a:gd name="T86" fmla="*/ 2147483646 w 1622"/>
              <a:gd name="T87" fmla="*/ 2147483646 h 1117"/>
              <a:gd name="T88" fmla="*/ 2147483646 w 1622"/>
              <a:gd name="T89" fmla="*/ 2147483646 h 1117"/>
              <a:gd name="T90" fmla="*/ 2147483646 w 1622"/>
              <a:gd name="T91" fmla="*/ 2147483646 h 1117"/>
              <a:gd name="T92" fmla="*/ 2147483646 w 1622"/>
              <a:gd name="T93" fmla="*/ 2147483646 h 1117"/>
              <a:gd name="T94" fmla="*/ 2147483646 w 1622"/>
              <a:gd name="T95" fmla="*/ 2147483646 h 1117"/>
              <a:gd name="T96" fmla="*/ 2147483646 w 1622"/>
              <a:gd name="T97" fmla="*/ 2147483646 h 1117"/>
              <a:gd name="T98" fmla="*/ 2147483646 w 1622"/>
              <a:gd name="T99" fmla="*/ 2147483646 h 1117"/>
              <a:gd name="T100" fmla="*/ 2147483646 w 1622"/>
              <a:gd name="T101" fmla="*/ 2147483646 h 1117"/>
              <a:gd name="T102" fmla="*/ 2147483646 w 1622"/>
              <a:gd name="T103" fmla="*/ 2147483646 h 1117"/>
              <a:gd name="T104" fmla="*/ 2147483646 w 1622"/>
              <a:gd name="T105" fmla="*/ 2147483646 h 1117"/>
              <a:gd name="T106" fmla="*/ 2147483646 w 1622"/>
              <a:gd name="T107" fmla="*/ 2147483646 h 1117"/>
              <a:gd name="T108" fmla="*/ 2147483646 w 1622"/>
              <a:gd name="T109" fmla="*/ 2147483646 h 1117"/>
              <a:gd name="T110" fmla="*/ 0 w 1622"/>
              <a:gd name="T111" fmla="*/ 2147483646 h 1117"/>
              <a:gd name="T112" fmla="*/ 2147483646 w 1622"/>
              <a:gd name="T113" fmla="*/ 2147483646 h 1117"/>
              <a:gd name="T114" fmla="*/ 2147483646 w 1622"/>
              <a:gd name="T115" fmla="*/ 2147483646 h 1117"/>
              <a:gd name="T116" fmla="*/ 2147483646 w 1622"/>
              <a:gd name="T117" fmla="*/ 2147483646 h 1117"/>
              <a:gd name="T118" fmla="*/ 2147483646 w 1622"/>
              <a:gd name="T119" fmla="*/ 2147483646 h 1117"/>
              <a:gd name="T120" fmla="*/ 2147483646 w 1622"/>
              <a:gd name="T121" fmla="*/ 2147483646 h 1117"/>
              <a:gd name="T122" fmla="*/ 2147483646 w 1622"/>
              <a:gd name="T123" fmla="*/ 2147483646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17375E"/>
          </a:solidFill>
          <a:ln w="793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n w="3175" cmpd="sng">
                <a:solidFill>
                  <a:schemeClr val="tx1"/>
                </a:solidFill>
              </a:ln>
            </a:endParaRPr>
          </a:p>
        </p:txBody>
      </p:sp>
      <p:sp>
        <p:nvSpPr>
          <p:cNvPr id="12" name="Freeform 365"/>
          <p:cNvSpPr>
            <a:spLocks/>
          </p:cNvSpPr>
          <p:nvPr/>
        </p:nvSpPr>
        <p:spPr bwMode="auto">
          <a:xfrm>
            <a:off x="5372838" y="2967827"/>
            <a:ext cx="1173394" cy="865850"/>
          </a:xfrm>
          <a:custGeom>
            <a:avLst/>
            <a:gdLst>
              <a:gd name="T0" fmla="*/ 2147483646 w 300"/>
              <a:gd name="T1" fmla="*/ 2147483646 h 223"/>
              <a:gd name="T2" fmla="*/ 2147483646 w 300"/>
              <a:gd name="T3" fmla="*/ 2147483646 h 223"/>
              <a:gd name="T4" fmla="*/ 2147483646 w 300"/>
              <a:gd name="T5" fmla="*/ 2147483646 h 223"/>
              <a:gd name="T6" fmla="*/ 2147483646 w 300"/>
              <a:gd name="T7" fmla="*/ 2147483646 h 223"/>
              <a:gd name="T8" fmla="*/ 2147483646 w 300"/>
              <a:gd name="T9" fmla="*/ 2147483646 h 223"/>
              <a:gd name="T10" fmla="*/ 2147483646 w 300"/>
              <a:gd name="T11" fmla="*/ 2147483646 h 223"/>
              <a:gd name="T12" fmla="*/ 2147483646 w 300"/>
              <a:gd name="T13" fmla="*/ 2147483646 h 223"/>
              <a:gd name="T14" fmla="*/ 2147483646 w 300"/>
              <a:gd name="T15" fmla="*/ 2147483646 h 223"/>
              <a:gd name="T16" fmla="*/ 2147483646 w 300"/>
              <a:gd name="T17" fmla="*/ 2147483646 h 223"/>
              <a:gd name="T18" fmla="*/ 2147483646 w 300"/>
              <a:gd name="T19" fmla="*/ 2147483646 h 223"/>
              <a:gd name="T20" fmla="*/ 2147483646 w 300"/>
              <a:gd name="T21" fmla="*/ 2147483646 h 223"/>
              <a:gd name="T22" fmla="*/ 2147483646 w 300"/>
              <a:gd name="T23" fmla="*/ 2147483646 h 223"/>
              <a:gd name="T24" fmla="*/ 2147483646 w 300"/>
              <a:gd name="T25" fmla="*/ 2147483646 h 223"/>
              <a:gd name="T26" fmla="*/ 2147483646 w 300"/>
              <a:gd name="T27" fmla="*/ 2147483646 h 223"/>
              <a:gd name="T28" fmla="*/ 2147483646 w 300"/>
              <a:gd name="T29" fmla="*/ 2147483646 h 223"/>
              <a:gd name="T30" fmla="*/ 2147483646 w 300"/>
              <a:gd name="T31" fmla="*/ 0 h 223"/>
              <a:gd name="T32" fmla="*/ 2147483646 w 300"/>
              <a:gd name="T33" fmla="*/ 2147483646 h 223"/>
              <a:gd name="T34" fmla="*/ 2147483646 w 300"/>
              <a:gd name="T35" fmla="*/ 2147483646 h 223"/>
              <a:gd name="T36" fmla="*/ 2147483646 w 300"/>
              <a:gd name="T37" fmla="*/ 2147483646 h 223"/>
              <a:gd name="T38" fmla="*/ 2147483646 w 300"/>
              <a:gd name="T39" fmla="*/ 2147483646 h 223"/>
              <a:gd name="T40" fmla="*/ 2147483646 w 300"/>
              <a:gd name="T41" fmla="*/ 2147483646 h 223"/>
              <a:gd name="T42" fmla="*/ 2147483646 w 300"/>
              <a:gd name="T43" fmla="*/ 2147483646 h 223"/>
              <a:gd name="T44" fmla="*/ 0 w 300"/>
              <a:gd name="T45" fmla="*/ 2147483646 h 223"/>
              <a:gd name="T46" fmla="*/ 2147483646 w 300"/>
              <a:gd name="T47" fmla="*/ 2147483646 h 223"/>
              <a:gd name="T48" fmla="*/ 2147483646 w 300"/>
              <a:gd name="T49" fmla="*/ 2147483646 h 223"/>
              <a:gd name="T50" fmla="*/ 2147483646 w 300"/>
              <a:gd name="T51" fmla="*/ 2147483646 h 223"/>
              <a:gd name="T52" fmla="*/ 2147483646 w 300"/>
              <a:gd name="T53" fmla="*/ 2147483646 h 223"/>
              <a:gd name="T54" fmla="*/ 2147483646 w 300"/>
              <a:gd name="T55" fmla="*/ 2147483646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rgbClr val="17375E"/>
          </a:solidFill>
          <a:ln w="793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n w="3175" cmpd="sng">
                <a:solidFill>
                  <a:schemeClr val="tx1"/>
                </a:solidFill>
              </a:ln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854438" y="3028552"/>
            <a:ext cx="1834340" cy="1506134"/>
            <a:chOff x="6854438" y="3372800"/>
            <a:chExt cx="1415075" cy="1161885"/>
          </a:xfrm>
        </p:grpSpPr>
        <p:sp>
          <p:nvSpPr>
            <p:cNvPr id="23" name="Freeform 22"/>
            <p:cNvSpPr/>
            <p:nvPr/>
          </p:nvSpPr>
          <p:spPr>
            <a:xfrm>
              <a:off x="6854438" y="4232919"/>
              <a:ext cx="568804" cy="301766"/>
            </a:xfrm>
            <a:custGeom>
              <a:avLst/>
              <a:gdLst>
                <a:gd name="connsiteX0" fmla="*/ 0 w 1335068"/>
                <a:gd name="connsiteY0" fmla="*/ 618736 h 708290"/>
                <a:gd name="connsiteX1" fmla="*/ 154672 w 1335068"/>
                <a:gd name="connsiteY1" fmla="*/ 545465 h 708290"/>
                <a:gd name="connsiteX2" fmla="*/ 284923 w 1335068"/>
                <a:gd name="connsiteY2" fmla="*/ 545465 h 708290"/>
                <a:gd name="connsiteX3" fmla="*/ 382611 w 1335068"/>
                <a:gd name="connsiteY3" fmla="*/ 390781 h 708290"/>
                <a:gd name="connsiteX4" fmla="*/ 464017 w 1335068"/>
                <a:gd name="connsiteY4" fmla="*/ 325651 h 708290"/>
                <a:gd name="connsiteX5" fmla="*/ 464017 w 1335068"/>
                <a:gd name="connsiteY5" fmla="*/ 325651 h 708290"/>
                <a:gd name="connsiteX6" fmla="*/ 407033 w 1335068"/>
                <a:gd name="connsiteY6" fmla="*/ 219814 h 708290"/>
                <a:gd name="connsiteX7" fmla="*/ 464017 w 1335068"/>
                <a:gd name="connsiteY7" fmla="*/ 113978 h 708290"/>
                <a:gd name="connsiteX8" fmla="*/ 594268 w 1335068"/>
                <a:gd name="connsiteY8" fmla="*/ 81413 h 708290"/>
                <a:gd name="connsiteX9" fmla="*/ 708237 w 1335068"/>
                <a:gd name="connsiteY9" fmla="*/ 113978 h 708290"/>
                <a:gd name="connsiteX10" fmla="*/ 879191 w 1335068"/>
                <a:gd name="connsiteY10" fmla="*/ 97695 h 708290"/>
                <a:gd name="connsiteX11" fmla="*/ 960598 w 1335068"/>
                <a:gd name="connsiteY11" fmla="*/ 48847 h 708290"/>
                <a:gd name="connsiteX12" fmla="*/ 985020 w 1335068"/>
                <a:gd name="connsiteY12" fmla="*/ 113978 h 708290"/>
                <a:gd name="connsiteX13" fmla="*/ 1066427 w 1335068"/>
                <a:gd name="connsiteY13" fmla="*/ 113978 h 708290"/>
                <a:gd name="connsiteX14" fmla="*/ 1229240 w 1335068"/>
                <a:gd name="connsiteY14" fmla="*/ 16282 h 708290"/>
                <a:gd name="connsiteX15" fmla="*/ 1302506 w 1335068"/>
                <a:gd name="connsiteY15" fmla="*/ 0 h 708290"/>
                <a:gd name="connsiteX16" fmla="*/ 1335068 w 1335068"/>
                <a:gd name="connsiteY16" fmla="*/ 146543 h 708290"/>
                <a:gd name="connsiteX17" fmla="*/ 1278084 w 1335068"/>
                <a:gd name="connsiteY17" fmla="*/ 211673 h 708290"/>
                <a:gd name="connsiteX18" fmla="*/ 1278084 w 1335068"/>
                <a:gd name="connsiteY18" fmla="*/ 211673 h 708290"/>
                <a:gd name="connsiteX19" fmla="*/ 1269943 w 1335068"/>
                <a:gd name="connsiteY19" fmla="*/ 293085 h 708290"/>
                <a:gd name="connsiteX20" fmla="*/ 1188536 w 1335068"/>
                <a:gd name="connsiteY20" fmla="*/ 382639 h 708290"/>
                <a:gd name="connsiteX21" fmla="*/ 1074567 w 1335068"/>
                <a:gd name="connsiteY21" fmla="*/ 415205 h 708290"/>
                <a:gd name="connsiteX22" fmla="*/ 993161 w 1335068"/>
                <a:gd name="connsiteY22" fmla="*/ 431487 h 708290"/>
                <a:gd name="connsiteX23" fmla="*/ 887332 w 1335068"/>
                <a:gd name="connsiteY23" fmla="*/ 301227 h 708290"/>
                <a:gd name="connsiteX24" fmla="*/ 781503 w 1335068"/>
                <a:gd name="connsiteY24" fmla="*/ 333792 h 708290"/>
                <a:gd name="connsiteX25" fmla="*/ 846629 w 1335068"/>
                <a:gd name="connsiteY25" fmla="*/ 455911 h 708290"/>
                <a:gd name="connsiteX26" fmla="*/ 757081 w 1335068"/>
                <a:gd name="connsiteY26" fmla="*/ 512900 h 708290"/>
                <a:gd name="connsiteX27" fmla="*/ 691956 w 1335068"/>
                <a:gd name="connsiteY27" fmla="*/ 464052 h 708290"/>
                <a:gd name="connsiteX28" fmla="*/ 626831 w 1335068"/>
                <a:gd name="connsiteY28" fmla="*/ 610595 h 708290"/>
                <a:gd name="connsiteX29" fmla="*/ 529143 w 1335068"/>
                <a:gd name="connsiteY29" fmla="*/ 635019 h 708290"/>
                <a:gd name="connsiteX30" fmla="*/ 423314 w 1335068"/>
                <a:gd name="connsiteY30" fmla="*/ 708290 h 708290"/>
                <a:gd name="connsiteX31" fmla="*/ 325626 w 1335068"/>
                <a:gd name="connsiteY31" fmla="*/ 700149 h 708290"/>
                <a:gd name="connsiteX32" fmla="*/ 301204 w 1335068"/>
                <a:gd name="connsiteY32" fmla="*/ 635019 h 708290"/>
                <a:gd name="connsiteX33" fmla="*/ 73266 w 1335068"/>
                <a:gd name="connsiteY33" fmla="*/ 651301 h 708290"/>
                <a:gd name="connsiteX34" fmla="*/ 0 w 1335068"/>
                <a:gd name="connsiteY34" fmla="*/ 618736 h 70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35068" h="708290">
                  <a:moveTo>
                    <a:pt x="0" y="618736"/>
                  </a:moveTo>
                  <a:lnTo>
                    <a:pt x="154672" y="545465"/>
                  </a:lnTo>
                  <a:lnTo>
                    <a:pt x="284923" y="545465"/>
                  </a:lnTo>
                  <a:lnTo>
                    <a:pt x="382611" y="390781"/>
                  </a:lnTo>
                  <a:lnTo>
                    <a:pt x="464017" y="325651"/>
                  </a:lnTo>
                  <a:lnTo>
                    <a:pt x="464017" y="325651"/>
                  </a:lnTo>
                  <a:lnTo>
                    <a:pt x="407033" y="219814"/>
                  </a:lnTo>
                  <a:lnTo>
                    <a:pt x="464017" y="113978"/>
                  </a:lnTo>
                  <a:lnTo>
                    <a:pt x="594268" y="81413"/>
                  </a:lnTo>
                  <a:lnTo>
                    <a:pt x="708237" y="113978"/>
                  </a:lnTo>
                  <a:lnTo>
                    <a:pt x="879191" y="97695"/>
                  </a:lnTo>
                  <a:lnTo>
                    <a:pt x="960598" y="48847"/>
                  </a:lnTo>
                  <a:lnTo>
                    <a:pt x="985020" y="113978"/>
                  </a:lnTo>
                  <a:lnTo>
                    <a:pt x="1066427" y="113978"/>
                  </a:lnTo>
                  <a:lnTo>
                    <a:pt x="1229240" y="16282"/>
                  </a:lnTo>
                  <a:lnTo>
                    <a:pt x="1302506" y="0"/>
                  </a:lnTo>
                  <a:lnTo>
                    <a:pt x="1335068" y="146543"/>
                  </a:lnTo>
                  <a:lnTo>
                    <a:pt x="1278084" y="211673"/>
                  </a:lnTo>
                  <a:lnTo>
                    <a:pt x="1278084" y="211673"/>
                  </a:lnTo>
                  <a:lnTo>
                    <a:pt x="1269943" y="293085"/>
                  </a:lnTo>
                  <a:lnTo>
                    <a:pt x="1188536" y="382639"/>
                  </a:lnTo>
                  <a:lnTo>
                    <a:pt x="1074567" y="415205"/>
                  </a:lnTo>
                  <a:lnTo>
                    <a:pt x="993161" y="431487"/>
                  </a:lnTo>
                  <a:lnTo>
                    <a:pt x="887332" y="301227"/>
                  </a:lnTo>
                  <a:lnTo>
                    <a:pt x="781503" y="333792"/>
                  </a:lnTo>
                  <a:lnTo>
                    <a:pt x="846629" y="455911"/>
                  </a:lnTo>
                  <a:lnTo>
                    <a:pt x="757081" y="512900"/>
                  </a:lnTo>
                  <a:lnTo>
                    <a:pt x="691956" y="464052"/>
                  </a:lnTo>
                  <a:lnTo>
                    <a:pt x="626831" y="610595"/>
                  </a:lnTo>
                  <a:lnTo>
                    <a:pt x="529143" y="635019"/>
                  </a:lnTo>
                  <a:lnTo>
                    <a:pt x="423314" y="708290"/>
                  </a:lnTo>
                  <a:lnTo>
                    <a:pt x="325626" y="700149"/>
                  </a:lnTo>
                  <a:lnTo>
                    <a:pt x="301204" y="635019"/>
                  </a:lnTo>
                  <a:lnTo>
                    <a:pt x="73266" y="651301"/>
                  </a:lnTo>
                  <a:lnTo>
                    <a:pt x="0" y="618736"/>
                  </a:lnTo>
                  <a:close/>
                </a:path>
              </a:pathLst>
            </a:custGeom>
            <a:solidFill>
              <a:srgbClr val="17375E"/>
            </a:solidFill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 cmpd="sng">
                  <a:noFill/>
                </a:ln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808226" y="4073363"/>
              <a:ext cx="461287" cy="298298"/>
            </a:xfrm>
            <a:custGeom>
              <a:avLst/>
              <a:gdLst>
                <a:gd name="connsiteX0" fmla="*/ 390752 w 1082709"/>
                <a:gd name="connsiteY0" fmla="*/ 0 h 700149"/>
                <a:gd name="connsiteX1" fmla="*/ 276783 w 1082709"/>
                <a:gd name="connsiteY1" fmla="*/ 32565 h 700149"/>
                <a:gd name="connsiteX2" fmla="*/ 244220 w 1082709"/>
                <a:gd name="connsiteY2" fmla="*/ 301227 h 700149"/>
                <a:gd name="connsiteX3" fmla="*/ 179095 w 1082709"/>
                <a:gd name="connsiteY3" fmla="*/ 366357 h 700149"/>
                <a:gd name="connsiteX4" fmla="*/ 105829 w 1082709"/>
                <a:gd name="connsiteY4" fmla="*/ 398922 h 700149"/>
                <a:gd name="connsiteX5" fmla="*/ 24422 w 1082709"/>
                <a:gd name="connsiteY5" fmla="*/ 390781 h 700149"/>
                <a:gd name="connsiteX6" fmla="*/ 48844 w 1082709"/>
                <a:gd name="connsiteY6" fmla="*/ 488476 h 700149"/>
                <a:gd name="connsiteX7" fmla="*/ 0 w 1082709"/>
                <a:gd name="connsiteY7" fmla="*/ 618737 h 700149"/>
                <a:gd name="connsiteX8" fmla="*/ 0 w 1082709"/>
                <a:gd name="connsiteY8" fmla="*/ 700149 h 700149"/>
                <a:gd name="connsiteX9" fmla="*/ 89548 w 1082709"/>
                <a:gd name="connsiteY9" fmla="*/ 700149 h 700149"/>
                <a:gd name="connsiteX10" fmla="*/ 89548 w 1082709"/>
                <a:gd name="connsiteY10" fmla="*/ 700149 h 700149"/>
                <a:gd name="connsiteX11" fmla="*/ 187236 w 1082709"/>
                <a:gd name="connsiteY11" fmla="*/ 651302 h 700149"/>
                <a:gd name="connsiteX12" fmla="*/ 154673 w 1082709"/>
                <a:gd name="connsiteY12" fmla="*/ 578030 h 700149"/>
                <a:gd name="connsiteX13" fmla="*/ 187236 w 1082709"/>
                <a:gd name="connsiteY13" fmla="*/ 423346 h 700149"/>
                <a:gd name="connsiteX14" fmla="*/ 293064 w 1082709"/>
                <a:gd name="connsiteY14" fmla="*/ 374499 h 700149"/>
                <a:gd name="connsiteX15" fmla="*/ 390752 w 1082709"/>
                <a:gd name="connsiteY15" fmla="*/ 325651 h 700149"/>
                <a:gd name="connsiteX16" fmla="*/ 488440 w 1082709"/>
                <a:gd name="connsiteY16" fmla="*/ 333792 h 700149"/>
                <a:gd name="connsiteX17" fmla="*/ 545425 w 1082709"/>
                <a:gd name="connsiteY17" fmla="*/ 284945 h 700149"/>
                <a:gd name="connsiteX18" fmla="*/ 480299 w 1082709"/>
                <a:gd name="connsiteY18" fmla="*/ 252380 h 700149"/>
                <a:gd name="connsiteX19" fmla="*/ 504721 w 1082709"/>
                <a:gd name="connsiteY19" fmla="*/ 179108 h 700149"/>
                <a:gd name="connsiteX20" fmla="*/ 586128 w 1082709"/>
                <a:gd name="connsiteY20" fmla="*/ 203532 h 700149"/>
                <a:gd name="connsiteX21" fmla="*/ 708238 w 1082709"/>
                <a:gd name="connsiteY21" fmla="*/ 211673 h 700149"/>
                <a:gd name="connsiteX22" fmla="*/ 789645 w 1082709"/>
                <a:gd name="connsiteY22" fmla="*/ 105837 h 700149"/>
                <a:gd name="connsiteX23" fmla="*/ 968739 w 1082709"/>
                <a:gd name="connsiteY23" fmla="*/ 81413 h 700149"/>
                <a:gd name="connsiteX24" fmla="*/ 1082709 w 1082709"/>
                <a:gd name="connsiteY24" fmla="*/ 0 h 700149"/>
                <a:gd name="connsiteX25" fmla="*/ 976880 w 1082709"/>
                <a:gd name="connsiteY25" fmla="*/ 32565 h 700149"/>
                <a:gd name="connsiteX26" fmla="*/ 895473 w 1082709"/>
                <a:gd name="connsiteY26" fmla="*/ 32565 h 700149"/>
                <a:gd name="connsiteX27" fmla="*/ 789645 w 1082709"/>
                <a:gd name="connsiteY27" fmla="*/ 65130 h 700149"/>
                <a:gd name="connsiteX28" fmla="*/ 659394 w 1082709"/>
                <a:gd name="connsiteY28" fmla="*/ 89554 h 700149"/>
                <a:gd name="connsiteX29" fmla="*/ 545425 w 1082709"/>
                <a:gd name="connsiteY29" fmla="*/ 105837 h 700149"/>
                <a:gd name="connsiteX30" fmla="*/ 577987 w 1082709"/>
                <a:gd name="connsiteY30" fmla="*/ 24424 h 700149"/>
                <a:gd name="connsiteX31" fmla="*/ 480299 w 1082709"/>
                <a:gd name="connsiteY31" fmla="*/ 32565 h 700149"/>
                <a:gd name="connsiteX32" fmla="*/ 390752 w 1082709"/>
                <a:gd name="connsiteY32" fmla="*/ 0 h 70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2709" h="700149">
                  <a:moveTo>
                    <a:pt x="390752" y="0"/>
                  </a:moveTo>
                  <a:lnTo>
                    <a:pt x="276783" y="32565"/>
                  </a:lnTo>
                  <a:lnTo>
                    <a:pt x="244220" y="301227"/>
                  </a:lnTo>
                  <a:lnTo>
                    <a:pt x="179095" y="366357"/>
                  </a:lnTo>
                  <a:lnTo>
                    <a:pt x="105829" y="398922"/>
                  </a:lnTo>
                  <a:lnTo>
                    <a:pt x="24422" y="390781"/>
                  </a:lnTo>
                  <a:lnTo>
                    <a:pt x="48844" y="488476"/>
                  </a:lnTo>
                  <a:lnTo>
                    <a:pt x="0" y="618737"/>
                  </a:lnTo>
                  <a:lnTo>
                    <a:pt x="0" y="700149"/>
                  </a:lnTo>
                  <a:lnTo>
                    <a:pt x="89548" y="700149"/>
                  </a:lnTo>
                  <a:lnTo>
                    <a:pt x="89548" y="700149"/>
                  </a:lnTo>
                  <a:lnTo>
                    <a:pt x="187236" y="651302"/>
                  </a:lnTo>
                  <a:lnTo>
                    <a:pt x="154673" y="578030"/>
                  </a:lnTo>
                  <a:lnTo>
                    <a:pt x="187236" y="423346"/>
                  </a:lnTo>
                  <a:lnTo>
                    <a:pt x="293064" y="374499"/>
                  </a:lnTo>
                  <a:lnTo>
                    <a:pt x="390752" y="325651"/>
                  </a:lnTo>
                  <a:lnTo>
                    <a:pt x="488440" y="333792"/>
                  </a:lnTo>
                  <a:lnTo>
                    <a:pt x="545425" y="284945"/>
                  </a:lnTo>
                  <a:lnTo>
                    <a:pt x="480299" y="252380"/>
                  </a:lnTo>
                  <a:lnTo>
                    <a:pt x="504721" y="179108"/>
                  </a:lnTo>
                  <a:lnTo>
                    <a:pt x="586128" y="203532"/>
                  </a:lnTo>
                  <a:lnTo>
                    <a:pt x="708238" y="211673"/>
                  </a:lnTo>
                  <a:lnTo>
                    <a:pt x="789645" y="105837"/>
                  </a:lnTo>
                  <a:lnTo>
                    <a:pt x="968739" y="81413"/>
                  </a:lnTo>
                  <a:lnTo>
                    <a:pt x="1082709" y="0"/>
                  </a:lnTo>
                  <a:lnTo>
                    <a:pt x="976880" y="32565"/>
                  </a:lnTo>
                  <a:lnTo>
                    <a:pt x="895473" y="32565"/>
                  </a:lnTo>
                  <a:lnTo>
                    <a:pt x="789645" y="65130"/>
                  </a:lnTo>
                  <a:lnTo>
                    <a:pt x="659394" y="89554"/>
                  </a:lnTo>
                  <a:lnTo>
                    <a:pt x="545425" y="105837"/>
                  </a:lnTo>
                  <a:lnTo>
                    <a:pt x="577987" y="24424"/>
                  </a:lnTo>
                  <a:lnTo>
                    <a:pt x="480299" y="32565"/>
                  </a:lnTo>
                  <a:lnTo>
                    <a:pt x="390752" y="0"/>
                  </a:lnTo>
                  <a:close/>
                </a:path>
              </a:pathLst>
            </a:custGeom>
            <a:solidFill>
              <a:srgbClr val="17375E"/>
            </a:solidFill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 cmpd="sng">
                  <a:noFill/>
                </a:ln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739058" y="3372800"/>
              <a:ext cx="523716" cy="211584"/>
            </a:xfrm>
            <a:custGeom>
              <a:avLst/>
              <a:gdLst>
                <a:gd name="connsiteX0" fmla="*/ 48844 w 1229240"/>
                <a:gd name="connsiteY0" fmla="*/ 40707 h 496618"/>
                <a:gd name="connsiteX1" fmla="*/ 236079 w 1229240"/>
                <a:gd name="connsiteY1" fmla="*/ 0 h 496618"/>
                <a:gd name="connsiteX2" fmla="*/ 366329 w 1229240"/>
                <a:gd name="connsiteY2" fmla="*/ 48848 h 496618"/>
                <a:gd name="connsiteX3" fmla="*/ 464017 w 1229240"/>
                <a:gd name="connsiteY3" fmla="*/ 48848 h 496618"/>
                <a:gd name="connsiteX4" fmla="*/ 553565 w 1229240"/>
                <a:gd name="connsiteY4" fmla="*/ 40707 h 496618"/>
                <a:gd name="connsiteX5" fmla="*/ 643112 w 1229240"/>
                <a:gd name="connsiteY5" fmla="*/ 8142 h 496618"/>
                <a:gd name="connsiteX6" fmla="*/ 919895 w 1229240"/>
                <a:gd name="connsiteY6" fmla="*/ 122119 h 496618"/>
                <a:gd name="connsiteX7" fmla="*/ 1229240 w 1229240"/>
                <a:gd name="connsiteY7" fmla="*/ 496618 h 496618"/>
                <a:gd name="connsiteX8" fmla="*/ 1229240 w 1229240"/>
                <a:gd name="connsiteY8" fmla="*/ 496618 h 496618"/>
                <a:gd name="connsiteX9" fmla="*/ 1074567 w 1229240"/>
                <a:gd name="connsiteY9" fmla="*/ 464053 h 496618"/>
                <a:gd name="connsiteX10" fmla="*/ 1001301 w 1229240"/>
                <a:gd name="connsiteY10" fmla="*/ 358216 h 496618"/>
                <a:gd name="connsiteX11" fmla="*/ 1001301 w 1229240"/>
                <a:gd name="connsiteY11" fmla="*/ 358216 h 496618"/>
                <a:gd name="connsiteX12" fmla="*/ 805925 w 1229240"/>
                <a:gd name="connsiteY12" fmla="*/ 293086 h 496618"/>
                <a:gd name="connsiteX13" fmla="*/ 651253 w 1229240"/>
                <a:gd name="connsiteY13" fmla="*/ 301227 h 496618"/>
                <a:gd name="connsiteX14" fmla="*/ 537283 w 1229240"/>
                <a:gd name="connsiteY14" fmla="*/ 293086 h 496618"/>
                <a:gd name="connsiteX15" fmla="*/ 407033 w 1229240"/>
                <a:gd name="connsiteY15" fmla="*/ 236097 h 496618"/>
                <a:gd name="connsiteX16" fmla="*/ 333767 w 1229240"/>
                <a:gd name="connsiteY16" fmla="*/ 244238 h 496618"/>
                <a:gd name="connsiteX17" fmla="*/ 203516 w 1229240"/>
                <a:gd name="connsiteY17" fmla="*/ 195391 h 496618"/>
                <a:gd name="connsiteX18" fmla="*/ 146532 w 1229240"/>
                <a:gd name="connsiteY18" fmla="*/ 236097 h 496618"/>
                <a:gd name="connsiteX19" fmla="*/ 122110 w 1229240"/>
                <a:gd name="connsiteY19" fmla="*/ 162826 h 496618"/>
                <a:gd name="connsiteX20" fmla="*/ 0 w 1229240"/>
                <a:gd name="connsiteY20" fmla="*/ 65130 h 496618"/>
                <a:gd name="connsiteX21" fmla="*/ 48844 w 1229240"/>
                <a:gd name="connsiteY21" fmla="*/ 40707 h 49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9240" h="496618">
                  <a:moveTo>
                    <a:pt x="48844" y="40707"/>
                  </a:moveTo>
                  <a:lnTo>
                    <a:pt x="236079" y="0"/>
                  </a:lnTo>
                  <a:lnTo>
                    <a:pt x="366329" y="48848"/>
                  </a:lnTo>
                  <a:lnTo>
                    <a:pt x="464017" y="48848"/>
                  </a:lnTo>
                  <a:lnTo>
                    <a:pt x="553565" y="40707"/>
                  </a:lnTo>
                  <a:lnTo>
                    <a:pt x="643112" y="8142"/>
                  </a:lnTo>
                  <a:lnTo>
                    <a:pt x="919895" y="122119"/>
                  </a:lnTo>
                  <a:lnTo>
                    <a:pt x="1229240" y="496618"/>
                  </a:lnTo>
                  <a:lnTo>
                    <a:pt x="1229240" y="496618"/>
                  </a:lnTo>
                  <a:lnTo>
                    <a:pt x="1074567" y="464053"/>
                  </a:lnTo>
                  <a:lnTo>
                    <a:pt x="1001301" y="358216"/>
                  </a:lnTo>
                  <a:lnTo>
                    <a:pt x="1001301" y="358216"/>
                  </a:lnTo>
                  <a:lnTo>
                    <a:pt x="805925" y="293086"/>
                  </a:lnTo>
                  <a:lnTo>
                    <a:pt x="651253" y="301227"/>
                  </a:lnTo>
                  <a:lnTo>
                    <a:pt x="537283" y="293086"/>
                  </a:lnTo>
                  <a:lnTo>
                    <a:pt x="407033" y="236097"/>
                  </a:lnTo>
                  <a:lnTo>
                    <a:pt x="333767" y="244238"/>
                  </a:lnTo>
                  <a:lnTo>
                    <a:pt x="203516" y="195391"/>
                  </a:lnTo>
                  <a:lnTo>
                    <a:pt x="146532" y="236097"/>
                  </a:lnTo>
                  <a:lnTo>
                    <a:pt x="122110" y="162826"/>
                  </a:lnTo>
                  <a:lnTo>
                    <a:pt x="0" y="65130"/>
                  </a:lnTo>
                  <a:lnTo>
                    <a:pt x="48844" y="40707"/>
                  </a:lnTo>
                  <a:close/>
                </a:path>
              </a:pathLst>
            </a:custGeom>
            <a:solidFill>
              <a:srgbClr val="17375E"/>
            </a:solidFill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 cmpd="sng"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27" name="Freeform 262"/>
          <p:cNvSpPr>
            <a:spLocks/>
          </p:cNvSpPr>
          <p:nvPr/>
        </p:nvSpPr>
        <p:spPr bwMode="auto">
          <a:xfrm>
            <a:off x="6006434" y="5067283"/>
            <a:ext cx="302580" cy="892616"/>
          </a:xfrm>
          <a:custGeom>
            <a:avLst/>
            <a:gdLst>
              <a:gd name="T0" fmla="*/ 0 w 24"/>
              <a:gd name="T1" fmla="*/ 2147483646 h 72"/>
              <a:gd name="T2" fmla="*/ 0 w 24"/>
              <a:gd name="T3" fmla="*/ 2147483646 h 72"/>
              <a:gd name="T4" fmla="*/ 2147483646 w 24"/>
              <a:gd name="T5" fmla="*/ 0 h 72"/>
              <a:gd name="T6" fmla="*/ 2147483646 w 24"/>
              <a:gd name="T7" fmla="*/ 2147483646 h 72"/>
              <a:gd name="T8" fmla="*/ 2147483646 w 24"/>
              <a:gd name="T9" fmla="*/ 2147483646 h 72"/>
              <a:gd name="T10" fmla="*/ 0 w 24"/>
              <a:gd name="T11" fmla="*/ 2147483646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rgbClr val="17375E"/>
          </a:solidFill>
          <a:ln w="793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n w="3175" cmpd="sng">
                <a:solidFill>
                  <a:schemeClr val="tx1"/>
                </a:solidFill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6259" y="1791082"/>
            <a:ext cx="87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571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74.45%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9257" y="1542717"/>
            <a:ext cx="442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India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938778" y="4735388"/>
            <a:ext cx="1847931" cy="1618652"/>
          </a:xfrm>
          <a:custGeom>
            <a:avLst/>
            <a:gdLst>
              <a:gd name="connsiteX0" fmla="*/ 1180396 w 1180396"/>
              <a:gd name="connsiteY0" fmla="*/ 643160 h 1033940"/>
              <a:gd name="connsiteX1" fmla="*/ 1001301 w 1180396"/>
              <a:gd name="connsiteY1" fmla="*/ 903680 h 1033940"/>
              <a:gd name="connsiteX2" fmla="*/ 854770 w 1180396"/>
              <a:gd name="connsiteY2" fmla="*/ 944387 h 1033940"/>
              <a:gd name="connsiteX3" fmla="*/ 708238 w 1180396"/>
              <a:gd name="connsiteY3" fmla="*/ 1033940 h 1033940"/>
              <a:gd name="connsiteX4" fmla="*/ 480299 w 1180396"/>
              <a:gd name="connsiteY4" fmla="*/ 1017658 h 1033940"/>
              <a:gd name="connsiteX5" fmla="*/ 382611 w 1180396"/>
              <a:gd name="connsiteY5" fmla="*/ 960669 h 1033940"/>
              <a:gd name="connsiteX6" fmla="*/ 293064 w 1180396"/>
              <a:gd name="connsiteY6" fmla="*/ 814126 h 1033940"/>
              <a:gd name="connsiteX7" fmla="*/ 227938 w 1180396"/>
              <a:gd name="connsiteY7" fmla="*/ 618736 h 1033940"/>
              <a:gd name="connsiteX8" fmla="*/ 113969 w 1180396"/>
              <a:gd name="connsiteY8" fmla="*/ 464052 h 1033940"/>
              <a:gd name="connsiteX9" fmla="*/ 0 w 1180396"/>
              <a:gd name="connsiteY9" fmla="*/ 236096 h 1033940"/>
              <a:gd name="connsiteX10" fmla="*/ 97688 w 1180396"/>
              <a:gd name="connsiteY10" fmla="*/ 195390 h 1033940"/>
              <a:gd name="connsiteX11" fmla="*/ 97688 w 1180396"/>
              <a:gd name="connsiteY11" fmla="*/ 195390 h 1033940"/>
              <a:gd name="connsiteX12" fmla="*/ 170954 w 1180396"/>
              <a:gd name="connsiteY12" fmla="*/ 113977 h 1033940"/>
              <a:gd name="connsiteX13" fmla="*/ 122110 w 1180396"/>
              <a:gd name="connsiteY13" fmla="*/ 32565 h 1033940"/>
              <a:gd name="connsiteX14" fmla="*/ 244220 w 1180396"/>
              <a:gd name="connsiteY14" fmla="*/ 0 h 1033940"/>
              <a:gd name="connsiteX15" fmla="*/ 504721 w 1180396"/>
              <a:gd name="connsiteY15" fmla="*/ 138401 h 1033940"/>
              <a:gd name="connsiteX16" fmla="*/ 553565 w 1180396"/>
              <a:gd name="connsiteY16" fmla="*/ 203531 h 1033940"/>
              <a:gd name="connsiteX17" fmla="*/ 675675 w 1180396"/>
              <a:gd name="connsiteY17" fmla="*/ 195390 h 1033940"/>
              <a:gd name="connsiteX18" fmla="*/ 773363 w 1180396"/>
              <a:gd name="connsiteY18" fmla="*/ 260520 h 1033940"/>
              <a:gd name="connsiteX19" fmla="*/ 830348 w 1180396"/>
              <a:gd name="connsiteY19" fmla="*/ 301226 h 1033940"/>
              <a:gd name="connsiteX20" fmla="*/ 903614 w 1180396"/>
              <a:gd name="connsiteY20" fmla="*/ 423345 h 1033940"/>
              <a:gd name="connsiteX21" fmla="*/ 903614 w 1180396"/>
              <a:gd name="connsiteY21" fmla="*/ 423345 h 1033940"/>
              <a:gd name="connsiteX22" fmla="*/ 1017583 w 1180396"/>
              <a:gd name="connsiteY22" fmla="*/ 488476 h 1033940"/>
              <a:gd name="connsiteX23" fmla="*/ 993161 w 1180396"/>
              <a:gd name="connsiteY23" fmla="*/ 569888 h 1033940"/>
              <a:gd name="connsiteX24" fmla="*/ 1090849 w 1180396"/>
              <a:gd name="connsiteY24" fmla="*/ 643160 h 1033940"/>
              <a:gd name="connsiteX25" fmla="*/ 1180396 w 1180396"/>
              <a:gd name="connsiteY25" fmla="*/ 643160 h 103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0396" h="1033940">
                <a:moveTo>
                  <a:pt x="1180396" y="643160"/>
                </a:moveTo>
                <a:lnTo>
                  <a:pt x="1001301" y="903680"/>
                </a:lnTo>
                <a:lnTo>
                  <a:pt x="854770" y="944387"/>
                </a:lnTo>
                <a:lnTo>
                  <a:pt x="708238" y="1033940"/>
                </a:lnTo>
                <a:lnTo>
                  <a:pt x="480299" y="1017658"/>
                </a:lnTo>
                <a:lnTo>
                  <a:pt x="382611" y="960669"/>
                </a:lnTo>
                <a:lnTo>
                  <a:pt x="293064" y="814126"/>
                </a:lnTo>
                <a:lnTo>
                  <a:pt x="227938" y="618736"/>
                </a:lnTo>
                <a:lnTo>
                  <a:pt x="113969" y="464052"/>
                </a:lnTo>
                <a:lnTo>
                  <a:pt x="0" y="236096"/>
                </a:lnTo>
                <a:lnTo>
                  <a:pt x="97688" y="195390"/>
                </a:lnTo>
                <a:lnTo>
                  <a:pt x="97688" y="195390"/>
                </a:lnTo>
                <a:lnTo>
                  <a:pt x="170954" y="113977"/>
                </a:lnTo>
                <a:lnTo>
                  <a:pt x="122110" y="32565"/>
                </a:lnTo>
                <a:lnTo>
                  <a:pt x="244220" y="0"/>
                </a:lnTo>
                <a:lnTo>
                  <a:pt x="504721" y="138401"/>
                </a:lnTo>
                <a:lnTo>
                  <a:pt x="553565" y="203531"/>
                </a:lnTo>
                <a:lnTo>
                  <a:pt x="675675" y="195390"/>
                </a:lnTo>
                <a:lnTo>
                  <a:pt x="773363" y="260520"/>
                </a:lnTo>
                <a:lnTo>
                  <a:pt x="830348" y="301226"/>
                </a:lnTo>
                <a:lnTo>
                  <a:pt x="903614" y="423345"/>
                </a:lnTo>
                <a:lnTo>
                  <a:pt x="903614" y="423345"/>
                </a:lnTo>
                <a:lnTo>
                  <a:pt x="1017583" y="488476"/>
                </a:lnTo>
                <a:lnTo>
                  <a:pt x="993161" y="569888"/>
                </a:lnTo>
                <a:lnTo>
                  <a:pt x="1090849" y="643160"/>
                </a:lnTo>
                <a:lnTo>
                  <a:pt x="1180396" y="643160"/>
                </a:lnTo>
                <a:close/>
              </a:path>
            </a:pathLst>
          </a:custGeom>
          <a:solidFill>
            <a:srgbClr val="17375E"/>
          </a:solidFill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95234" y="1525761"/>
            <a:ext cx="488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Korea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49800" y="1604179"/>
            <a:ext cx="489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Nepal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73561" y="1685242"/>
            <a:ext cx="556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Nigeria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8864" y="3565874"/>
            <a:ext cx="478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China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90379" y="3153598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Canada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3137" y="3052975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Niger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94078" y="4727244"/>
            <a:ext cx="836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Saudi Arabia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7230" y="5576768"/>
            <a:ext cx="5584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Taiwan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25921" y="3785688"/>
            <a:ext cx="123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British Virgin Islands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37043" y="2114450"/>
            <a:ext cx="87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89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11.60%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58022" y="1408056"/>
            <a:ext cx="87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43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5.61%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91407" y="4057813"/>
            <a:ext cx="87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16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2.09%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07983" y="3618186"/>
            <a:ext cx="871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7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0.91%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57967" y="5186911"/>
            <a:ext cx="7042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4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0.52%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00800" y="4953000"/>
            <a:ext cx="7042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4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0.52%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69915" y="3016026"/>
            <a:ext cx="7042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5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0.65%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24781" y="3178851"/>
            <a:ext cx="7042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5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0.65%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65388" y="1965803"/>
            <a:ext cx="7042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23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3.0%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Top </a:t>
            </a:r>
            <a:r>
              <a:rPr lang="en-US" sz="2000" b="1" cap="all" dirty="0" smtClean="0">
                <a:solidFill>
                  <a:srgbClr val="FFFFFF"/>
                </a:solidFill>
              </a:rPr>
              <a:t>Program AREAS by </a:t>
            </a:r>
            <a:r>
              <a:rPr lang="en-US" sz="2000" b="1" cap="all" dirty="0">
                <a:solidFill>
                  <a:srgbClr val="FFFFFF"/>
                </a:solidFill>
              </a:rPr>
              <a:t>Level </a:t>
            </a:r>
            <a:r>
              <a:rPr lang="en-US" sz="2000" b="1" cap="all" dirty="0" smtClean="0">
                <a:solidFill>
                  <a:srgbClr val="FFFFFF"/>
                </a:solidFill>
              </a:rPr>
              <a:t/>
            </a:r>
            <a:br>
              <a:rPr lang="en-US" sz="2000" b="1" cap="all" dirty="0" smtClean="0">
                <a:solidFill>
                  <a:srgbClr val="FFFFFF"/>
                </a:solidFill>
              </a:rPr>
            </a:b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2015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623398"/>
              </p:ext>
            </p:extLst>
          </p:nvPr>
        </p:nvGraphicFramePr>
        <p:xfrm>
          <a:off x="-6434352" y="816406"/>
          <a:ext cx="5929632" cy="5491056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482408"/>
                <a:gridCol w="745242"/>
                <a:gridCol w="642445"/>
                <a:gridCol w="3059537"/>
              </a:tblGrid>
              <a:tr h="16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Classification</a:t>
                      </a:r>
                      <a:endParaRPr lang="en-US" sz="9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Program areas</a:t>
                      </a:r>
                      <a:endParaRPr lang="en-US" sz="9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Undergraduate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Interdisciplinary Studies,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748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Undeclared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Major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Kinesiology and Exercise Science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Applied Arts &amp; Sciences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461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Business Administration and Management,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Psychology,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Criminal Justice/Safety Studies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Music,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Accounting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Biology/Biological Sciences,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Social Work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85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Undergraduate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4880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57.84%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Graduate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Business Administration and Management,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Computer and Information Sciences,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Accounting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Curriculum and Instruction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Educational Leadership and Administration,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Undeclared Major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226631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Counselor Education/School Counseling and Guidance Services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Social Work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Industrial Technology/Technician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Computational Science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8885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Graduate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34.91%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Doctoral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Educational Leadership and Administration,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Higher Education/Higher Education Administration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Elementary Education and Teaching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631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Counselor Education/School Counseling and Guidance Services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English Language and Literature,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Educational Psychology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8885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Total Doctoral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7.25%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018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cap="all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Total A&amp;M-Commerce</a:t>
                      </a:r>
                      <a:r>
                        <a:rPr lang="en-US" sz="9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8437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97125"/>
              </p:ext>
            </p:extLst>
          </p:nvPr>
        </p:nvGraphicFramePr>
        <p:xfrm>
          <a:off x="1576061" y="1125769"/>
          <a:ext cx="5929632" cy="5357434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482408"/>
                <a:gridCol w="745242"/>
                <a:gridCol w="642445"/>
                <a:gridCol w="3059537"/>
              </a:tblGrid>
              <a:tr h="16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Classification</a:t>
                      </a:r>
                      <a:endParaRPr lang="en-US" sz="9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Program AREAS</a:t>
                      </a:r>
                      <a:endParaRPr lang="en-US" sz="9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Undergraduate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4,880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57.84%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all" dirty="0" smtClean="0">
                          <a:solidFill>
                            <a:schemeClr val="bg1"/>
                          </a:solidFill>
                        </a:rPr>
                        <a:t>Total Undergraduate</a:t>
                      </a:r>
                      <a:endParaRPr lang="en-US" sz="900" cap="al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Interdisciplinary Studies,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748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Undeclared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Major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533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Kinesiology and Exercise Science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Applied Arts &amp; Sciences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461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Business Administration and Management,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Psychology,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Criminal Justice/Safety Studies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Music,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Accounting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Biology/Biological Sciences,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Social Work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GRADUATE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2,945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34.91%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FFFFFF"/>
                          </a:solidFill>
                        </a:rPr>
                        <a:t>TOTAL GRADUATE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0D164A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Business Administration and Management,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Computer and Information Sciences,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Accounting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Curriculum and Instruction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Educational Leadership and Administration,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Undeclared Major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6631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Counselor Education/School Counseling and Guidance Services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Social Work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Industrial Technology/Technician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Computational Science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Doctoral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612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7.25%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DOCTORAL</a:t>
                      </a: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Educational Leadership and Administration,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Higher Education/Higher Education Administration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Elementary Education and Teaching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6631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Counselor Education/School Counseling and Guidance Services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English Language and Literature, General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89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Educational Psychology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0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Total A&amp;M-Commerce</a:t>
                      </a:r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8,437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20" marR="8320" marT="8320" marB="0" anchor="b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7024" y="5881356"/>
            <a:ext cx="151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anose="020B0604020202020204" pitchFamily="34" charset="0"/>
              </a:rPr>
              <a:t>Source: CBM001, certified data - Top </a:t>
            </a:r>
            <a:r>
              <a:rPr lang="en-US" sz="900" i="1" dirty="0" smtClean="0">
                <a:solidFill>
                  <a:srgbClr val="8EB4E3"/>
                </a:solidFill>
                <a:cs typeface="Arial" panose="020B0604020202020204" pitchFamily="34" charset="0"/>
              </a:rPr>
              <a:t>program areas </a:t>
            </a:r>
            <a:r>
              <a:rPr lang="en-US" sz="900" i="1" dirty="0">
                <a:solidFill>
                  <a:srgbClr val="8EB4E3"/>
                </a:solidFill>
                <a:cs typeface="Arial" panose="020B0604020202020204" pitchFamily="34" charset="0"/>
              </a:rPr>
              <a:t>based on highest enrollment.</a:t>
            </a:r>
          </a:p>
        </p:txBody>
      </p:sp>
    </p:spTree>
    <p:extLst>
      <p:ext uri="{BB962C8B-B14F-4D97-AF65-F5344CB8AC3E}">
        <p14:creationId xmlns:p14="http://schemas.microsoft.com/office/powerpoint/2010/main" val="4528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93598722"/>
              </p:ext>
            </p:extLst>
          </p:nvPr>
        </p:nvGraphicFramePr>
        <p:xfrm>
          <a:off x="1690688" y="160579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Top </a:t>
            </a:r>
            <a:r>
              <a:rPr lang="en-US" sz="2000" b="1" cap="all" dirty="0" smtClean="0">
                <a:solidFill>
                  <a:srgbClr val="FFFFFF"/>
                </a:solidFill>
              </a:rPr>
              <a:t>Program AREAS by </a:t>
            </a:r>
            <a:r>
              <a:rPr lang="en-US" sz="2000" b="1" cap="all" dirty="0">
                <a:solidFill>
                  <a:srgbClr val="FFFFFF"/>
                </a:solidFill>
              </a:rPr>
              <a:t>Level </a:t>
            </a:r>
            <a:endParaRPr lang="en-US" sz="2000" b="1" cap="all" dirty="0" smtClean="0">
              <a:solidFill>
                <a:srgbClr val="FFFFFF"/>
              </a:solidFill>
            </a:endParaRP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2015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10493" y="2711041"/>
            <a:ext cx="5281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1045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4738688" y="3995077"/>
            <a:ext cx="431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748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4084341" y="4792921"/>
            <a:ext cx="431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533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3359821" y="4931323"/>
            <a:ext cx="431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473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724849" y="4548684"/>
            <a:ext cx="431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461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423645" y="4084631"/>
            <a:ext cx="431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387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2342238" y="3555449"/>
            <a:ext cx="431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335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2391083" y="3034407"/>
            <a:ext cx="431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260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2676006" y="2651769"/>
            <a:ext cx="431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213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3441228" y="2366823"/>
            <a:ext cx="431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212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3009773" y="2456379"/>
            <a:ext cx="431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213</a:t>
            </a:r>
            <a:endParaRPr lang="en-US" sz="900" dirty="0"/>
          </a:p>
        </p:txBody>
      </p:sp>
      <p:sp>
        <p:nvSpPr>
          <p:cNvPr id="16" name="Rectangle 15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14069" y="5658535"/>
            <a:ext cx="374904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Source: CBM001, certified data - Top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program areas based </a:t>
            </a: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on highest enrollment </a:t>
            </a:r>
          </a:p>
        </p:txBody>
      </p:sp>
    </p:spTree>
    <p:extLst>
      <p:ext uri="{BB962C8B-B14F-4D97-AF65-F5344CB8AC3E}">
        <p14:creationId xmlns:p14="http://schemas.microsoft.com/office/powerpoint/2010/main" val="31532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62784381"/>
              </p:ext>
            </p:extLst>
          </p:nvPr>
        </p:nvGraphicFramePr>
        <p:xfrm>
          <a:off x="1733962" y="15842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Top </a:t>
            </a:r>
            <a:r>
              <a:rPr lang="en-US" sz="2000" b="1" cap="all" dirty="0" smtClean="0">
                <a:solidFill>
                  <a:srgbClr val="FFFFFF"/>
                </a:solidFill>
              </a:rPr>
              <a:t>Program AREAS </a:t>
            </a:r>
            <a:r>
              <a:rPr lang="en-US" sz="2000" b="1" cap="all" dirty="0">
                <a:solidFill>
                  <a:srgbClr val="FFFFFF"/>
                </a:solidFill>
              </a:rPr>
              <a:t>by Level </a:t>
            </a:r>
            <a:endParaRPr lang="en-US" sz="2000" b="1" cap="all" dirty="0" smtClean="0">
              <a:solidFill>
                <a:srgbClr val="FFFFFF"/>
              </a:solidFill>
            </a:endParaRP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2015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7231" y="2711041"/>
            <a:ext cx="539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958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4041908" y="4496401"/>
            <a:ext cx="539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382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3379673" y="4842001"/>
            <a:ext cx="539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346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679861" y="4565521"/>
            <a:ext cx="539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258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2412031" y="4038481"/>
            <a:ext cx="539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245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2915" y="3528721"/>
            <a:ext cx="539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220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2446590" y="2993041"/>
            <a:ext cx="539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166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7140" y="2656081"/>
            <a:ext cx="539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141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388313" y="2339063"/>
            <a:ext cx="539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95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1805940" y="563118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i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Source</a:t>
            </a:r>
            <a:r>
              <a:rPr lang="en-US" sz="900" i="1" dirty="0">
                <a:solidFill>
                  <a:srgbClr val="8EB4E3"/>
                </a:solidFill>
                <a:cs typeface="Arial" panose="020B0604020202020204" pitchFamily="34" charset="0"/>
              </a:rPr>
              <a:t>: CBM001, certified data - Top </a:t>
            </a:r>
            <a:r>
              <a:rPr lang="en-US" sz="900" i="1" dirty="0" smtClean="0">
                <a:solidFill>
                  <a:srgbClr val="8EB4E3"/>
                </a:solidFill>
                <a:cs typeface="Arial" panose="020B0604020202020204" pitchFamily="34" charset="0"/>
              </a:rPr>
              <a:t>program areas based </a:t>
            </a:r>
            <a:r>
              <a:rPr lang="en-US" sz="900" i="1" dirty="0">
                <a:solidFill>
                  <a:srgbClr val="8EB4E3"/>
                </a:solidFill>
                <a:cs typeface="Arial" panose="020B0604020202020204" pitchFamily="34" charset="0"/>
              </a:rPr>
              <a:t>on highest enrollment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6726903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Top </a:t>
            </a:r>
            <a:r>
              <a:rPr lang="en-US" sz="2000" b="1" cap="all" dirty="0" smtClean="0">
                <a:solidFill>
                  <a:srgbClr val="FFFFFF"/>
                </a:solidFill>
              </a:rPr>
              <a:t>Program AREAS </a:t>
            </a:r>
            <a:r>
              <a:rPr lang="en-US" sz="2000" b="1" cap="all" dirty="0">
                <a:solidFill>
                  <a:srgbClr val="FFFFFF"/>
                </a:solidFill>
              </a:rPr>
              <a:t>by Level </a:t>
            </a:r>
            <a:endParaRPr lang="en-US" sz="2000" b="1" cap="all" dirty="0" smtClean="0">
              <a:solidFill>
                <a:srgbClr val="FFFFFF"/>
              </a:solidFill>
            </a:endParaRP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2015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1716" y="3143041"/>
            <a:ext cx="539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279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3028561" y="4516801"/>
            <a:ext cx="539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131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155956" y="3678721"/>
            <a:ext cx="539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68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328748" y="3030721"/>
            <a:ext cx="539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65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2657056" y="2425921"/>
            <a:ext cx="539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37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3598" y="2252663"/>
            <a:ext cx="539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32</a:t>
            </a:r>
            <a:endParaRPr lang="en-US" sz="900" dirty="0"/>
          </a:p>
        </p:txBody>
      </p:sp>
      <p:sp>
        <p:nvSpPr>
          <p:cNvPr id="2" name="Rectangle 1"/>
          <p:cNvSpPr/>
          <p:nvPr/>
        </p:nvSpPr>
        <p:spPr>
          <a:xfrm>
            <a:off x="1741077" y="5445175"/>
            <a:ext cx="374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i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Source</a:t>
            </a:r>
            <a:r>
              <a:rPr lang="en-US" sz="900" i="1" dirty="0">
                <a:solidFill>
                  <a:srgbClr val="8EB4E3"/>
                </a:solidFill>
                <a:cs typeface="Arial" panose="020B0604020202020204" pitchFamily="34" charset="0"/>
              </a:rPr>
              <a:t>: CBM001, certified data - Top </a:t>
            </a:r>
            <a:r>
              <a:rPr lang="en-US" sz="900" i="1" dirty="0" smtClean="0">
                <a:solidFill>
                  <a:srgbClr val="8EB4E3"/>
                </a:solidFill>
                <a:cs typeface="Arial" panose="020B0604020202020204" pitchFamily="34" charset="0"/>
              </a:rPr>
              <a:t>program areas  </a:t>
            </a:r>
            <a:r>
              <a:rPr lang="en-US" sz="900" i="1" dirty="0">
                <a:solidFill>
                  <a:srgbClr val="8EB4E3"/>
                </a:solidFill>
                <a:cs typeface="Arial" panose="020B0604020202020204" pitchFamily="34" charset="0"/>
              </a:rPr>
              <a:t>based on highest enrollment </a:t>
            </a:r>
          </a:p>
        </p:txBody>
      </p:sp>
    </p:spTree>
    <p:extLst>
      <p:ext uri="{BB962C8B-B14F-4D97-AF65-F5344CB8AC3E}">
        <p14:creationId xmlns:p14="http://schemas.microsoft.com/office/powerpoint/2010/main" val="39611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58526"/>
              </p:ext>
            </p:extLst>
          </p:nvPr>
        </p:nvGraphicFramePr>
        <p:xfrm>
          <a:off x="1933045" y="2038689"/>
          <a:ext cx="5267140" cy="186543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702395"/>
                <a:gridCol w="775802"/>
                <a:gridCol w="695622"/>
                <a:gridCol w="695622"/>
                <a:gridCol w="695622"/>
                <a:gridCol w="1022445"/>
                <a:gridCol w="679632"/>
              </a:tblGrid>
              <a:tr h="4344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In-district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Out-of-State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4088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Tuition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$3,832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$3,832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$3,832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$3,832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$13,192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$12,520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88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Required Fees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$2,370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$2,060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$2,370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$2,060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$2,370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$2,060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32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Dollars </a:t>
                      </a:r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 Credit Hour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rgbClr val="FFFFFF"/>
                </a:solidFill>
              </a:rPr>
              <a:t>Undergraduate Tuition &amp; Fees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Academic Year 2015-2016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8535" y="3955407"/>
            <a:ext cx="4561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8EB4E3"/>
                </a:solidFill>
                <a:cs typeface="Times New Roman" pitchFamily="18" charset="0"/>
              </a:rPr>
              <a:t>Source: IPEDS: Tuition &amp; Fees are based on 12 hours per semester for fall &amp; spring.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1000"/>
            <a:ext cx="502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16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64065" y="5029200"/>
            <a:ext cx="38163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19449"/>
              </p:ext>
            </p:extLst>
          </p:nvPr>
        </p:nvGraphicFramePr>
        <p:xfrm>
          <a:off x="1824038" y="2883441"/>
          <a:ext cx="5486400" cy="139799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rgbClr val="000000">
                      <a:alpha val="85000"/>
                    </a:srgbClr>
                  </a:outerShdw>
                </a:effectLst>
              </a:tblPr>
              <a:tblGrid>
                <a:gridCol w="1168400"/>
                <a:gridCol w="698500"/>
                <a:gridCol w="698500"/>
                <a:gridCol w="609600"/>
                <a:gridCol w="609600"/>
                <a:gridCol w="609600"/>
                <a:gridCol w="1092200"/>
              </a:tblGrid>
              <a:tr h="304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Male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Percent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Female 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Percent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Percent 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</a:tr>
              <a:tr h="389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Applied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3,203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61.75%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3,992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61.41%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7195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61.56%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Admitted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1,466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28.26%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1947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29.95%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3413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29.20%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61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Enrolled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518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9.99%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562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8.64%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1080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9.24%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  <a:cs typeface="Arial" pitchFamily="34" charset="0"/>
              </a:rPr>
              <a:t>New Freshman </a:t>
            </a:r>
            <a:r>
              <a:rPr lang="en-US" b="1" cap="all" dirty="0" smtClean="0">
                <a:solidFill>
                  <a:schemeClr val="bg1"/>
                </a:solidFill>
                <a:cs typeface="Arial" pitchFamily="34" charset="0"/>
              </a:rPr>
              <a:t>Applied</a:t>
            </a:r>
            <a:r>
              <a:rPr lang="en-US" b="1" cap="all" dirty="0">
                <a:solidFill>
                  <a:schemeClr val="bg1"/>
                </a:solidFill>
                <a:cs typeface="Arial" pitchFamily="34" charset="0"/>
              </a:rPr>
              <a:t>, Admitted &amp; Enrolled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2015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5689" y="4345920"/>
            <a:ext cx="270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Local Banner Data, not certified</a:t>
            </a:r>
          </a:p>
          <a:p>
            <a:endParaRPr lang="en-US" sz="900" dirty="0"/>
          </a:p>
        </p:txBody>
      </p:sp>
      <p:sp>
        <p:nvSpPr>
          <p:cNvPr id="10" name="Rectangle 9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33600" y="5973473"/>
            <a:ext cx="41910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1057" y="406080"/>
            <a:ext cx="5995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</a:rPr>
              <a:t>Top Degrees Conferred 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Year 2015</a:t>
            </a:r>
          </a:p>
          <a:p>
            <a:pPr algn="ctr" fontAlgn="b">
              <a:defRPr/>
            </a:pPr>
            <a:endParaRPr lang="en-US" sz="1600" dirty="0">
              <a:solidFill>
                <a:srgbClr val="C6D9F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37457" y="5892024"/>
            <a:ext cx="11404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Local Data, not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certified, Top Degrees Conferred</a:t>
            </a:r>
            <a:endParaRPr lang="en-US" sz="900" i="1" dirty="0">
              <a:solidFill>
                <a:schemeClr val="tx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814878"/>
              </p:ext>
            </p:extLst>
          </p:nvPr>
        </p:nvGraphicFramePr>
        <p:xfrm>
          <a:off x="1494661" y="1109476"/>
          <a:ext cx="6142798" cy="5221468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748758"/>
                <a:gridCol w="3435038"/>
                <a:gridCol w="959002"/>
              </a:tblGrid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Level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Degrees Awarded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Undergraduate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Interdisciplinary Studies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Applied Arts &amp; Sciences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Liberal Studies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Administration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Kinesiology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Psychology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Criminal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Justice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Work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Biological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Science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Undergraduate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1,061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Master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Administration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Administration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Technology Leadership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Counseling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Computational Sciences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Work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Systems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Applied Criminology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Technology Management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Master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1,124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Administration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Higher Education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Counseling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Supervision, Curriculum and Instruction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English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Psychology</a:t>
                      </a:r>
                    </a:p>
                  </a:txBody>
                  <a:tcPr marR="0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Doctoral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16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 Total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51383"/>
              </p:ext>
            </p:extLst>
          </p:nvPr>
        </p:nvGraphicFramePr>
        <p:xfrm>
          <a:off x="594434" y="1752600"/>
          <a:ext cx="7961877" cy="1817936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137411"/>
                <a:gridCol w="1137411"/>
                <a:gridCol w="1137411"/>
                <a:gridCol w="1137411"/>
                <a:gridCol w="1137411"/>
                <a:gridCol w="1137411"/>
                <a:gridCol w="1137411"/>
              </a:tblGrid>
              <a:tr h="454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In-district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In-state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Out-of-State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4544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Average Tuition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$10,650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$10,146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44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Required Fees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$1,870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$1,579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$1,870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$1,579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$1,870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$1,579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44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$ Per Credit </a:t>
                      </a:r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Hour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chemeClr val="bg1"/>
                </a:solidFill>
              </a:rPr>
              <a:t>Graduate Tuition &amp; Fees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Year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 2014-2015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1413" y="3639511"/>
            <a:ext cx="4561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8EB4E3"/>
                </a:solidFill>
                <a:cs typeface="Times New Roman" pitchFamily="18" charset="0"/>
              </a:rPr>
              <a:t>Source: IPEDS Tuition &amp; Fees are based on 9 hours per semester for fall &amp; spring.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286000" y="6324600"/>
            <a:ext cx="4087812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328619"/>
              </p:ext>
            </p:extLst>
          </p:nvPr>
        </p:nvGraphicFramePr>
        <p:xfrm>
          <a:off x="698824" y="1271488"/>
          <a:ext cx="7736828" cy="4710864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2986252"/>
                <a:gridCol w="1422950"/>
                <a:gridCol w="551530"/>
                <a:gridCol w="674419"/>
                <a:gridCol w="641671"/>
                <a:gridCol w="707167"/>
                <a:gridCol w="752839"/>
              </a:tblGrid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Degree Level</a:t>
                      </a:r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Fall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Spring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Summer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Business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190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204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117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511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247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222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132</a:t>
                      </a:r>
                      <a:endParaRPr lang="en-US" sz="1000" b="0" i="0" u="none" strike="noStrike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601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437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426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1,112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37.37%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Education &amp; Human Services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207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260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496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216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214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113</a:t>
                      </a:r>
                      <a:endParaRPr lang="en-US" sz="1000" b="0" i="0" u="none" strike="noStrike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543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Doctoral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434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496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157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1,087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36.53%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Humanities, Social Sciences &amp; Arts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146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282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2D507A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90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2D507A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Doctoral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2D507A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129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379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12.74%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College of Science &amp; Engineering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77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134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97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</a:t>
                      </a:r>
                      <a:endParaRPr lang="en-US" sz="1000" b="0" i="0" u="none" strike="noStrike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198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83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174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332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11.16%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School of Agriculture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Baccalaureate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Master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13206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132067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1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2.22%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Texas A&amp;M University-Commerce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1,104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1,309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563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2,976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Degrees Awarded by College </a:t>
            </a:r>
          </a:p>
          <a:p>
            <a:pPr algn="ctr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Year 2014-2015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3488" y="5956409"/>
            <a:ext cx="4561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CBM009, certified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85017" y="5822534"/>
            <a:ext cx="1752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7634"/>
              </p:ext>
            </p:extLst>
          </p:nvPr>
        </p:nvGraphicFramePr>
        <p:xfrm>
          <a:off x="316560" y="1248396"/>
          <a:ext cx="5124782" cy="5098933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080797"/>
                <a:gridCol w="537397"/>
                <a:gridCol w="1227906"/>
                <a:gridCol w="756559"/>
                <a:gridCol w="864638"/>
                <a:gridCol w="657485"/>
              </a:tblGrid>
              <a:tr h="40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Academic </a:t>
                      </a:r>
                      <a:endParaRPr lang="en-US" sz="1000" b="1" i="0" u="none" strike="noStrike" cap="all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   Year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Gender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Baccalaureate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Master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1,493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1,153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1,071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2,266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1,313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1,196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2,560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1,507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1,403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2,944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2,010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1,250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1,519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1,647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3,260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1,210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1,438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1,576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3,079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2C5C"/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7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1,476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1,445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2,976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</a:tr>
              <a:tr h="2472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Grand 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5" marR="7355" marT="735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8,406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341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8,338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17,085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08045589"/>
              </p:ext>
            </p:extLst>
          </p:nvPr>
        </p:nvGraphicFramePr>
        <p:xfrm>
          <a:off x="5835629" y="4184766"/>
          <a:ext cx="3225794" cy="234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91278217"/>
              </p:ext>
            </p:extLst>
          </p:nvPr>
        </p:nvGraphicFramePr>
        <p:xfrm>
          <a:off x="7031038" y="2550791"/>
          <a:ext cx="2743200" cy="192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42975762"/>
              </p:ext>
            </p:extLst>
          </p:nvPr>
        </p:nvGraphicFramePr>
        <p:xfrm>
          <a:off x="5348016" y="1668090"/>
          <a:ext cx="30480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1057" y="406080"/>
            <a:ext cx="599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Degrees </a:t>
            </a:r>
            <a:r>
              <a:rPr lang="en-US" sz="2000" b="1" cap="all" dirty="0" smtClean="0">
                <a:solidFill>
                  <a:srgbClr val="FFFFFF"/>
                </a:solidFill>
              </a:rPr>
              <a:t>Awarded</a:t>
            </a:r>
          </a:p>
          <a:p>
            <a:pPr algn="ctr" fontAlgn="b">
              <a:defRPr/>
            </a:pPr>
            <a:r>
              <a:rPr lang="en-US" sz="2000" b="1" cap="all" dirty="0" smtClean="0">
                <a:solidFill>
                  <a:srgbClr val="FFFFFF"/>
                </a:solidFill>
              </a:rPr>
              <a:t>By Gender and Degree Level </a:t>
            </a:r>
            <a:endParaRPr lang="en-US" sz="2000" b="1" cap="all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048" y="6321682"/>
            <a:ext cx="4561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CBM009, certified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055261"/>
              </p:ext>
            </p:extLst>
          </p:nvPr>
        </p:nvGraphicFramePr>
        <p:xfrm>
          <a:off x="1765308" y="1575979"/>
          <a:ext cx="5542974" cy="2150146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3278510"/>
                <a:gridCol w="731948"/>
                <a:gridCol w="731948"/>
                <a:gridCol w="800568"/>
              </a:tblGrid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College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FTSE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FTE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Ratio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Business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1,561.42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61.31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25:1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Science &amp; Engineering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2,159.08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92.30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23:1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Education &amp; Human Services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2,725.94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165.92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16:1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Humanities, Social Sciences &amp;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Arts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2,208.74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115.88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19:1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School of Agriculture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197.18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12.68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18:1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Student/Faculty Ratio by College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2015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0918" y="3791911"/>
            <a:ext cx="58366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rgbClr val="8EB4E3"/>
                </a:solidFill>
                <a:cs typeface="Arial" panose="020B0604020202020204" pitchFamily="34" charset="0"/>
              </a:rPr>
              <a:t>Source: Banner local data, not certified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 smtClean="0">
                <a:solidFill>
                  <a:srgbClr val="8EB4E3"/>
                </a:solidFill>
                <a:cs typeface="Arial" panose="020B0604020202020204" pitchFamily="34" charset="0"/>
              </a:rPr>
              <a:t>FTSE</a:t>
            </a:r>
            <a:r>
              <a:rPr lang="en-US" sz="900" i="1" dirty="0">
                <a:solidFill>
                  <a:srgbClr val="8EB4E3"/>
                </a:solidFill>
                <a:cs typeface="Arial" panose="020B0604020202020204" pitchFamily="34" charset="0"/>
              </a:rPr>
              <a:t>: Full Time Student Equivalent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rgbClr val="8EB4E3"/>
                </a:solidFill>
                <a:cs typeface="Arial" panose="020B0604020202020204" pitchFamily="34" charset="0"/>
              </a:rPr>
              <a:t>FTE: Full Time Faculty </a:t>
            </a:r>
            <a:r>
              <a:rPr lang="en-US" sz="900" i="1" dirty="0" smtClean="0">
                <a:solidFill>
                  <a:srgbClr val="8EB4E3"/>
                </a:solidFill>
                <a:cs typeface="Arial" panose="020B0604020202020204" pitchFamily="34" charset="0"/>
              </a:rPr>
              <a:t>Equivalent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 smtClean="0">
                <a:solidFill>
                  <a:srgbClr val="8EB4E3"/>
                </a:solidFill>
                <a:cs typeface="Arial" panose="020B0604020202020204" pitchFamily="34" charset="0"/>
              </a:rPr>
              <a:t>FTSE = Undergraduate Semester Credit Hours/15+ Master Semester Credit Hours/12+ Doctoral Semester Credit Hours/9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 smtClean="0">
                <a:solidFill>
                  <a:srgbClr val="8EB4E3"/>
                </a:solidFill>
                <a:cs typeface="Arial" panose="020B0604020202020204" pitchFamily="34" charset="0"/>
              </a:rPr>
              <a:t>Ratio = FTSE/FTE</a:t>
            </a:r>
            <a:endParaRPr lang="en-US" sz="900" i="1" dirty="0">
              <a:solidFill>
                <a:srgbClr val="8EB4E3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219200"/>
            <a:ext cx="7024744" cy="95146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009667"/>
              </p:ext>
            </p:extLst>
          </p:nvPr>
        </p:nvGraphicFramePr>
        <p:xfrm>
          <a:off x="2558721" y="2510766"/>
          <a:ext cx="4020207" cy="183358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rgbClr val="000000">
                      <a:alpha val="85000"/>
                    </a:srgbClr>
                  </a:outerShdw>
                </a:effectLst>
                <a:tableStyleId>{ED083AE6-46FA-4A59-8FB0-9F97EB10719F}</a:tableStyleId>
              </a:tblPr>
              <a:tblGrid>
                <a:gridCol w="1340069"/>
                <a:gridCol w="1340069"/>
                <a:gridCol w="1340069"/>
              </a:tblGrid>
              <a:tr h="30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chemeClr val="bg1"/>
                          </a:solidFill>
                          <a:effectLst/>
                        </a:rPr>
                        <a:t>Part </a:t>
                      </a:r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chemeClr val="bg1"/>
                          </a:solidFill>
                          <a:effectLst/>
                        </a:rPr>
                        <a:t>Full </a:t>
                      </a:r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111428"/>
                    </a:solidFill>
                  </a:tcPr>
                </a:tc>
              </a:tr>
              <a:tr h="441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effectLst/>
                        </a:rPr>
                        <a:t>Faculty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71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276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514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effectLst/>
                        </a:rPr>
                        <a:t>Staff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27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504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3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98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780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111428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>
                <a:solidFill>
                  <a:srgbClr val="FFFFFF"/>
                </a:solidFill>
              </a:rPr>
              <a:t>Employment Characteristics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Academic Year 2015-2016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1326" y="4378255"/>
            <a:ext cx="4561740" cy="25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900" b="1" i="1" kern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Source: IPEDS</a:t>
            </a:r>
            <a:endParaRPr lang="en-US" sz="900" b="1" i="1" kern="14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54567"/>
              </p:ext>
            </p:extLst>
          </p:nvPr>
        </p:nvGraphicFramePr>
        <p:xfrm>
          <a:off x="-7208270" y="2658355"/>
          <a:ext cx="5410200" cy="1830908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1182657"/>
                <a:gridCol w="871180"/>
                <a:gridCol w="770189"/>
                <a:gridCol w="921207"/>
                <a:gridCol w="770189"/>
                <a:gridCol w="894778"/>
              </a:tblGrid>
              <a:tr h="466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b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Test   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TAMUC  </a:t>
                      </a:r>
                      <a:b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  <a:b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Average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</a:t>
                      </a:r>
                      <a:b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Difference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  </a:t>
                      </a:r>
                      <a:b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</a:t>
                      </a:r>
                      <a:b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Difference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33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 Reading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-7.47%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-2.55%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SAT Math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-8.89%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-4.04%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 Writing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-9.70%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-3.83%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 Composite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SAT/ACT Comparison for Enrolled Students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2015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4381" y="6217080"/>
            <a:ext cx="45617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Local Banner Data, not certified; only tests taken in 2015 included SAT Averages from The College Board. ACT Average from ACT.org</a:t>
            </a:r>
          </a:p>
          <a:p>
            <a:endParaRPr lang="en-US" sz="9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88406936"/>
              </p:ext>
            </p:extLst>
          </p:nvPr>
        </p:nvGraphicFramePr>
        <p:xfrm>
          <a:off x="586127" y="1188968"/>
          <a:ext cx="2735263" cy="217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07947625"/>
              </p:ext>
            </p:extLst>
          </p:nvPr>
        </p:nvGraphicFramePr>
        <p:xfrm>
          <a:off x="4844516" y="1188968"/>
          <a:ext cx="2704615" cy="221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983389" y="960207"/>
            <a:ext cx="1473460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SAT Math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99540274"/>
              </p:ext>
            </p:extLst>
          </p:nvPr>
        </p:nvGraphicFramePr>
        <p:xfrm>
          <a:off x="682435" y="3671712"/>
          <a:ext cx="3216943" cy="246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42102" y="3475858"/>
            <a:ext cx="1563007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SAT Writing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252526313"/>
              </p:ext>
            </p:extLst>
          </p:nvPr>
        </p:nvGraphicFramePr>
        <p:xfrm>
          <a:off x="4738688" y="3671712"/>
          <a:ext cx="3300714" cy="251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742101" y="960206"/>
            <a:ext cx="1685118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SAT Reading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999669" y="3475858"/>
            <a:ext cx="1563007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ACT Composite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433087" y="1364984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-7.47% Difference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433087" y="1696492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-2.55% Difference</a:t>
            </a:r>
          </a:p>
        </p:txBody>
      </p:sp>
      <p:cxnSp>
        <p:nvCxnSpPr>
          <p:cNvPr id="16" name="Straight Connector 15"/>
          <p:cNvCxnSpPr>
            <a:stCxn id="13" idx="1"/>
          </p:cNvCxnSpPr>
          <p:nvPr/>
        </p:nvCxnSpPr>
        <p:spPr>
          <a:xfrm flipH="1">
            <a:off x="2775966" y="1504760"/>
            <a:ext cx="657121" cy="147917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1"/>
          </p:cNvCxnSpPr>
          <p:nvPr/>
        </p:nvCxnSpPr>
        <p:spPr>
          <a:xfrm flipH="1" flipV="1">
            <a:off x="2930639" y="1725949"/>
            <a:ext cx="502448" cy="110319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592966" y="1356843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-8.89% Difference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960268" y="1497993"/>
            <a:ext cx="594267" cy="130261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601107" y="1712775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-4.04% Difference</a:t>
            </a:r>
          </a:p>
        </p:txBody>
      </p:sp>
      <p:cxnSp>
        <p:nvCxnSpPr>
          <p:cNvPr id="24" name="Straight Connector 23"/>
          <p:cNvCxnSpPr>
            <a:stCxn id="23" idx="1"/>
          </p:cNvCxnSpPr>
          <p:nvPr/>
        </p:nvCxnSpPr>
        <p:spPr>
          <a:xfrm flipH="1" flipV="1">
            <a:off x="7074236" y="1750372"/>
            <a:ext cx="526871" cy="102179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506353" y="3953907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-9.70% Difference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506353" y="4285415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-3.83% Difference</a:t>
            </a:r>
          </a:p>
        </p:txBody>
      </p:sp>
      <p:cxnSp>
        <p:nvCxnSpPr>
          <p:cNvPr id="27" name="Straight Connector 26"/>
          <p:cNvCxnSpPr>
            <a:stCxn id="25" idx="1"/>
          </p:cNvCxnSpPr>
          <p:nvPr/>
        </p:nvCxnSpPr>
        <p:spPr>
          <a:xfrm flipH="1">
            <a:off x="2906217" y="4093683"/>
            <a:ext cx="600136" cy="131635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6" idx="1"/>
          </p:cNvCxnSpPr>
          <p:nvPr/>
        </p:nvCxnSpPr>
        <p:spPr>
          <a:xfrm flipH="1" flipV="1">
            <a:off x="3036467" y="4314872"/>
            <a:ext cx="469886" cy="110319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698795" y="3888777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0% Difference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6887002" y="4012270"/>
            <a:ext cx="681543" cy="131635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7706936" y="4244709"/>
            <a:ext cx="1068700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0% Difference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7025392" y="4192753"/>
            <a:ext cx="518730" cy="183591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955058" y="1921335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458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643439" y="1707231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495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798112" y="1821219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470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104522" y="1967898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467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817326" y="1753794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511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6963858" y="1867782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486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3034190" y="4516118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436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2746994" y="4302014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484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893526" y="4416002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454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039397" y="4426575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6768483" y="4212471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6906874" y="4326459"/>
            <a:ext cx="227939" cy="3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vert270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96211"/>
              </p:ext>
            </p:extLst>
          </p:nvPr>
        </p:nvGraphicFramePr>
        <p:xfrm>
          <a:off x="2060621" y="1502690"/>
          <a:ext cx="5029200" cy="461772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2115292"/>
                <a:gridCol w="1313708"/>
                <a:gridCol w="16002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Ethnicity</a:t>
                      </a:r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Count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Persistence Rate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361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82.80%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Same institution</a:t>
                      </a:r>
                    </a:p>
                  </a:txBody>
                  <a:tcPr marL="2743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67.60%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 TX institutions</a:t>
                      </a:r>
                    </a:p>
                  </a:txBody>
                  <a:tcPr marL="2743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15.20%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African American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329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86.30%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Same institution</a:t>
                      </a:r>
                    </a:p>
                  </a:txBody>
                  <a:tcPr marL="2743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76.00%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 TX institutions</a:t>
                      </a:r>
                    </a:p>
                  </a:txBody>
                  <a:tcPr marL="2743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10.30%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Hispanic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192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89.10%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Same institution</a:t>
                      </a:r>
                    </a:p>
                  </a:txBody>
                  <a:tcPr marL="2743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69.80%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 TX institutions</a:t>
                      </a:r>
                    </a:p>
                  </a:txBody>
                  <a:tcPr marL="2743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19.30%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83.30%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Same institution</a:t>
                      </a:r>
                    </a:p>
                  </a:txBody>
                  <a:tcPr marL="2743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61.10%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 TX institutions</a:t>
                      </a:r>
                    </a:p>
                  </a:txBody>
                  <a:tcPr marL="2743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22.20%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91.20%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Same institution</a:t>
                      </a:r>
                    </a:p>
                  </a:txBody>
                  <a:tcPr marL="2743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80.20%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 TX institutions</a:t>
                      </a:r>
                    </a:p>
                  </a:txBody>
                  <a:tcPr marL="2743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11.00%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991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86.00%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19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Same institution</a:t>
                      </a:r>
                    </a:p>
                  </a:txBody>
                  <a:tcPr marL="2743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71.80%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 TX institutions</a:t>
                      </a:r>
                    </a:p>
                  </a:txBody>
                  <a:tcPr marL="2743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14.10%</a:t>
                      </a:r>
                    </a:p>
                  </a:txBody>
                  <a:tcPr marL="7956" marR="7956" marT="795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1057" y="406080"/>
            <a:ext cx="59959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One Year Persistence Rate </a:t>
            </a:r>
          </a:p>
          <a:p>
            <a:pPr algn="ctr" fontAlgn="b"/>
            <a:r>
              <a:rPr lang="en-US" sz="1600" b="1" dirty="0" smtClean="0">
                <a:solidFill>
                  <a:srgbClr val="8EB4E3"/>
                </a:solidFill>
                <a:cs typeface="Arial" panose="020B0604020202020204" pitchFamily="34" charset="0"/>
              </a:rPr>
              <a:t>First</a:t>
            </a:r>
            <a:r>
              <a:rPr lang="en-US" sz="1600" b="1" dirty="0">
                <a:solidFill>
                  <a:srgbClr val="8EB4E3"/>
                </a:solidFill>
                <a:cs typeface="Arial" panose="020B0604020202020204" pitchFamily="34" charset="0"/>
              </a:rPr>
              <a:t>-Time Degree Seeking </a:t>
            </a:r>
            <a:r>
              <a:rPr lang="en-US" sz="1600" b="1" dirty="0" smtClean="0">
                <a:solidFill>
                  <a:srgbClr val="8EB4E3"/>
                </a:solidFill>
                <a:cs typeface="Arial" panose="020B0604020202020204" pitchFamily="34" charset="0"/>
              </a:rPr>
              <a:t>Undergraduates</a:t>
            </a:r>
          </a:p>
          <a:p>
            <a:pPr algn="ctr" fontAlgn="b"/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Entering Cohort Fall 2014</a:t>
            </a:r>
          </a:p>
          <a:p>
            <a:pPr algn="ctr" fontAlgn="b"/>
            <a:endParaRPr lang="en-US" sz="1600" b="1" dirty="0">
              <a:solidFill>
                <a:srgbClr val="8EB4E3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7850" y="6261084"/>
            <a:ext cx="4561740" cy="14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"/>
              </a:lnSpc>
              <a:spcAft>
                <a:spcPts val="1300"/>
              </a:spcAft>
            </a:pPr>
            <a:r>
              <a:rPr lang="en-US" sz="900" i="1" kern="1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Accountability Report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00200" y="5867400"/>
            <a:ext cx="399256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59190"/>
              </p:ext>
            </p:extLst>
          </p:nvPr>
        </p:nvGraphicFramePr>
        <p:xfrm>
          <a:off x="2700338" y="1567343"/>
          <a:ext cx="3733800" cy="4298656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1887587"/>
                <a:gridCol w="948584"/>
                <a:gridCol w="897629"/>
              </a:tblGrid>
              <a:tr h="331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High School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#Enrolled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331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Sulphur Springs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14.29%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Rockwall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11.90%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1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Duncanville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10.12%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1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Skyline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9.52%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1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Allen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8.93%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1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Greenville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8.33%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1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Texas Home-Schooled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7.74%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1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Rowlett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7.74%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1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South Garland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7.14%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31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Rockwall Heath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7.14%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1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North Mesquite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7.14%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4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168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Top Feeder Schools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First Time Freshman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81208" y="5915351"/>
            <a:ext cx="4561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CBM001, certified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76600" y="4354082"/>
            <a:ext cx="16002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>
                <a:solidFill>
                  <a:schemeClr val="bg1"/>
                </a:solidFill>
              </a:rPr>
              <a:t>Overall Headcount Enrollment </a:t>
            </a:r>
          </a:p>
          <a:p>
            <a:pPr algn="ctr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by College,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Level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and Classification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2781" y="5706680"/>
            <a:ext cx="4561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99130302"/>
              </p:ext>
            </p:extLst>
          </p:nvPr>
        </p:nvGraphicFramePr>
        <p:xfrm>
          <a:off x="58680" y="842304"/>
          <a:ext cx="3428842" cy="228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62969296"/>
              </p:ext>
            </p:extLst>
          </p:nvPr>
        </p:nvGraphicFramePr>
        <p:xfrm>
          <a:off x="5641580" y="736374"/>
          <a:ext cx="3635980" cy="242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31082"/>
              </p:ext>
            </p:extLst>
          </p:nvPr>
        </p:nvGraphicFramePr>
        <p:xfrm>
          <a:off x="-8973868" y="3818254"/>
          <a:ext cx="7387678" cy="2841761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397668"/>
                <a:gridCol w="744058"/>
                <a:gridCol w="904474"/>
                <a:gridCol w="605828"/>
                <a:gridCol w="546098"/>
                <a:gridCol w="674089"/>
                <a:gridCol w="546098"/>
                <a:gridCol w="771363"/>
                <a:gridCol w="575222"/>
                <a:gridCol w="622780"/>
              </a:tblGrid>
              <a:tr h="259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College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Freshman   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Sophomore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Junior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Senior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Post-Bac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Master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</a:tr>
              <a:tr h="4019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College of Business 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481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857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1487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3303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26.85%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1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College of Education </a:t>
                      </a:r>
                      <a:endParaRPr lang="en-US" sz="1000" b="1" i="0" u="none" strike="noStrike" cap="all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 Human Services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649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939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1289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575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4147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33.71%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48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College of Humanities, </a:t>
                      </a:r>
                      <a:endParaRPr lang="en-US" sz="1000" b="1" i="0" u="none" strike="noStrike" cap="all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Sciences </a:t>
                      </a:r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 </a:t>
                      </a:r>
                      <a:r>
                        <a:rPr lang="en-US" sz="1000" b="1" i="0" u="none" strike="noStrike" cap="all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962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496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2761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22.44%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6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College of </a:t>
                      </a:r>
                      <a:r>
                        <a:rPr lang="en-US" sz="1000" b="1" i="0" u="none" strike="noStrike" cap="all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Science </a:t>
                      </a:r>
                    </a:p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 Engineering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739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1744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14.18%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</a:tr>
              <a:tr h="30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School of Agriculture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347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2.82%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9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1875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1208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1885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2674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3882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612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12302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775747719"/>
              </p:ext>
            </p:extLst>
          </p:nvPr>
        </p:nvGraphicFramePr>
        <p:xfrm>
          <a:off x="2789000" y="2220105"/>
          <a:ext cx="3361886" cy="224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19896" y="1180483"/>
            <a:ext cx="1733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TOTAL 3,303 PERCENT 26.85%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3937" y="1310748"/>
            <a:ext cx="1856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TOTAL 4,147   </a:t>
            </a:r>
            <a:r>
              <a:rPr lang="en-US" sz="900" cap="all" dirty="0" smtClean="0">
                <a:solidFill>
                  <a:srgbClr val="FFFFFF"/>
                </a:solidFill>
              </a:rPr>
              <a:t>Percent</a:t>
            </a:r>
            <a:r>
              <a:rPr lang="en-US" sz="900" dirty="0" smtClean="0">
                <a:solidFill>
                  <a:srgbClr val="FFFFFF"/>
                </a:solidFill>
              </a:rPr>
              <a:t> 33.71%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4784" y="2486658"/>
            <a:ext cx="1858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TOTAL 347   PERCENT 2.82%</a:t>
            </a:r>
            <a:endParaRPr lang="en-US" sz="900" dirty="0">
              <a:solidFill>
                <a:srgbClr val="FFFFFF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375"/>
              </p:ext>
            </p:extLst>
          </p:nvPr>
        </p:nvGraphicFramePr>
        <p:xfrm>
          <a:off x="322345" y="5940846"/>
          <a:ext cx="8458200" cy="638887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600200"/>
                <a:gridCol w="851877"/>
                <a:gridCol w="1035538"/>
                <a:gridCol w="693616"/>
                <a:gridCol w="625231"/>
                <a:gridCol w="771769"/>
                <a:gridCol w="625231"/>
                <a:gridCol w="883138"/>
                <a:gridCol w="658575"/>
                <a:gridCol w="713025"/>
              </a:tblGrid>
              <a:tr h="259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College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Freshman   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Sophomore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Junior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Senior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Post-Bac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Master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</a:tr>
              <a:tr h="379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1,875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1,208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1,885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2,674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3,882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612</a:t>
                      </a: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12,302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61804" y="1416581"/>
            <a:ext cx="360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237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11890" y="1560840"/>
            <a:ext cx="360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229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9127" y="1927197"/>
            <a:ext cx="360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481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0938" y="2456379"/>
            <a:ext cx="360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857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3406" y="3001844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12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5966" y="1894632"/>
            <a:ext cx="4186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1487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911755" y="2922715"/>
            <a:ext cx="150657" cy="146542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4746846" y="1563570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330</a:t>
            </a:r>
            <a:endParaRPr lang="en-US" sz="900" dirty="0">
              <a:solidFill>
                <a:srgbClr val="FFFFFF"/>
              </a:solidFill>
            </a:endParaRPr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1564389159"/>
              </p:ext>
            </p:extLst>
          </p:nvPr>
        </p:nvGraphicFramePr>
        <p:xfrm>
          <a:off x="5413549" y="3351741"/>
          <a:ext cx="3799909" cy="253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569515" y="3840393"/>
            <a:ext cx="16444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TOTAL 1,744   PERCENT 14.18%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96465" y="4275454"/>
            <a:ext cx="360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258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38412" y="4655810"/>
            <a:ext cx="360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199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22131" y="5046591"/>
            <a:ext cx="360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231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47660" y="5315254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310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31247" y="5610623"/>
            <a:ext cx="243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7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325564" y="5621048"/>
            <a:ext cx="153984" cy="121273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69673" y="4549974"/>
            <a:ext cx="360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739</a:t>
            </a:r>
            <a:endParaRPr lang="en-US" sz="900" dirty="0">
              <a:solidFill>
                <a:srgbClr val="FFFFFF"/>
              </a:solidFill>
            </a:endParaRPr>
          </a:p>
        </p:txBody>
      </p:sp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3574222066"/>
              </p:ext>
            </p:extLst>
          </p:nvPr>
        </p:nvGraphicFramePr>
        <p:xfrm>
          <a:off x="-236078" y="3321635"/>
          <a:ext cx="3818882" cy="254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46675" y="3791542"/>
            <a:ext cx="18502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</a:rPr>
              <a:t>TOTAL 2,761   PERCENT 22.44%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06064" y="4410283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962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14244" y="5262832"/>
            <a:ext cx="360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368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0226" y="5327962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440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037" y="4888334"/>
            <a:ext cx="360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496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7614" y="4407999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124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2539" y="4261456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334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8318" y="3903240"/>
            <a:ext cx="3016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37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28572" y="4043080"/>
            <a:ext cx="435543" cy="117108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114633" y="3089113"/>
            <a:ext cx="3016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88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26330" y="3681142"/>
            <a:ext cx="3016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69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15780" y="3843966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84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71560" y="329850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72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40202" y="2850732"/>
            <a:ext cx="3016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33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02921" y="2720472"/>
            <a:ext cx="243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1</a:t>
            </a:r>
            <a:endParaRPr lang="en-US" sz="900" dirty="0">
              <a:solidFill>
                <a:srgbClr val="FFFFFF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3298752" y="2852171"/>
            <a:ext cx="250577" cy="78685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6" name="Chart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614520"/>
              </p:ext>
            </p:extLst>
          </p:nvPr>
        </p:nvGraphicFramePr>
        <p:xfrm>
          <a:off x="5498834" y="715617"/>
          <a:ext cx="3639312" cy="242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909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02867"/>
              </p:ext>
            </p:extLst>
          </p:nvPr>
        </p:nvGraphicFramePr>
        <p:xfrm>
          <a:off x="2378442" y="2030272"/>
          <a:ext cx="4720492" cy="2824183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730818"/>
                <a:gridCol w="1096226"/>
                <a:gridCol w="730360"/>
                <a:gridCol w="748761"/>
                <a:gridCol w="748761"/>
                <a:gridCol w="665566"/>
              </a:tblGrid>
              <a:tr h="366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Undergraduate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Masters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Under 18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292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292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2.37%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18-25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51.15%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26-30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772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983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14.83%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31-35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491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693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1,285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10.45%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36-40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7.07%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41-50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599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9.85%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51-70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522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4.24%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Above 70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7,642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4,048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612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12,302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rgbClr val="FFFFFF"/>
                </a:solidFill>
              </a:rPr>
              <a:t>Age Distribution by Level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2015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55461" y="4945985"/>
            <a:ext cx="456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** Masters include Post-Baccalaureate Students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261454"/>
              </p:ext>
            </p:extLst>
          </p:nvPr>
        </p:nvGraphicFramePr>
        <p:xfrm>
          <a:off x="9388963" y="3736081"/>
          <a:ext cx="3124198" cy="4106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827"/>
                <a:gridCol w="875571"/>
                <a:gridCol w="685800"/>
              </a:tblGrid>
              <a:tr h="418787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cap="none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by Ethnicity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4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Ethnicity</a:t>
                      </a:r>
                    </a:p>
                  </a:txBody>
                  <a:tcPr marL="18288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Count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</a:tr>
              <a:tr h="2294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18288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6025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48.98%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4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Black or African-American</a:t>
                      </a:r>
                    </a:p>
                  </a:txBody>
                  <a:tcPr marL="18288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2463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20.02%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2294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Hispanic</a:t>
                      </a:r>
                    </a:p>
                  </a:txBody>
                  <a:tcPr marL="18288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1816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14.76%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4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International</a:t>
                      </a:r>
                    </a:p>
                  </a:txBody>
                  <a:tcPr marL="18288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916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7.45%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2294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Two or More Races</a:t>
                      </a:r>
                    </a:p>
                  </a:txBody>
                  <a:tcPr marL="18288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553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4.50%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4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marL="18288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281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2.28%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2294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Unknown or Not Reported</a:t>
                      </a:r>
                    </a:p>
                  </a:txBody>
                  <a:tcPr marL="18288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1.35%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9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American Indian or Alaskan Native</a:t>
                      </a:r>
                    </a:p>
                  </a:txBody>
                  <a:tcPr marL="18288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0.52%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37291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Native Hawaiian or Other Pacific Islander</a:t>
                      </a:r>
                    </a:p>
                  </a:txBody>
                  <a:tcPr marL="18288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0.15%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4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18288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12302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2948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B4E3"/>
                          </a:solidFill>
                          <a:effectLst/>
                          <a:cs typeface="Arial" pitchFamily="34" charset="0"/>
                        </a:rPr>
                        <a:t>Source: CBM001, Fall 2015, certified data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EB4E3"/>
                        </a:solidFill>
                        <a:effectLst/>
                        <a:cs typeface="Arial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207361"/>
              </p:ext>
            </p:extLst>
          </p:nvPr>
        </p:nvGraphicFramePr>
        <p:xfrm>
          <a:off x="11706978" y="1303164"/>
          <a:ext cx="2362200" cy="2041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/>
                <a:gridCol w="787400"/>
                <a:gridCol w="787400"/>
              </a:tblGrid>
              <a:tr h="54794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cap="none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by Gender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6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Gender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</a:tr>
              <a:tr h="2986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Female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7312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59.44%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6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Male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4990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40.56%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2986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12302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64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B4E3"/>
                          </a:solidFill>
                          <a:effectLst/>
                          <a:cs typeface="Arial" pitchFamily="34" charset="0"/>
                        </a:rPr>
                        <a:t>Source: CBM001, Fall 2015, certified data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EB4E3"/>
                        </a:solidFill>
                        <a:effectLst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26962281"/>
              </p:ext>
            </p:extLst>
          </p:nvPr>
        </p:nvGraphicFramePr>
        <p:xfrm>
          <a:off x="748499" y="1285682"/>
          <a:ext cx="6146201" cy="482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 smtClean="0">
                <a:solidFill>
                  <a:schemeClr val="bg1"/>
                </a:solidFill>
                <a:cs typeface="Arial" pitchFamily="34" charset="0"/>
              </a:rPr>
              <a:t>Enrollment by Demographic</a:t>
            </a:r>
            <a:endParaRPr lang="en-US" b="1" cap="all" dirty="0">
              <a:solidFill>
                <a:schemeClr val="bg1"/>
              </a:solidFill>
              <a:cs typeface="Arial" pitchFamily="34" charset="0"/>
            </a:endParaRP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2015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0167" y="3437505"/>
            <a:ext cx="146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7,312</a:t>
            </a:r>
            <a:endParaRPr lang="en-US" sz="1400" b="1" dirty="0" smtClean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59.44%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179569" y="1877164"/>
            <a:ext cx="1246017" cy="1542687"/>
            <a:chOff x="7383085" y="991270"/>
            <a:chExt cx="1100138" cy="1362075"/>
          </a:xfrm>
        </p:grpSpPr>
        <p:sp>
          <p:nvSpPr>
            <p:cNvPr id="10" name="Freeform 136"/>
            <p:cNvSpPr>
              <a:spLocks/>
            </p:cNvSpPr>
            <p:nvPr/>
          </p:nvSpPr>
          <p:spPr bwMode="auto">
            <a:xfrm>
              <a:off x="7383085" y="1686595"/>
              <a:ext cx="1100138" cy="433388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191" y="4"/>
                </a:cxn>
                <a:cxn ang="0">
                  <a:pos x="51" y="74"/>
                </a:cxn>
                <a:cxn ang="0">
                  <a:pos x="0" y="188"/>
                </a:cxn>
                <a:cxn ang="0">
                  <a:pos x="477" y="188"/>
                </a:cxn>
                <a:cxn ang="0">
                  <a:pos x="426" y="74"/>
                </a:cxn>
                <a:cxn ang="0">
                  <a:pos x="284" y="0"/>
                </a:cxn>
              </a:cxnLst>
              <a:rect l="0" t="0" r="r" b="b"/>
              <a:pathLst>
                <a:path w="477" h="188">
                  <a:moveTo>
                    <a:pt x="284" y="0"/>
                  </a:moveTo>
                  <a:cubicBezTo>
                    <a:pt x="283" y="1"/>
                    <a:pt x="192" y="3"/>
                    <a:pt x="191" y="4"/>
                  </a:cubicBezTo>
                  <a:cubicBezTo>
                    <a:pt x="162" y="45"/>
                    <a:pt x="100" y="63"/>
                    <a:pt x="51" y="74"/>
                  </a:cubicBezTo>
                  <a:cubicBezTo>
                    <a:pt x="2" y="85"/>
                    <a:pt x="0" y="147"/>
                    <a:pt x="0" y="188"/>
                  </a:cubicBezTo>
                  <a:cubicBezTo>
                    <a:pt x="477" y="188"/>
                    <a:pt x="477" y="188"/>
                    <a:pt x="477" y="188"/>
                  </a:cubicBezTo>
                  <a:cubicBezTo>
                    <a:pt x="477" y="147"/>
                    <a:pt x="476" y="85"/>
                    <a:pt x="426" y="74"/>
                  </a:cubicBezTo>
                  <a:cubicBezTo>
                    <a:pt x="376" y="63"/>
                    <a:pt x="311" y="43"/>
                    <a:pt x="28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7"/>
            <p:cNvSpPr>
              <a:spLocks/>
            </p:cNvSpPr>
            <p:nvPr/>
          </p:nvSpPr>
          <p:spPr bwMode="auto">
            <a:xfrm>
              <a:off x="7716460" y="1067470"/>
              <a:ext cx="430213" cy="930275"/>
            </a:xfrm>
            <a:custGeom>
              <a:avLst/>
              <a:gdLst/>
              <a:ahLst/>
              <a:cxnLst>
                <a:cxn ang="0">
                  <a:pos x="33" y="358"/>
                </a:cxn>
                <a:cxn ang="0">
                  <a:pos x="93" y="0"/>
                </a:cxn>
                <a:cxn ang="0">
                  <a:pos x="159" y="363"/>
                </a:cxn>
                <a:cxn ang="0">
                  <a:pos x="33" y="358"/>
                </a:cxn>
              </a:cxnLst>
              <a:rect l="0" t="0" r="r" b="b"/>
              <a:pathLst>
                <a:path w="186" h="403">
                  <a:moveTo>
                    <a:pt x="33" y="358"/>
                  </a:moveTo>
                  <a:cubicBezTo>
                    <a:pt x="11" y="214"/>
                    <a:pt x="0" y="0"/>
                    <a:pt x="93" y="0"/>
                  </a:cubicBezTo>
                  <a:cubicBezTo>
                    <a:pt x="186" y="0"/>
                    <a:pt x="181" y="212"/>
                    <a:pt x="159" y="363"/>
                  </a:cubicBezTo>
                  <a:cubicBezTo>
                    <a:pt x="115" y="403"/>
                    <a:pt x="70" y="392"/>
                    <a:pt x="33" y="3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8"/>
            <p:cNvSpPr>
              <a:spLocks/>
            </p:cNvSpPr>
            <p:nvPr/>
          </p:nvSpPr>
          <p:spPr bwMode="auto">
            <a:xfrm>
              <a:off x="7784722" y="1337345"/>
              <a:ext cx="295275" cy="719138"/>
            </a:xfrm>
            <a:custGeom>
              <a:avLst/>
              <a:gdLst/>
              <a:ahLst/>
              <a:cxnLst>
                <a:cxn ang="0">
                  <a:pos x="17" y="64"/>
                </a:cxn>
                <a:cxn ang="0">
                  <a:pos x="17" y="142"/>
                </a:cxn>
                <a:cxn ang="0">
                  <a:pos x="17" y="181"/>
                </a:cxn>
                <a:cxn ang="0">
                  <a:pos x="65" y="311"/>
                </a:cxn>
                <a:cxn ang="0">
                  <a:pos x="112" y="181"/>
                </a:cxn>
                <a:cxn ang="0">
                  <a:pos x="112" y="142"/>
                </a:cxn>
                <a:cxn ang="0">
                  <a:pos x="112" y="64"/>
                </a:cxn>
                <a:cxn ang="0">
                  <a:pos x="17" y="64"/>
                </a:cxn>
              </a:cxnLst>
              <a:rect l="0" t="0" r="r" b="b"/>
              <a:pathLst>
                <a:path w="128" h="311">
                  <a:moveTo>
                    <a:pt x="17" y="64"/>
                  </a:moveTo>
                  <a:cubicBezTo>
                    <a:pt x="17" y="142"/>
                    <a:pt x="17" y="142"/>
                    <a:pt x="17" y="142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0" y="212"/>
                    <a:pt x="47" y="311"/>
                    <a:pt x="65" y="311"/>
                  </a:cubicBezTo>
                  <a:cubicBezTo>
                    <a:pt x="82" y="311"/>
                    <a:pt x="128" y="220"/>
                    <a:pt x="112" y="181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0"/>
                    <a:pt x="17" y="0"/>
                    <a:pt x="17" y="64"/>
                  </a:cubicBezTo>
                  <a:close/>
                </a:path>
              </a:pathLst>
            </a:custGeom>
            <a:solidFill>
              <a:srgbClr val="E6E6E6"/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9"/>
            <p:cNvSpPr>
              <a:spLocks/>
            </p:cNvSpPr>
            <p:nvPr/>
          </p:nvSpPr>
          <p:spPr bwMode="auto">
            <a:xfrm>
              <a:off x="8140322" y="1351632"/>
              <a:ext cx="112713" cy="157163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7" y="27"/>
                </a:cxn>
                <a:cxn ang="0">
                  <a:pos x="11" y="64"/>
                </a:cxn>
                <a:cxn ang="0">
                  <a:pos x="42" y="42"/>
                </a:cxn>
                <a:cxn ang="0">
                  <a:pos x="37" y="4"/>
                </a:cxn>
              </a:cxnLst>
              <a:rect l="0" t="0" r="r" b="b"/>
              <a:pathLst>
                <a:path w="49" h="68">
                  <a:moveTo>
                    <a:pt x="37" y="4"/>
                  </a:moveTo>
                  <a:cubicBezTo>
                    <a:pt x="28" y="0"/>
                    <a:pt x="14" y="10"/>
                    <a:pt x="7" y="27"/>
                  </a:cubicBezTo>
                  <a:cubicBezTo>
                    <a:pt x="0" y="43"/>
                    <a:pt x="2" y="60"/>
                    <a:pt x="11" y="64"/>
                  </a:cubicBezTo>
                  <a:cubicBezTo>
                    <a:pt x="21" y="68"/>
                    <a:pt x="35" y="58"/>
                    <a:pt x="42" y="42"/>
                  </a:cubicBezTo>
                  <a:cubicBezTo>
                    <a:pt x="49" y="25"/>
                    <a:pt x="47" y="8"/>
                    <a:pt x="37" y="4"/>
                  </a:cubicBezTo>
                  <a:close/>
                </a:path>
              </a:pathLst>
            </a:custGeom>
            <a:solidFill>
              <a:srgbClr val="E6E6E6"/>
            </a:solidFill>
            <a:ln w="6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0"/>
            <p:cNvSpPr>
              <a:spLocks/>
            </p:cNvSpPr>
            <p:nvPr/>
          </p:nvSpPr>
          <p:spPr bwMode="auto">
            <a:xfrm>
              <a:off x="7613272" y="1351632"/>
              <a:ext cx="112713" cy="157163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42" y="27"/>
                </a:cxn>
                <a:cxn ang="0">
                  <a:pos x="38" y="64"/>
                </a:cxn>
                <a:cxn ang="0">
                  <a:pos x="8" y="42"/>
                </a:cxn>
                <a:cxn ang="0">
                  <a:pos x="12" y="4"/>
                </a:cxn>
              </a:cxnLst>
              <a:rect l="0" t="0" r="r" b="b"/>
              <a:pathLst>
                <a:path w="49" h="68">
                  <a:moveTo>
                    <a:pt x="12" y="4"/>
                  </a:moveTo>
                  <a:cubicBezTo>
                    <a:pt x="22" y="0"/>
                    <a:pt x="35" y="10"/>
                    <a:pt x="42" y="27"/>
                  </a:cubicBezTo>
                  <a:cubicBezTo>
                    <a:pt x="49" y="43"/>
                    <a:pt x="47" y="60"/>
                    <a:pt x="38" y="64"/>
                  </a:cubicBezTo>
                  <a:cubicBezTo>
                    <a:pt x="28" y="68"/>
                    <a:pt x="15" y="58"/>
                    <a:pt x="8" y="42"/>
                  </a:cubicBezTo>
                  <a:cubicBezTo>
                    <a:pt x="0" y="25"/>
                    <a:pt x="2" y="8"/>
                    <a:pt x="12" y="4"/>
                  </a:cubicBezTo>
                  <a:close/>
                </a:path>
              </a:pathLst>
            </a:custGeom>
            <a:solidFill>
              <a:srgbClr val="E6E6E6"/>
            </a:solidFill>
            <a:ln w="6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1"/>
            <p:cNvSpPr>
              <a:spLocks/>
            </p:cNvSpPr>
            <p:nvPr/>
          </p:nvSpPr>
          <p:spPr bwMode="auto">
            <a:xfrm>
              <a:off x="7614860" y="1000795"/>
              <a:ext cx="635000" cy="671513"/>
            </a:xfrm>
            <a:custGeom>
              <a:avLst/>
              <a:gdLst/>
              <a:ahLst/>
              <a:cxnLst>
                <a:cxn ang="0">
                  <a:pos x="138" y="291"/>
                </a:cxn>
                <a:cxn ang="0">
                  <a:pos x="21" y="172"/>
                </a:cxn>
                <a:cxn ang="0">
                  <a:pos x="138" y="0"/>
                </a:cxn>
                <a:cxn ang="0">
                  <a:pos x="255" y="172"/>
                </a:cxn>
                <a:cxn ang="0">
                  <a:pos x="138" y="291"/>
                </a:cxn>
              </a:cxnLst>
              <a:rect l="0" t="0" r="r" b="b"/>
              <a:pathLst>
                <a:path w="275" h="291">
                  <a:moveTo>
                    <a:pt x="138" y="291"/>
                  </a:moveTo>
                  <a:cubicBezTo>
                    <a:pt x="107" y="291"/>
                    <a:pt x="41" y="242"/>
                    <a:pt x="21" y="172"/>
                  </a:cubicBezTo>
                  <a:cubicBezTo>
                    <a:pt x="0" y="101"/>
                    <a:pt x="39" y="0"/>
                    <a:pt x="138" y="0"/>
                  </a:cubicBezTo>
                  <a:cubicBezTo>
                    <a:pt x="237" y="0"/>
                    <a:pt x="275" y="101"/>
                    <a:pt x="255" y="172"/>
                  </a:cubicBezTo>
                  <a:cubicBezTo>
                    <a:pt x="235" y="242"/>
                    <a:pt x="169" y="291"/>
                    <a:pt x="138" y="291"/>
                  </a:cubicBezTo>
                  <a:close/>
                </a:path>
              </a:pathLst>
            </a:custGeom>
            <a:solidFill>
              <a:srgbClr val="E6E6E6"/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2"/>
            <p:cNvSpPr>
              <a:spLocks/>
            </p:cNvSpPr>
            <p:nvPr/>
          </p:nvSpPr>
          <p:spPr bwMode="auto">
            <a:xfrm>
              <a:off x="7583110" y="991270"/>
              <a:ext cx="684213" cy="412750"/>
            </a:xfrm>
            <a:custGeom>
              <a:avLst/>
              <a:gdLst/>
              <a:ahLst/>
              <a:cxnLst>
                <a:cxn ang="0">
                  <a:pos x="272" y="174"/>
                </a:cxn>
                <a:cxn ang="0">
                  <a:pos x="152" y="0"/>
                </a:cxn>
                <a:cxn ang="0">
                  <a:pos x="36" y="179"/>
                </a:cxn>
                <a:cxn ang="0">
                  <a:pos x="235" y="50"/>
                </a:cxn>
                <a:cxn ang="0">
                  <a:pos x="272" y="174"/>
                </a:cxn>
              </a:cxnLst>
              <a:rect l="0" t="0" r="r" b="b"/>
              <a:pathLst>
                <a:path w="296" h="179">
                  <a:moveTo>
                    <a:pt x="272" y="174"/>
                  </a:moveTo>
                  <a:cubicBezTo>
                    <a:pt x="296" y="42"/>
                    <a:pt x="218" y="0"/>
                    <a:pt x="152" y="0"/>
                  </a:cubicBezTo>
                  <a:cubicBezTo>
                    <a:pt x="77" y="0"/>
                    <a:pt x="0" y="57"/>
                    <a:pt x="36" y="179"/>
                  </a:cubicBezTo>
                  <a:cubicBezTo>
                    <a:pt x="107" y="175"/>
                    <a:pt x="172" y="133"/>
                    <a:pt x="235" y="50"/>
                  </a:cubicBezTo>
                  <a:cubicBezTo>
                    <a:pt x="245" y="92"/>
                    <a:pt x="253" y="147"/>
                    <a:pt x="272" y="1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3"/>
            <p:cNvSpPr>
              <a:spLocks noEditPoints="1"/>
            </p:cNvSpPr>
            <p:nvPr/>
          </p:nvSpPr>
          <p:spPr bwMode="auto">
            <a:xfrm>
              <a:off x="7730747" y="1294482"/>
              <a:ext cx="422275" cy="152400"/>
            </a:xfrm>
            <a:custGeom>
              <a:avLst/>
              <a:gdLst/>
              <a:ahLst/>
              <a:cxnLst>
                <a:cxn ang="0">
                  <a:pos x="137" y="66"/>
                </a:cxn>
                <a:cxn ang="0">
                  <a:pos x="140" y="66"/>
                </a:cxn>
                <a:cxn ang="0">
                  <a:pos x="173" y="39"/>
                </a:cxn>
                <a:cxn ang="0">
                  <a:pos x="180" y="17"/>
                </a:cxn>
                <a:cxn ang="0">
                  <a:pos x="183" y="9"/>
                </a:cxn>
                <a:cxn ang="0">
                  <a:pos x="178" y="3"/>
                </a:cxn>
                <a:cxn ang="0">
                  <a:pos x="138" y="1"/>
                </a:cxn>
                <a:cxn ang="0">
                  <a:pos x="138" y="5"/>
                </a:cxn>
                <a:cxn ang="0">
                  <a:pos x="166" y="8"/>
                </a:cxn>
                <a:cxn ang="0">
                  <a:pos x="165" y="49"/>
                </a:cxn>
                <a:cxn ang="0">
                  <a:pos x="137" y="62"/>
                </a:cxn>
                <a:cxn ang="0">
                  <a:pos x="137" y="66"/>
                </a:cxn>
                <a:cxn ang="0">
                  <a:pos x="92" y="8"/>
                </a:cxn>
                <a:cxn ang="0">
                  <a:pos x="49" y="1"/>
                </a:cxn>
                <a:cxn ang="0">
                  <a:pos x="46" y="1"/>
                </a:cxn>
                <a:cxn ang="0">
                  <a:pos x="46" y="5"/>
                </a:cxn>
                <a:cxn ang="0">
                  <a:pos x="76" y="15"/>
                </a:cxn>
                <a:cxn ang="0">
                  <a:pos x="58" y="59"/>
                </a:cxn>
                <a:cxn ang="0">
                  <a:pos x="45" y="62"/>
                </a:cxn>
                <a:cxn ang="0">
                  <a:pos x="44" y="66"/>
                </a:cxn>
                <a:cxn ang="0">
                  <a:pos x="76" y="46"/>
                </a:cxn>
                <a:cxn ang="0">
                  <a:pos x="92" y="23"/>
                </a:cxn>
                <a:cxn ang="0">
                  <a:pos x="106" y="45"/>
                </a:cxn>
                <a:cxn ang="0">
                  <a:pos x="137" y="66"/>
                </a:cxn>
                <a:cxn ang="0">
                  <a:pos x="137" y="62"/>
                </a:cxn>
                <a:cxn ang="0">
                  <a:pos x="123" y="59"/>
                </a:cxn>
                <a:cxn ang="0">
                  <a:pos x="108" y="15"/>
                </a:cxn>
                <a:cxn ang="0">
                  <a:pos x="138" y="5"/>
                </a:cxn>
                <a:cxn ang="0">
                  <a:pos x="138" y="1"/>
                </a:cxn>
                <a:cxn ang="0">
                  <a:pos x="136" y="1"/>
                </a:cxn>
                <a:cxn ang="0">
                  <a:pos x="92" y="8"/>
                </a:cxn>
                <a:cxn ang="0">
                  <a:pos x="46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4" y="17"/>
                </a:cxn>
                <a:cxn ang="0">
                  <a:pos x="10" y="39"/>
                </a:cxn>
                <a:cxn ang="0">
                  <a:pos x="41" y="66"/>
                </a:cxn>
                <a:cxn ang="0">
                  <a:pos x="44" y="66"/>
                </a:cxn>
                <a:cxn ang="0">
                  <a:pos x="45" y="62"/>
                </a:cxn>
                <a:cxn ang="0">
                  <a:pos x="17" y="49"/>
                </a:cxn>
                <a:cxn ang="0">
                  <a:pos x="18" y="8"/>
                </a:cxn>
                <a:cxn ang="0">
                  <a:pos x="46" y="5"/>
                </a:cxn>
                <a:cxn ang="0">
                  <a:pos x="46" y="1"/>
                </a:cxn>
              </a:cxnLst>
              <a:rect l="0" t="0" r="r" b="b"/>
              <a:pathLst>
                <a:path w="183" h="66">
                  <a:moveTo>
                    <a:pt x="137" y="66"/>
                  </a:moveTo>
                  <a:cubicBezTo>
                    <a:pt x="138" y="66"/>
                    <a:pt x="139" y="66"/>
                    <a:pt x="140" y="66"/>
                  </a:cubicBezTo>
                  <a:cubicBezTo>
                    <a:pt x="164" y="64"/>
                    <a:pt x="170" y="53"/>
                    <a:pt x="173" y="39"/>
                  </a:cubicBezTo>
                  <a:cubicBezTo>
                    <a:pt x="176" y="24"/>
                    <a:pt x="176" y="18"/>
                    <a:pt x="180" y="17"/>
                  </a:cubicBezTo>
                  <a:cubicBezTo>
                    <a:pt x="183" y="16"/>
                    <a:pt x="183" y="13"/>
                    <a:pt x="183" y="9"/>
                  </a:cubicBezTo>
                  <a:cubicBezTo>
                    <a:pt x="183" y="5"/>
                    <a:pt x="183" y="4"/>
                    <a:pt x="178" y="3"/>
                  </a:cubicBezTo>
                  <a:cubicBezTo>
                    <a:pt x="175" y="1"/>
                    <a:pt x="154" y="0"/>
                    <a:pt x="138" y="1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51" y="4"/>
                    <a:pt x="162" y="5"/>
                    <a:pt x="166" y="8"/>
                  </a:cubicBezTo>
                  <a:cubicBezTo>
                    <a:pt x="174" y="13"/>
                    <a:pt x="171" y="37"/>
                    <a:pt x="165" y="49"/>
                  </a:cubicBezTo>
                  <a:cubicBezTo>
                    <a:pt x="160" y="57"/>
                    <a:pt x="148" y="62"/>
                    <a:pt x="137" y="62"/>
                  </a:cubicBezTo>
                  <a:lnTo>
                    <a:pt x="137" y="66"/>
                  </a:lnTo>
                  <a:close/>
                  <a:moveTo>
                    <a:pt x="92" y="8"/>
                  </a:moveTo>
                  <a:cubicBezTo>
                    <a:pt x="87" y="9"/>
                    <a:pt x="65" y="2"/>
                    <a:pt x="49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8" y="5"/>
                    <a:pt x="71" y="8"/>
                    <a:pt x="76" y="15"/>
                  </a:cubicBezTo>
                  <a:cubicBezTo>
                    <a:pt x="83" y="26"/>
                    <a:pt x="70" y="53"/>
                    <a:pt x="58" y="59"/>
                  </a:cubicBezTo>
                  <a:cubicBezTo>
                    <a:pt x="54" y="61"/>
                    <a:pt x="50" y="62"/>
                    <a:pt x="45" y="6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65" y="66"/>
                    <a:pt x="73" y="51"/>
                    <a:pt x="76" y="46"/>
                  </a:cubicBezTo>
                  <a:cubicBezTo>
                    <a:pt x="81" y="36"/>
                    <a:pt x="80" y="23"/>
                    <a:pt x="92" y="23"/>
                  </a:cubicBezTo>
                  <a:cubicBezTo>
                    <a:pt x="104" y="23"/>
                    <a:pt x="102" y="36"/>
                    <a:pt x="106" y="45"/>
                  </a:cubicBezTo>
                  <a:cubicBezTo>
                    <a:pt x="109" y="51"/>
                    <a:pt x="116" y="66"/>
                    <a:pt x="137" y="66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2" y="62"/>
                    <a:pt x="127" y="61"/>
                    <a:pt x="123" y="59"/>
                  </a:cubicBezTo>
                  <a:cubicBezTo>
                    <a:pt x="112" y="53"/>
                    <a:pt x="100" y="26"/>
                    <a:pt x="108" y="15"/>
                  </a:cubicBezTo>
                  <a:cubicBezTo>
                    <a:pt x="113" y="8"/>
                    <a:pt x="126" y="5"/>
                    <a:pt x="138" y="5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7" y="1"/>
                    <a:pt x="137" y="1"/>
                    <a:pt x="136" y="1"/>
                  </a:cubicBezTo>
                  <a:cubicBezTo>
                    <a:pt x="122" y="2"/>
                    <a:pt x="105" y="8"/>
                    <a:pt x="92" y="8"/>
                  </a:cubicBezTo>
                  <a:close/>
                  <a:moveTo>
                    <a:pt x="46" y="1"/>
                  </a:moveTo>
                  <a:cubicBezTo>
                    <a:pt x="30" y="0"/>
                    <a:pt x="10" y="2"/>
                    <a:pt x="6" y="3"/>
                  </a:cubicBezTo>
                  <a:cubicBezTo>
                    <a:pt x="1" y="5"/>
                    <a:pt x="1" y="5"/>
                    <a:pt x="1" y="9"/>
                  </a:cubicBezTo>
                  <a:cubicBezTo>
                    <a:pt x="0" y="13"/>
                    <a:pt x="1" y="16"/>
                    <a:pt x="4" y="17"/>
                  </a:cubicBezTo>
                  <a:cubicBezTo>
                    <a:pt x="8" y="19"/>
                    <a:pt x="7" y="24"/>
                    <a:pt x="10" y="39"/>
                  </a:cubicBezTo>
                  <a:cubicBezTo>
                    <a:pt x="11" y="53"/>
                    <a:pt x="17" y="64"/>
                    <a:pt x="41" y="66"/>
                  </a:cubicBezTo>
                  <a:cubicBezTo>
                    <a:pt x="42" y="66"/>
                    <a:pt x="43" y="66"/>
                    <a:pt x="44" y="66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33" y="62"/>
                    <a:pt x="21" y="58"/>
                    <a:pt x="17" y="49"/>
                  </a:cubicBezTo>
                  <a:cubicBezTo>
                    <a:pt x="11" y="37"/>
                    <a:pt x="10" y="13"/>
                    <a:pt x="18" y="8"/>
                  </a:cubicBezTo>
                  <a:cubicBezTo>
                    <a:pt x="22" y="6"/>
                    <a:pt x="34" y="4"/>
                    <a:pt x="46" y="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6"/>
            <p:cNvSpPr>
              <a:spLocks/>
            </p:cNvSpPr>
            <p:nvPr/>
          </p:nvSpPr>
          <p:spPr bwMode="auto">
            <a:xfrm>
              <a:off x="7421185" y="2237457"/>
              <a:ext cx="1041400" cy="115888"/>
            </a:xfrm>
            <a:custGeom>
              <a:avLst/>
              <a:gdLst/>
              <a:ahLst/>
              <a:cxnLst>
                <a:cxn ang="0">
                  <a:pos x="451" y="25"/>
                </a:cxn>
                <a:cxn ang="0">
                  <a:pos x="435" y="50"/>
                </a:cxn>
                <a:cxn ang="0">
                  <a:pos x="16" y="5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435" y="0"/>
                </a:cxn>
                <a:cxn ang="0">
                  <a:pos x="451" y="25"/>
                </a:cxn>
              </a:cxnLst>
              <a:rect l="0" t="0" r="r" b="b"/>
              <a:pathLst>
                <a:path w="451" h="50">
                  <a:moveTo>
                    <a:pt x="451" y="25"/>
                  </a:moveTo>
                  <a:cubicBezTo>
                    <a:pt x="451" y="38"/>
                    <a:pt x="444" y="50"/>
                    <a:pt x="43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7" y="0"/>
                    <a:pt x="16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44" y="0"/>
                    <a:pt x="451" y="11"/>
                    <a:pt x="451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21336" y="5726497"/>
            <a:ext cx="166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4,990</a:t>
            </a:r>
            <a:endParaRPr lang="en-US" sz="1400" b="1" dirty="0" smtClean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40.56%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277752" y="4152489"/>
            <a:ext cx="1175400" cy="1554480"/>
            <a:chOff x="1330324" y="4387850"/>
            <a:chExt cx="1082675" cy="1490663"/>
          </a:xfrm>
        </p:grpSpPr>
        <p:sp>
          <p:nvSpPr>
            <p:cNvPr id="61" name="Freeform 202"/>
            <p:cNvSpPr>
              <a:spLocks/>
            </p:cNvSpPr>
            <p:nvPr/>
          </p:nvSpPr>
          <p:spPr bwMode="auto">
            <a:xfrm>
              <a:off x="1330324" y="5157788"/>
              <a:ext cx="1082675" cy="492125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40" y="81"/>
                </a:cxn>
                <a:cxn ang="0">
                  <a:pos x="0" y="213"/>
                </a:cxn>
                <a:cxn ang="0">
                  <a:pos x="235" y="213"/>
                </a:cxn>
                <a:cxn ang="0">
                  <a:pos x="469" y="213"/>
                </a:cxn>
                <a:cxn ang="0">
                  <a:pos x="429" y="81"/>
                </a:cxn>
                <a:cxn ang="0">
                  <a:pos x="283" y="1"/>
                </a:cxn>
                <a:cxn ang="0">
                  <a:pos x="188" y="0"/>
                </a:cxn>
              </a:cxnLst>
              <a:rect l="0" t="0" r="r" b="b"/>
              <a:pathLst>
                <a:path w="469" h="213">
                  <a:moveTo>
                    <a:pt x="188" y="0"/>
                  </a:moveTo>
                  <a:cubicBezTo>
                    <a:pt x="84" y="46"/>
                    <a:pt x="53" y="70"/>
                    <a:pt x="40" y="81"/>
                  </a:cubicBezTo>
                  <a:cubicBezTo>
                    <a:pt x="21" y="97"/>
                    <a:pt x="11" y="160"/>
                    <a:pt x="0" y="213"/>
                  </a:cubicBezTo>
                  <a:cubicBezTo>
                    <a:pt x="235" y="213"/>
                    <a:pt x="235" y="213"/>
                    <a:pt x="235" y="213"/>
                  </a:cubicBezTo>
                  <a:cubicBezTo>
                    <a:pt x="469" y="213"/>
                    <a:pt x="469" y="213"/>
                    <a:pt x="469" y="213"/>
                  </a:cubicBezTo>
                  <a:cubicBezTo>
                    <a:pt x="458" y="160"/>
                    <a:pt x="448" y="97"/>
                    <a:pt x="429" y="81"/>
                  </a:cubicBezTo>
                  <a:cubicBezTo>
                    <a:pt x="416" y="70"/>
                    <a:pt x="386" y="46"/>
                    <a:pt x="283" y="1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FFDE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3"/>
            <p:cNvSpPr>
              <a:spLocks/>
            </p:cNvSpPr>
            <p:nvPr/>
          </p:nvSpPr>
          <p:spPr bwMode="auto">
            <a:xfrm>
              <a:off x="1330324" y="5157788"/>
              <a:ext cx="1082675" cy="492125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40" y="81"/>
                </a:cxn>
                <a:cxn ang="0">
                  <a:pos x="0" y="213"/>
                </a:cxn>
                <a:cxn ang="0">
                  <a:pos x="235" y="213"/>
                </a:cxn>
                <a:cxn ang="0">
                  <a:pos x="469" y="213"/>
                </a:cxn>
                <a:cxn ang="0">
                  <a:pos x="429" y="81"/>
                </a:cxn>
                <a:cxn ang="0">
                  <a:pos x="283" y="1"/>
                </a:cxn>
                <a:cxn ang="0">
                  <a:pos x="188" y="0"/>
                </a:cxn>
              </a:cxnLst>
              <a:rect l="0" t="0" r="r" b="b"/>
              <a:pathLst>
                <a:path w="469" h="213">
                  <a:moveTo>
                    <a:pt x="188" y="0"/>
                  </a:moveTo>
                  <a:cubicBezTo>
                    <a:pt x="84" y="46"/>
                    <a:pt x="53" y="70"/>
                    <a:pt x="40" y="81"/>
                  </a:cubicBezTo>
                  <a:cubicBezTo>
                    <a:pt x="21" y="97"/>
                    <a:pt x="11" y="160"/>
                    <a:pt x="0" y="213"/>
                  </a:cubicBezTo>
                  <a:cubicBezTo>
                    <a:pt x="235" y="213"/>
                    <a:pt x="235" y="213"/>
                    <a:pt x="235" y="213"/>
                  </a:cubicBezTo>
                  <a:cubicBezTo>
                    <a:pt x="469" y="213"/>
                    <a:pt x="469" y="213"/>
                    <a:pt x="469" y="213"/>
                  </a:cubicBezTo>
                  <a:cubicBezTo>
                    <a:pt x="458" y="160"/>
                    <a:pt x="448" y="97"/>
                    <a:pt x="429" y="81"/>
                  </a:cubicBezTo>
                  <a:cubicBezTo>
                    <a:pt x="416" y="70"/>
                    <a:pt x="386" y="46"/>
                    <a:pt x="283" y="1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E74B3C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4"/>
            <p:cNvSpPr>
              <a:spLocks/>
            </p:cNvSpPr>
            <p:nvPr/>
          </p:nvSpPr>
          <p:spPr bwMode="auto">
            <a:xfrm>
              <a:off x="1754187" y="4805363"/>
              <a:ext cx="233363" cy="4873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139"/>
                </a:cxn>
                <a:cxn ang="0">
                  <a:pos x="0" y="177"/>
                </a:cxn>
                <a:cxn ang="0">
                  <a:pos x="101" y="177"/>
                </a:cxn>
                <a:cxn ang="0">
                  <a:pos x="101" y="139"/>
                </a:cxn>
                <a:cxn ang="0">
                  <a:pos x="101" y="62"/>
                </a:cxn>
                <a:cxn ang="0">
                  <a:pos x="0" y="62"/>
                </a:cxn>
              </a:cxnLst>
              <a:rect l="0" t="0" r="r" b="b"/>
              <a:pathLst>
                <a:path w="101" h="211">
                  <a:moveTo>
                    <a:pt x="0" y="62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8" y="210"/>
                    <a:pt x="73" y="211"/>
                    <a:pt x="101" y="177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0"/>
                    <a:pt x="0" y="0"/>
                    <a:pt x="0" y="62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5"/>
            <p:cNvSpPr>
              <a:spLocks/>
            </p:cNvSpPr>
            <p:nvPr/>
          </p:nvSpPr>
          <p:spPr bwMode="auto">
            <a:xfrm>
              <a:off x="1544637" y="4775200"/>
              <a:ext cx="96838" cy="1428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37" y="25"/>
                </a:cxn>
                <a:cxn ang="0">
                  <a:pos x="30" y="59"/>
                </a:cxn>
                <a:cxn ang="0">
                  <a:pos x="5" y="36"/>
                </a:cxn>
                <a:cxn ang="0">
                  <a:pos x="12" y="3"/>
                </a:cxn>
              </a:cxnLst>
              <a:rect l="0" t="0" r="r" b="b"/>
              <a:pathLst>
                <a:path w="42" h="62">
                  <a:moveTo>
                    <a:pt x="12" y="3"/>
                  </a:moveTo>
                  <a:cubicBezTo>
                    <a:pt x="20" y="0"/>
                    <a:pt x="32" y="10"/>
                    <a:pt x="37" y="25"/>
                  </a:cubicBezTo>
                  <a:cubicBezTo>
                    <a:pt x="42" y="41"/>
                    <a:pt x="39" y="56"/>
                    <a:pt x="30" y="59"/>
                  </a:cubicBezTo>
                  <a:cubicBezTo>
                    <a:pt x="21" y="62"/>
                    <a:pt x="10" y="51"/>
                    <a:pt x="5" y="36"/>
                  </a:cubicBezTo>
                  <a:cubicBezTo>
                    <a:pt x="0" y="21"/>
                    <a:pt x="3" y="6"/>
                    <a:pt x="12" y="3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7"/>
            <p:cNvSpPr>
              <a:spLocks/>
            </p:cNvSpPr>
            <p:nvPr/>
          </p:nvSpPr>
          <p:spPr bwMode="auto">
            <a:xfrm>
              <a:off x="2101849" y="4775200"/>
              <a:ext cx="96838" cy="142875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5" y="25"/>
                </a:cxn>
                <a:cxn ang="0">
                  <a:pos x="12" y="59"/>
                </a:cxn>
                <a:cxn ang="0">
                  <a:pos x="37" y="36"/>
                </a:cxn>
                <a:cxn ang="0">
                  <a:pos x="30" y="3"/>
                </a:cxn>
              </a:cxnLst>
              <a:rect l="0" t="0" r="r" b="b"/>
              <a:pathLst>
                <a:path w="42" h="62">
                  <a:moveTo>
                    <a:pt x="30" y="3"/>
                  </a:moveTo>
                  <a:cubicBezTo>
                    <a:pt x="21" y="0"/>
                    <a:pt x="10" y="10"/>
                    <a:pt x="5" y="25"/>
                  </a:cubicBezTo>
                  <a:cubicBezTo>
                    <a:pt x="0" y="41"/>
                    <a:pt x="3" y="56"/>
                    <a:pt x="12" y="59"/>
                  </a:cubicBezTo>
                  <a:cubicBezTo>
                    <a:pt x="21" y="62"/>
                    <a:pt x="32" y="51"/>
                    <a:pt x="37" y="36"/>
                  </a:cubicBezTo>
                  <a:cubicBezTo>
                    <a:pt x="42" y="21"/>
                    <a:pt x="39" y="6"/>
                    <a:pt x="30" y="3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8"/>
            <p:cNvSpPr>
              <a:spLocks/>
            </p:cNvSpPr>
            <p:nvPr/>
          </p:nvSpPr>
          <p:spPr bwMode="auto">
            <a:xfrm>
              <a:off x="1479549" y="4471988"/>
              <a:ext cx="782638" cy="660400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76" y="228"/>
                </a:cxn>
                <a:cxn ang="0">
                  <a:pos x="170" y="286"/>
                </a:cxn>
                <a:cxn ang="0">
                  <a:pos x="263" y="228"/>
                </a:cxn>
                <a:cxn ang="0">
                  <a:pos x="170" y="0"/>
                </a:cxn>
              </a:cxnLst>
              <a:rect l="0" t="0" r="r" b="b"/>
              <a:pathLst>
                <a:path w="339" h="286">
                  <a:moveTo>
                    <a:pt x="170" y="0"/>
                  </a:moveTo>
                  <a:cubicBezTo>
                    <a:pt x="0" y="0"/>
                    <a:pt x="65" y="212"/>
                    <a:pt x="76" y="228"/>
                  </a:cubicBezTo>
                  <a:cubicBezTo>
                    <a:pt x="88" y="246"/>
                    <a:pt x="142" y="286"/>
                    <a:pt x="170" y="286"/>
                  </a:cubicBezTo>
                  <a:cubicBezTo>
                    <a:pt x="197" y="286"/>
                    <a:pt x="251" y="246"/>
                    <a:pt x="263" y="228"/>
                  </a:cubicBezTo>
                  <a:cubicBezTo>
                    <a:pt x="274" y="212"/>
                    <a:pt x="339" y="0"/>
                    <a:pt x="170" y="0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9"/>
            <p:cNvSpPr>
              <a:spLocks/>
            </p:cNvSpPr>
            <p:nvPr/>
          </p:nvSpPr>
          <p:spPr bwMode="auto">
            <a:xfrm>
              <a:off x="1573212" y="4387850"/>
              <a:ext cx="617538" cy="500063"/>
            </a:xfrm>
            <a:custGeom>
              <a:avLst/>
              <a:gdLst/>
              <a:ahLst/>
              <a:cxnLst>
                <a:cxn ang="0">
                  <a:pos x="52" y="105"/>
                </a:cxn>
                <a:cxn ang="0">
                  <a:pos x="20" y="217"/>
                </a:cxn>
                <a:cxn ang="0">
                  <a:pos x="33" y="59"/>
                </a:cxn>
                <a:cxn ang="0">
                  <a:pos x="205" y="42"/>
                </a:cxn>
                <a:cxn ang="0">
                  <a:pos x="240" y="208"/>
                </a:cxn>
                <a:cxn ang="0">
                  <a:pos x="204" y="106"/>
                </a:cxn>
                <a:cxn ang="0">
                  <a:pos x="52" y="105"/>
                </a:cxn>
              </a:cxnLst>
              <a:rect l="0" t="0" r="r" b="b"/>
              <a:pathLst>
                <a:path w="268" h="217">
                  <a:moveTo>
                    <a:pt x="52" y="105"/>
                  </a:moveTo>
                  <a:cubicBezTo>
                    <a:pt x="42" y="159"/>
                    <a:pt x="18" y="154"/>
                    <a:pt x="20" y="217"/>
                  </a:cubicBezTo>
                  <a:cubicBezTo>
                    <a:pt x="12" y="168"/>
                    <a:pt x="0" y="102"/>
                    <a:pt x="33" y="59"/>
                  </a:cubicBezTo>
                  <a:cubicBezTo>
                    <a:pt x="60" y="25"/>
                    <a:pt x="148" y="0"/>
                    <a:pt x="205" y="42"/>
                  </a:cubicBezTo>
                  <a:cubicBezTo>
                    <a:pt x="268" y="55"/>
                    <a:pt x="249" y="184"/>
                    <a:pt x="240" y="208"/>
                  </a:cubicBezTo>
                  <a:cubicBezTo>
                    <a:pt x="234" y="169"/>
                    <a:pt x="221" y="152"/>
                    <a:pt x="204" y="106"/>
                  </a:cubicBezTo>
                  <a:cubicBezTo>
                    <a:pt x="182" y="122"/>
                    <a:pt x="91" y="39"/>
                    <a:pt x="52" y="105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10"/>
            <p:cNvSpPr>
              <a:spLocks/>
            </p:cNvSpPr>
            <p:nvPr/>
          </p:nvSpPr>
          <p:spPr bwMode="auto">
            <a:xfrm>
              <a:off x="1708149" y="5272088"/>
              <a:ext cx="309563" cy="3778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21"/>
                </a:cxn>
                <a:cxn ang="0">
                  <a:pos x="27" y="164"/>
                </a:cxn>
                <a:cxn ang="0">
                  <a:pos x="123" y="164"/>
                </a:cxn>
                <a:cxn ang="0">
                  <a:pos x="134" y="22"/>
                </a:cxn>
                <a:cxn ang="0">
                  <a:pos x="71" y="0"/>
                </a:cxn>
              </a:cxnLst>
              <a:rect l="0" t="0" r="r" b="b"/>
              <a:pathLst>
                <a:path w="134" h="164">
                  <a:moveTo>
                    <a:pt x="71" y="0"/>
                  </a:moveTo>
                  <a:cubicBezTo>
                    <a:pt x="71" y="0"/>
                    <a:pt x="0" y="17"/>
                    <a:pt x="0" y="21"/>
                  </a:cubicBezTo>
                  <a:cubicBezTo>
                    <a:pt x="0" y="26"/>
                    <a:pt x="27" y="164"/>
                    <a:pt x="27" y="164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134" y="22"/>
                    <a:pt x="134" y="22"/>
                    <a:pt x="134" y="22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11"/>
            <p:cNvSpPr>
              <a:spLocks/>
            </p:cNvSpPr>
            <p:nvPr/>
          </p:nvSpPr>
          <p:spPr bwMode="auto">
            <a:xfrm>
              <a:off x="1601787" y="5162550"/>
              <a:ext cx="203200" cy="48736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32"/>
                </a:cxn>
                <a:cxn ang="0">
                  <a:pos x="128" y="307"/>
                </a:cxn>
                <a:cxn ang="0">
                  <a:pos x="73" y="307"/>
                </a:cxn>
                <a:cxn ang="0">
                  <a:pos x="14" y="185"/>
                </a:cxn>
                <a:cxn ang="0">
                  <a:pos x="70" y="147"/>
                </a:cxn>
                <a:cxn ang="0">
                  <a:pos x="0" y="114"/>
                </a:cxn>
                <a:cxn ang="0">
                  <a:pos x="66" y="13"/>
                </a:cxn>
                <a:cxn ang="0">
                  <a:pos x="96" y="0"/>
                </a:cxn>
              </a:cxnLst>
              <a:rect l="0" t="0" r="r" b="b"/>
              <a:pathLst>
                <a:path w="128" h="307">
                  <a:moveTo>
                    <a:pt x="96" y="0"/>
                  </a:moveTo>
                  <a:lnTo>
                    <a:pt x="96" y="32"/>
                  </a:lnTo>
                  <a:lnTo>
                    <a:pt x="128" y="307"/>
                  </a:lnTo>
                  <a:lnTo>
                    <a:pt x="73" y="307"/>
                  </a:lnTo>
                  <a:lnTo>
                    <a:pt x="14" y="185"/>
                  </a:lnTo>
                  <a:lnTo>
                    <a:pt x="70" y="147"/>
                  </a:lnTo>
                  <a:lnTo>
                    <a:pt x="0" y="114"/>
                  </a:lnTo>
                  <a:lnTo>
                    <a:pt x="66" y="1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2"/>
            <p:cNvSpPr>
              <a:spLocks/>
            </p:cNvSpPr>
            <p:nvPr/>
          </p:nvSpPr>
          <p:spPr bwMode="auto">
            <a:xfrm>
              <a:off x="1936749" y="5162550"/>
              <a:ext cx="203200" cy="4873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32"/>
                </a:cxn>
                <a:cxn ang="0">
                  <a:pos x="0" y="307"/>
                </a:cxn>
                <a:cxn ang="0">
                  <a:pos x="54" y="307"/>
                </a:cxn>
                <a:cxn ang="0">
                  <a:pos x="115" y="185"/>
                </a:cxn>
                <a:cxn ang="0">
                  <a:pos x="57" y="147"/>
                </a:cxn>
                <a:cxn ang="0">
                  <a:pos x="128" y="114"/>
                </a:cxn>
                <a:cxn ang="0">
                  <a:pos x="70" y="16"/>
                </a:cxn>
                <a:cxn ang="0">
                  <a:pos x="32" y="0"/>
                </a:cxn>
              </a:cxnLst>
              <a:rect l="0" t="0" r="r" b="b"/>
              <a:pathLst>
                <a:path w="128" h="307">
                  <a:moveTo>
                    <a:pt x="32" y="0"/>
                  </a:moveTo>
                  <a:lnTo>
                    <a:pt x="32" y="32"/>
                  </a:lnTo>
                  <a:lnTo>
                    <a:pt x="0" y="307"/>
                  </a:lnTo>
                  <a:lnTo>
                    <a:pt x="54" y="307"/>
                  </a:lnTo>
                  <a:lnTo>
                    <a:pt x="115" y="185"/>
                  </a:lnTo>
                  <a:lnTo>
                    <a:pt x="57" y="147"/>
                  </a:lnTo>
                  <a:lnTo>
                    <a:pt x="128" y="114"/>
                  </a:lnTo>
                  <a:lnTo>
                    <a:pt x="70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13"/>
            <p:cNvSpPr>
              <a:spLocks/>
            </p:cNvSpPr>
            <p:nvPr/>
          </p:nvSpPr>
          <p:spPr bwMode="auto">
            <a:xfrm>
              <a:off x="1746249" y="5126038"/>
              <a:ext cx="127000" cy="24765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6"/>
                </a:cxn>
                <a:cxn ang="0">
                  <a:pos x="17" y="156"/>
                </a:cxn>
                <a:cxn ang="0">
                  <a:pos x="80" y="92"/>
                </a:cxn>
                <a:cxn ang="0">
                  <a:pos x="5" y="0"/>
                </a:cxn>
              </a:cxnLst>
              <a:rect l="0" t="0" r="r" b="b"/>
              <a:pathLst>
                <a:path w="80" h="156">
                  <a:moveTo>
                    <a:pt x="5" y="0"/>
                  </a:moveTo>
                  <a:lnTo>
                    <a:pt x="0" y="26"/>
                  </a:lnTo>
                  <a:lnTo>
                    <a:pt x="17" y="156"/>
                  </a:lnTo>
                  <a:lnTo>
                    <a:pt x="80" y="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14"/>
            <p:cNvSpPr>
              <a:spLocks/>
            </p:cNvSpPr>
            <p:nvPr/>
          </p:nvSpPr>
          <p:spPr bwMode="auto">
            <a:xfrm>
              <a:off x="1822449" y="5272088"/>
              <a:ext cx="98425" cy="984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2" y="43"/>
                </a:cxn>
                <a:cxn ang="0">
                  <a:pos x="31" y="43"/>
                </a:cxn>
                <a:cxn ang="0">
                  <a:pos x="43" y="24"/>
                </a:cxn>
                <a:cxn ang="0">
                  <a:pos x="22" y="0"/>
                </a:cxn>
                <a:cxn ang="0">
                  <a:pos x="0" y="24"/>
                </a:cxn>
              </a:cxnLst>
              <a:rect l="0" t="0" r="r" b="b"/>
              <a:pathLst>
                <a:path w="43" h="43">
                  <a:moveTo>
                    <a:pt x="0" y="24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8" y="43"/>
                    <a:pt x="25" y="43"/>
                    <a:pt x="31" y="4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15"/>
            <p:cNvSpPr>
              <a:spLocks/>
            </p:cNvSpPr>
            <p:nvPr/>
          </p:nvSpPr>
          <p:spPr bwMode="auto">
            <a:xfrm>
              <a:off x="1809749" y="5370513"/>
              <a:ext cx="122238" cy="2794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176"/>
                </a:cxn>
                <a:cxn ang="0">
                  <a:pos x="77" y="176"/>
                </a:cxn>
                <a:cxn ang="0">
                  <a:pos x="53" y="0"/>
                </a:cxn>
                <a:cxn ang="0">
                  <a:pos x="25" y="0"/>
                </a:cxn>
              </a:cxnLst>
              <a:rect l="0" t="0" r="r" b="b"/>
              <a:pathLst>
                <a:path w="77" h="176">
                  <a:moveTo>
                    <a:pt x="25" y="0"/>
                  </a:moveTo>
                  <a:lnTo>
                    <a:pt x="0" y="176"/>
                  </a:lnTo>
                  <a:lnTo>
                    <a:pt x="77" y="176"/>
                  </a:lnTo>
                  <a:lnTo>
                    <a:pt x="5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16"/>
            <p:cNvSpPr>
              <a:spLocks/>
            </p:cNvSpPr>
            <p:nvPr/>
          </p:nvSpPr>
          <p:spPr bwMode="auto">
            <a:xfrm>
              <a:off x="1873249" y="5126038"/>
              <a:ext cx="122238" cy="24923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5"/>
                </a:cxn>
                <a:cxn ang="0">
                  <a:pos x="61" y="157"/>
                </a:cxn>
                <a:cxn ang="0">
                  <a:pos x="0" y="92"/>
                </a:cxn>
                <a:cxn ang="0">
                  <a:pos x="72" y="0"/>
                </a:cxn>
              </a:cxnLst>
              <a:rect l="0" t="0" r="r" b="b"/>
              <a:pathLst>
                <a:path w="77" h="157">
                  <a:moveTo>
                    <a:pt x="72" y="0"/>
                  </a:moveTo>
                  <a:lnTo>
                    <a:pt x="77" y="25"/>
                  </a:lnTo>
                  <a:lnTo>
                    <a:pt x="61" y="157"/>
                  </a:lnTo>
                  <a:lnTo>
                    <a:pt x="0" y="9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17"/>
            <p:cNvSpPr>
              <a:spLocks/>
            </p:cNvSpPr>
            <p:nvPr/>
          </p:nvSpPr>
          <p:spPr bwMode="auto">
            <a:xfrm>
              <a:off x="1720849" y="4537075"/>
              <a:ext cx="347663" cy="157163"/>
            </a:xfrm>
            <a:custGeom>
              <a:avLst/>
              <a:gdLst/>
              <a:ahLst/>
              <a:cxnLst>
                <a:cxn ang="0">
                  <a:pos x="140" y="38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104" y="45"/>
                </a:cxn>
                <a:cxn ang="0">
                  <a:pos x="141" y="37"/>
                </a:cxn>
                <a:cxn ang="0">
                  <a:pos x="140" y="38"/>
                </a:cxn>
              </a:cxnLst>
              <a:rect l="0" t="0" r="r" b="b"/>
              <a:pathLst>
                <a:path w="151" h="68">
                  <a:moveTo>
                    <a:pt x="140" y="38"/>
                  </a:moveTo>
                  <a:cubicBezTo>
                    <a:pt x="128" y="68"/>
                    <a:pt x="30" y="0"/>
                    <a:pt x="2" y="27"/>
                  </a:cubicBezTo>
                  <a:cubicBezTo>
                    <a:pt x="0" y="28"/>
                    <a:pt x="2" y="30"/>
                    <a:pt x="3" y="29"/>
                  </a:cubicBezTo>
                  <a:cubicBezTo>
                    <a:pt x="36" y="16"/>
                    <a:pt x="72" y="35"/>
                    <a:pt x="104" y="45"/>
                  </a:cubicBezTo>
                  <a:cubicBezTo>
                    <a:pt x="110" y="47"/>
                    <a:pt x="151" y="57"/>
                    <a:pt x="141" y="37"/>
                  </a:cubicBezTo>
                  <a:cubicBezTo>
                    <a:pt x="141" y="37"/>
                    <a:pt x="140" y="37"/>
                    <a:pt x="140" y="38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18"/>
            <p:cNvSpPr>
              <a:spLocks/>
            </p:cNvSpPr>
            <p:nvPr/>
          </p:nvSpPr>
          <p:spPr bwMode="auto">
            <a:xfrm>
              <a:off x="1766887" y="4572000"/>
              <a:ext cx="271463" cy="73025"/>
            </a:xfrm>
            <a:custGeom>
              <a:avLst/>
              <a:gdLst/>
              <a:ahLst/>
              <a:cxnLst>
                <a:cxn ang="0">
                  <a:pos x="118" y="31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59" y="20"/>
                </a:cxn>
                <a:cxn ang="0">
                  <a:pos x="118" y="32"/>
                </a:cxn>
                <a:cxn ang="0">
                  <a:pos x="118" y="31"/>
                </a:cxn>
              </a:cxnLst>
              <a:rect l="0" t="0" r="r" b="b"/>
              <a:pathLst>
                <a:path w="118" h="32">
                  <a:moveTo>
                    <a:pt x="118" y="31"/>
                  </a:moveTo>
                  <a:cubicBezTo>
                    <a:pt x="77" y="29"/>
                    <a:pt x="42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21" y="9"/>
                    <a:pt x="40" y="14"/>
                    <a:pt x="59" y="20"/>
                  </a:cubicBezTo>
                  <a:cubicBezTo>
                    <a:pt x="78" y="27"/>
                    <a:pt x="98" y="32"/>
                    <a:pt x="118" y="32"/>
                  </a:cubicBezTo>
                  <a:cubicBezTo>
                    <a:pt x="118" y="32"/>
                    <a:pt x="118" y="31"/>
                    <a:pt x="118" y="31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19"/>
            <p:cNvSpPr>
              <a:spLocks/>
            </p:cNvSpPr>
            <p:nvPr/>
          </p:nvSpPr>
          <p:spPr bwMode="auto">
            <a:xfrm>
              <a:off x="1827212" y="4572000"/>
              <a:ext cx="219075" cy="77788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57" y="19"/>
                </a:cxn>
                <a:cxn ang="0">
                  <a:pos x="1" y="3"/>
                </a:cxn>
                <a:cxn ang="0">
                  <a:pos x="1" y="6"/>
                </a:cxn>
                <a:cxn ang="0">
                  <a:pos x="46" y="22"/>
                </a:cxn>
                <a:cxn ang="0">
                  <a:pos x="73" y="30"/>
                </a:cxn>
                <a:cxn ang="0">
                  <a:pos x="91" y="23"/>
                </a:cxn>
                <a:cxn ang="0">
                  <a:pos x="89" y="24"/>
                </a:cxn>
              </a:cxnLst>
              <a:rect l="0" t="0" r="r" b="b"/>
              <a:pathLst>
                <a:path w="95" h="34">
                  <a:moveTo>
                    <a:pt x="89" y="24"/>
                  </a:moveTo>
                  <a:cubicBezTo>
                    <a:pt x="90" y="29"/>
                    <a:pt x="61" y="20"/>
                    <a:pt x="57" y="19"/>
                  </a:cubicBezTo>
                  <a:cubicBezTo>
                    <a:pt x="39" y="13"/>
                    <a:pt x="21" y="0"/>
                    <a:pt x="1" y="3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16" y="12"/>
                    <a:pt x="31" y="16"/>
                    <a:pt x="46" y="22"/>
                  </a:cubicBezTo>
                  <a:cubicBezTo>
                    <a:pt x="55" y="25"/>
                    <a:pt x="64" y="28"/>
                    <a:pt x="73" y="30"/>
                  </a:cubicBezTo>
                  <a:cubicBezTo>
                    <a:pt x="78" y="31"/>
                    <a:pt x="95" y="34"/>
                    <a:pt x="91" y="23"/>
                  </a:cubicBezTo>
                  <a:cubicBezTo>
                    <a:pt x="90" y="22"/>
                    <a:pt x="89" y="23"/>
                    <a:pt x="89" y="2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20"/>
            <p:cNvSpPr>
              <a:spLocks/>
            </p:cNvSpPr>
            <p:nvPr/>
          </p:nvSpPr>
          <p:spPr bwMode="auto">
            <a:xfrm>
              <a:off x="2108199" y="4800600"/>
              <a:ext cx="20638" cy="87313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16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4" y="36"/>
                </a:cxn>
                <a:cxn ang="0">
                  <a:pos x="8" y="15"/>
                </a:cxn>
                <a:cxn ang="0">
                  <a:pos x="9" y="8"/>
                </a:cxn>
              </a:cxnLst>
              <a:rect l="0" t="0" r="r" b="b"/>
              <a:pathLst>
                <a:path w="9" h="38">
                  <a:moveTo>
                    <a:pt x="9" y="8"/>
                  </a:moveTo>
                  <a:cubicBezTo>
                    <a:pt x="9" y="7"/>
                    <a:pt x="8" y="6"/>
                    <a:pt x="7" y="6"/>
                  </a:cubicBezTo>
                  <a:cubicBezTo>
                    <a:pt x="7" y="5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7"/>
                    <a:pt x="2" y="12"/>
                    <a:pt x="1" y="16"/>
                  </a:cubicBezTo>
                  <a:cubicBezTo>
                    <a:pt x="1" y="21"/>
                    <a:pt x="1" y="26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1" y="38"/>
                    <a:pt x="4" y="38"/>
                    <a:pt x="4" y="36"/>
                  </a:cubicBezTo>
                  <a:cubicBezTo>
                    <a:pt x="7" y="29"/>
                    <a:pt x="7" y="22"/>
                    <a:pt x="8" y="15"/>
                  </a:cubicBezTo>
                  <a:cubicBezTo>
                    <a:pt x="8" y="13"/>
                    <a:pt x="8" y="10"/>
                    <a:pt x="9" y="8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1"/>
            <p:cNvSpPr>
              <a:spLocks noEditPoints="1"/>
            </p:cNvSpPr>
            <p:nvPr/>
          </p:nvSpPr>
          <p:spPr bwMode="auto">
            <a:xfrm>
              <a:off x="1650999" y="4751388"/>
              <a:ext cx="441325" cy="161925"/>
            </a:xfrm>
            <a:custGeom>
              <a:avLst/>
              <a:gdLst/>
              <a:ahLst/>
              <a:cxnLst>
                <a:cxn ang="0">
                  <a:pos x="143" y="69"/>
                </a:cxn>
                <a:cxn ang="0">
                  <a:pos x="145" y="69"/>
                </a:cxn>
                <a:cxn ang="0">
                  <a:pos x="180" y="41"/>
                </a:cxn>
                <a:cxn ang="0">
                  <a:pos x="187" y="19"/>
                </a:cxn>
                <a:cxn ang="0">
                  <a:pos x="191" y="10"/>
                </a:cxn>
                <a:cxn ang="0">
                  <a:pos x="185" y="4"/>
                </a:cxn>
                <a:cxn ang="0">
                  <a:pos x="144" y="1"/>
                </a:cxn>
                <a:cxn ang="0">
                  <a:pos x="144" y="6"/>
                </a:cxn>
                <a:cxn ang="0">
                  <a:pos x="172" y="9"/>
                </a:cxn>
                <a:cxn ang="0">
                  <a:pos x="171" y="52"/>
                </a:cxn>
                <a:cxn ang="0">
                  <a:pos x="143" y="65"/>
                </a:cxn>
                <a:cxn ang="0">
                  <a:pos x="143" y="69"/>
                </a:cxn>
                <a:cxn ang="0">
                  <a:pos x="95" y="10"/>
                </a:cxn>
                <a:cxn ang="0">
                  <a:pos x="51" y="2"/>
                </a:cxn>
                <a:cxn ang="0">
                  <a:pos x="47" y="2"/>
                </a:cxn>
                <a:cxn ang="0">
                  <a:pos x="47" y="6"/>
                </a:cxn>
                <a:cxn ang="0">
                  <a:pos x="79" y="16"/>
                </a:cxn>
                <a:cxn ang="0">
                  <a:pos x="60" y="62"/>
                </a:cxn>
                <a:cxn ang="0">
                  <a:pos x="46" y="65"/>
                </a:cxn>
                <a:cxn ang="0">
                  <a:pos x="46" y="69"/>
                </a:cxn>
                <a:cxn ang="0">
                  <a:pos x="79" y="48"/>
                </a:cxn>
                <a:cxn ang="0">
                  <a:pos x="95" y="25"/>
                </a:cxn>
                <a:cxn ang="0">
                  <a:pos x="111" y="48"/>
                </a:cxn>
                <a:cxn ang="0">
                  <a:pos x="143" y="69"/>
                </a:cxn>
                <a:cxn ang="0">
                  <a:pos x="143" y="65"/>
                </a:cxn>
                <a:cxn ang="0">
                  <a:pos x="128" y="62"/>
                </a:cxn>
                <a:cxn ang="0">
                  <a:pos x="112" y="16"/>
                </a:cxn>
                <a:cxn ang="0">
                  <a:pos x="144" y="6"/>
                </a:cxn>
                <a:cxn ang="0">
                  <a:pos x="144" y="1"/>
                </a:cxn>
                <a:cxn ang="0">
                  <a:pos x="141" y="2"/>
                </a:cxn>
                <a:cxn ang="0">
                  <a:pos x="95" y="10"/>
                </a:cxn>
                <a:cxn ang="0">
                  <a:pos x="47" y="2"/>
                </a:cxn>
                <a:cxn ang="0">
                  <a:pos x="6" y="4"/>
                </a:cxn>
                <a:cxn ang="0">
                  <a:pos x="1" y="10"/>
                </a:cxn>
                <a:cxn ang="0">
                  <a:pos x="4" y="19"/>
                </a:cxn>
                <a:cxn ang="0">
                  <a:pos x="10" y="42"/>
                </a:cxn>
                <a:cxn ang="0">
                  <a:pos x="42" y="69"/>
                </a:cxn>
                <a:cxn ang="0">
                  <a:pos x="46" y="69"/>
                </a:cxn>
                <a:cxn ang="0">
                  <a:pos x="46" y="65"/>
                </a:cxn>
                <a:cxn ang="0">
                  <a:pos x="18" y="52"/>
                </a:cxn>
                <a:cxn ang="0">
                  <a:pos x="19" y="9"/>
                </a:cxn>
                <a:cxn ang="0">
                  <a:pos x="47" y="6"/>
                </a:cxn>
                <a:cxn ang="0">
                  <a:pos x="47" y="2"/>
                </a:cxn>
              </a:cxnLst>
              <a:rect l="0" t="0" r="r" b="b"/>
              <a:pathLst>
                <a:path w="191" h="70">
                  <a:moveTo>
                    <a:pt x="143" y="69"/>
                  </a:moveTo>
                  <a:cubicBezTo>
                    <a:pt x="143" y="69"/>
                    <a:pt x="144" y="69"/>
                    <a:pt x="145" y="69"/>
                  </a:cubicBezTo>
                  <a:cubicBezTo>
                    <a:pt x="171" y="67"/>
                    <a:pt x="177" y="56"/>
                    <a:pt x="180" y="41"/>
                  </a:cubicBezTo>
                  <a:cubicBezTo>
                    <a:pt x="183" y="25"/>
                    <a:pt x="183" y="20"/>
                    <a:pt x="187" y="19"/>
                  </a:cubicBezTo>
                  <a:cubicBezTo>
                    <a:pt x="190" y="18"/>
                    <a:pt x="191" y="14"/>
                    <a:pt x="191" y="10"/>
                  </a:cubicBezTo>
                  <a:cubicBezTo>
                    <a:pt x="190" y="6"/>
                    <a:pt x="190" y="5"/>
                    <a:pt x="185" y="4"/>
                  </a:cubicBezTo>
                  <a:cubicBezTo>
                    <a:pt x="182" y="2"/>
                    <a:pt x="160" y="0"/>
                    <a:pt x="144" y="1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57" y="5"/>
                    <a:pt x="169" y="6"/>
                    <a:pt x="172" y="9"/>
                  </a:cubicBezTo>
                  <a:cubicBezTo>
                    <a:pt x="180" y="14"/>
                    <a:pt x="178" y="39"/>
                    <a:pt x="171" y="52"/>
                  </a:cubicBezTo>
                  <a:cubicBezTo>
                    <a:pt x="167" y="61"/>
                    <a:pt x="154" y="65"/>
                    <a:pt x="143" y="65"/>
                  </a:cubicBezTo>
                  <a:lnTo>
                    <a:pt x="143" y="69"/>
                  </a:lnTo>
                  <a:close/>
                  <a:moveTo>
                    <a:pt x="95" y="10"/>
                  </a:moveTo>
                  <a:cubicBezTo>
                    <a:pt x="90" y="10"/>
                    <a:pt x="67" y="3"/>
                    <a:pt x="51" y="2"/>
                  </a:cubicBezTo>
                  <a:cubicBezTo>
                    <a:pt x="50" y="2"/>
                    <a:pt x="49" y="2"/>
                    <a:pt x="47" y="2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60" y="6"/>
                    <a:pt x="74" y="9"/>
                    <a:pt x="79" y="16"/>
                  </a:cubicBezTo>
                  <a:cubicBezTo>
                    <a:pt x="86" y="28"/>
                    <a:pt x="73" y="56"/>
                    <a:pt x="60" y="62"/>
                  </a:cubicBezTo>
                  <a:cubicBezTo>
                    <a:pt x="56" y="64"/>
                    <a:pt x="51" y="65"/>
                    <a:pt x="46" y="65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68" y="69"/>
                    <a:pt x="76" y="54"/>
                    <a:pt x="79" y="48"/>
                  </a:cubicBezTo>
                  <a:cubicBezTo>
                    <a:pt x="84" y="39"/>
                    <a:pt x="83" y="25"/>
                    <a:pt x="95" y="25"/>
                  </a:cubicBezTo>
                  <a:cubicBezTo>
                    <a:pt x="108" y="25"/>
                    <a:pt x="106" y="38"/>
                    <a:pt x="111" y="48"/>
                  </a:cubicBezTo>
                  <a:cubicBezTo>
                    <a:pt x="113" y="53"/>
                    <a:pt x="120" y="70"/>
                    <a:pt x="143" y="69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37" y="65"/>
                    <a:pt x="132" y="64"/>
                    <a:pt x="128" y="62"/>
                  </a:cubicBezTo>
                  <a:cubicBezTo>
                    <a:pt x="116" y="56"/>
                    <a:pt x="104" y="28"/>
                    <a:pt x="112" y="16"/>
                  </a:cubicBezTo>
                  <a:cubicBezTo>
                    <a:pt x="117" y="9"/>
                    <a:pt x="131" y="6"/>
                    <a:pt x="144" y="6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1" y="2"/>
                  </a:cubicBezTo>
                  <a:cubicBezTo>
                    <a:pt x="126" y="3"/>
                    <a:pt x="109" y="9"/>
                    <a:pt x="95" y="10"/>
                  </a:cubicBezTo>
                  <a:close/>
                  <a:moveTo>
                    <a:pt x="47" y="2"/>
                  </a:moveTo>
                  <a:cubicBezTo>
                    <a:pt x="31" y="1"/>
                    <a:pt x="10" y="3"/>
                    <a:pt x="6" y="4"/>
                  </a:cubicBezTo>
                  <a:cubicBezTo>
                    <a:pt x="1" y="6"/>
                    <a:pt x="1" y="6"/>
                    <a:pt x="1" y="10"/>
                  </a:cubicBezTo>
                  <a:cubicBezTo>
                    <a:pt x="0" y="14"/>
                    <a:pt x="1" y="18"/>
                    <a:pt x="4" y="19"/>
                  </a:cubicBezTo>
                  <a:cubicBezTo>
                    <a:pt x="8" y="20"/>
                    <a:pt x="8" y="26"/>
                    <a:pt x="10" y="42"/>
                  </a:cubicBezTo>
                  <a:cubicBezTo>
                    <a:pt x="12" y="56"/>
                    <a:pt x="17" y="67"/>
                    <a:pt x="42" y="69"/>
                  </a:cubicBezTo>
                  <a:cubicBezTo>
                    <a:pt x="44" y="69"/>
                    <a:pt x="45" y="69"/>
                    <a:pt x="46" y="69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35" y="65"/>
                    <a:pt x="22" y="61"/>
                    <a:pt x="18" y="52"/>
                  </a:cubicBezTo>
                  <a:cubicBezTo>
                    <a:pt x="11" y="40"/>
                    <a:pt x="11" y="14"/>
                    <a:pt x="19" y="9"/>
                  </a:cubicBezTo>
                  <a:cubicBezTo>
                    <a:pt x="23" y="7"/>
                    <a:pt x="35" y="5"/>
                    <a:pt x="47" y="6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22"/>
            <p:cNvSpPr>
              <a:spLocks noEditPoints="1"/>
            </p:cNvSpPr>
            <p:nvPr/>
          </p:nvSpPr>
          <p:spPr bwMode="auto">
            <a:xfrm>
              <a:off x="1611312" y="4775200"/>
              <a:ext cx="20638" cy="111125"/>
            </a:xfrm>
            <a:custGeom>
              <a:avLst/>
              <a:gdLst/>
              <a:ahLst/>
              <a:cxnLst>
                <a:cxn ang="0">
                  <a:pos x="8" y="34"/>
                </a:cxn>
                <a:cxn ang="0">
                  <a:pos x="8" y="34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4" y="19"/>
                </a:cxn>
                <a:cxn ang="0">
                  <a:pos x="3" y="19"/>
                </a:cxn>
                <a:cxn ang="0">
                  <a:pos x="3" y="16"/>
                </a:cxn>
                <a:cxn ang="0">
                  <a:pos x="2" y="16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40"/>
                </a:cxn>
                <a:cxn ang="0">
                  <a:pos x="4" y="46"/>
                </a:cxn>
                <a:cxn ang="0">
                  <a:pos x="5" y="46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8"/>
                </a:cxn>
                <a:cxn ang="0">
                  <a:pos x="6" y="48"/>
                </a:cxn>
                <a:cxn ang="0">
                  <a:pos x="8" y="47"/>
                </a:cxn>
                <a:cxn ang="0">
                  <a:pos x="8" y="47"/>
                </a:cxn>
                <a:cxn ang="0">
                  <a:pos x="8" y="34"/>
                </a:cxn>
                <a:cxn ang="0">
                  <a:pos x="7" y="34"/>
                </a:cxn>
                <a:cxn ang="0">
                  <a:pos x="7" y="35"/>
                </a:cxn>
                <a:cxn ang="0">
                  <a:pos x="7" y="34"/>
                </a:cxn>
                <a:cxn ang="0">
                  <a:pos x="7" y="34"/>
                </a:cxn>
              </a:cxnLst>
              <a:rect l="0" t="0" r="r" b="b"/>
              <a:pathLst>
                <a:path w="9" h="48"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7" y="23"/>
                    <a:pt x="4" y="12"/>
                    <a:pt x="4" y="1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7"/>
                    <a:pt x="3" y="13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3" y="15"/>
                    <a:pt x="2" y="15"/>
                    <a:pt x="2" y="16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1" y="22"/>
                    <a:pt x="1" y="24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1" y="21"/>
                    <a:pt x="0" y="21"/>
                    <a:pt x="0" y="22"/>
                  </a:cubicBezTo>
                  <a:cubicBezTo>
                    <a:pt x="1" y="23"/>
                    <a:pt x="1" y="25"/>
                    <a:pt x="1" y="27"/>
                  </a:cubicBezTo>
                  <a:cubicBezTo>
                    <a:pt x="1" y="31"/>
                    <a:pt x="2" y="36"/>
                    <a:pt x="3" y="40"/>
                  </a:cubicBezTo>
                  <a:cubicBezTo>
                    <a:pt x="3" y="42"/>
                    <a:pt x="3" y="44"/>
                    <a:pt x="4" y="46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8"/>
                  </a:cubicBezTo>
                  <a:cubicBezTo>
                    <a:pt x="5" y="48"/>
                    <a:pt x="6" y="48"/>
                    <a:pt x="6" y="48"/>
                  </a:cubicBezTo>
                  <a:cubicBezTo>
                    <a:pt x="7" y="48"/>
                    <a:pt x="7" y="48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42"/>
                    <a:pt x="9" y="38"/>
                    <a:pt x="8" y="34"/>
                  </a:cubicBezTo>
                  <a:close/>
                  <a:moveTo>
                    <a:pt x="7" y="34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23"/>
            <p:cNvSpPr>
              <a:spLocks/>
            </p:cNvSpPr>
            <p:nvPr/>
          </p:nvSpPr>
          <p:spPr bwMode="auto">
            <a:xfrm>
              <a:off x="1674812" y="4568825"/>
              <a:ext cx="127000" cy="79375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25" y="15"/>
                </a:cxn>
                <a:cxn ang="0">
                  <a:pos x="53" y="6"/>
                </a:cxn>
                <a:cxn ang="0">
                  <a:pos x="53" y="3"/>
                </a:cxn>
                <a:cxn ang="0">
                  <a:pos x="25" y="9"/>
                </a:cxn>
                <a:cxn ang="0">
                  <a:pos x="0" y="33"/>
                </a:cxn>
                <a:cxn ang="0">
                  <a:pos x="1" y="33"/>
                </a:cxn>
              </a:cxnLst>
              <a:rect l="0" t="0" r="r" b="b"/>
              <a:pathLst>
                <a:path w="55" h="34">
                  <a:moveTo>
                    <a:pt x="1" y="33"/>
                  </a:moveTo>
                  <a:cubicBezTo>
                    <a:pt x="8" y="26"/>
                    <a:pt x="16" y="20"/>
                    <a:pt x="25" y="15"/>
                  </a:cubicBezTo>
                  <a:cubicBezTo>
                    <a:pt x="34" y="10"/>
                    <a:pt x="44" y="9"/>
                    <a:pt x="53" y="6"/>
                  </a:cubicBezTo>
                  <a:cubicBezTo>
                    <a:pt x="55" y="5"/>
                    <a:pt x="55" y="4"/>
                    <a:pt x="53" y="3"/>
                  </a:cubicBezTo>
                  <a:cubicBezTo>
                    <a:pt x="45" y="0"/>
                    <a:pt x="33" y="5"/>
                    <a:pt x="25" y="9"/>
                  </a:cubicBezTo>
                  <a:cubicBezTo>
                    <a:pt x="15" y="15"/>
                    <a:pt x="6" y="23"/>
                    <a:pt x="0" y="33"/>
                  </a:cubicBezTo>
                  <a:cubicBezTo>
                    <a:pt x="0" y="33"/>
                    <a:pt x="0" y="34"/>
                    <a:pt x="1" y="33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24"/>
            <p:cNvSpPr>
              <a:spLocks/>
            </p:cNvSpPr>
            <p:nvPr/>
          </p:nvSpPr>
          <p:spPr bwMode="auto">
            <a:xfrm>
              <a:off x="1706562" y="4540250"/>
              <a:ext cx="147638" cy="5873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7" y="17"/>
                </a:cxn>
                <a:cxn ang="0">
                  <a:pos x="61" y="20"/>
                </a:cxn>
                <a:cxn ang="0">
                  <a:pos x="63" y="17"/>
                </a:cxn>
                <a:cxn ang="0">
                  <a:pos x="0" y="25"/>
                </a:cxn>
                <a:cxn ang="0">
                  <a:pos x="0" y="26"/>
                </a:cxn>
              </a:cxnLst>
              <a:rect l="0" t="0" r="r" b="b"/>
              <a:pathLst>
                <a:path w="64" h="26">
                  <a:moveTo>
                    <a:pt x="0" y="26"/>
                  </a:moveTo>
                  <a:cubicBezTo>
                    <a:pt x="9" y="22"/>
                    <a:pt x="18" y="19"/>
                    <a:pt x="27" y="17"/>
                  </a:cubicBezTo>
                  <a:cubicBezTo>
                    <a:pt x="40" y="14"/>
                    <a:pt x="49" y="17"/>
                    <a:pt x="61" y="20"/>
                  </a:cubicBezTo>
                  <a:cubicBezTo>
                    <a:pt x="63" y="21"/>
                    <a:pt x="64" y="19"/>
                    <a:pt x="63" y="17"/>
                  </a:cubicBezTo>
                  <a:cubicBezTo>
                    <a:pt x="47" y="0"/>
                    <a:pt x="16" y="17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25"/>
            <p:cNvSpPr>
              <a:spLocks/>
            </p:cNvSpPr>
            <p:nvPr/>
          </p:nvSpPr>
          <p:spPr bwMode="auto">
            <a:xfrm>
              <a:off x="1703387" y="4551363"/>
              <a:ext cx="157163" cy="50800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28" y="15"/>
                </a:cxn>
                <a:cxn ang="0">
                  <a:pos x="66" y="19"/>
                </a:cxn>
                <a:cxn ang="0">
                  <a:pos x="67" y="17"/>
                </a:cxn>
                <a:cxn ang="0">
                  <a:pos x="1" y="21"/>
                </a:cxn>
                <a:cxn ang="0">
                  <a:pos x="1" y="21"/>
                </a:cxn>
              </a:cxnLst>
              <a:rect l="0" t="0" r="r" b="b"/>
              <a:pathLst>
                <a:path w="68" h="22">
                  <a:moveTo>
                    <a:pt x="1" y="21"/>
                  </a:moveTo>
                  <a:cubicBezTo>
                    <a:pt x="10" y="20"/>
                    <a:pt x="19" y="17"/>
                    <a:pt x="28" y="15"/>
                  </a:cubicBezTo>
                  <a:cubicBezTo>
                    <a:pt x="42" y="12"/>
                    <a:pt x="53" y="17"/>
                    <a:pt x="66" y="19"/>
                  </a:cubicBezTo>
                  <a:cubicBezTo>
                    <a:pt x="67" y="19"/>
                    <a:pt x="68" y="18"/>
                    <a:pt x="67" y="17"/>
                  </a:cubicBezTo>
                  <a:cubicBezTo>
                    <a:pt x="53" y="0"/>
                    <a:pt x="15" y="8"/>
                    <a:pt x="1" y="21"/>
                  </a:cubicBezTo>
                  <a:cubicBezTo>
                    <a:pt x="0" y="21"/>
                    <a:pt x="1" y="22"/>
                    <a:pt x="1" y="21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26"/>
            <p:cNvSpPr>
              <a:spLocks/>
            </p:cNvSpPr>
            <p:nvPr/>
          </p:nvSpPr>
          <p:spPr bwMode="auto">
            <a:xfrm>
              <a:off x="1706562" y="4594225"/>
              <a:ext cx="20638" cy="17463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0" y="6"/>
                </a:cxn>
                <a:cxn ang="0">
                  <a:pos x="1" y="7"/>
                </a:cxn>
              </a:cxnLst>
              <a:rect l="0" t="0" r="r" b="b"/>
              <a:pathLst>
                <a:path w="9" h="7">
                  <a:moveTo>
                    <a:pt x="1" y="7"/>
                  </a:moveTo>
                  <a:cubicBezTo>
                    <a:pt x="2" y="6"/>
                    <a:pt x="3" y="5"/>
                    <a:pt x="4" y="4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5" y="0"/>
                    <a:pt x="1" y="2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27"/>
            <p:cNvSpPr>
              <a:spLocks/>
            </p:cNvSpPr>
            <p:nvPr/>
          </p:nvSpPr>
          <p:spPr bwMode="auto">
            <a:xfrm>
              <a:off x="1839912" y="4567238"/>
              <a:ext cx="30163" cy="2698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9"/>
                </a:cxn>
                <a:cxn ang="0">
                  <a:pos x="12" y="9"/>
                </a:cxn>
                <a:cxn ang="0">
                  <a:pos x="13" y="6"/>
                </a:cxn>
                <a:cxn ang="0">
                  <a:pos x="8" y="4"/>
                </a:cxn>
                <a:cxn ang="0">
                  <a:pos x="4" y="1"/>
                </a:cxn>
                <a:cxn ang="0">
                  <a:pos x="0" y="4"/>
                </a:cxn>
              </a:cxnLst>
              <a:rect l="0" t="0" r="r" b="b"/>
              <a:pathLst>
                <a:path w="13" h="12">
                  <a:moveTo>
                    <a:pt x="0" y="4"/>
                  </a:moveTo>
                  <a:cubicBezTo>
                    <a:pt x="1" y="6"/>
                    <a:pt x="3" y="8"/>
                    <a:pt x="5" y="9"/>
                  </a:cubicBezTo>
                  <a:cubicBezTo>
                    <a:pt x="7" y="10"/>
                    <a:pt x="10" y="12"/>
                    <a:pt x="12" y="9"/>
                  </a:cubicBezTo>
                  <a:cubicBezTo>
                    <a:pt x="13" y="8"/>
                    <a:pt x="13" y="7"/>
                    <a:pt x="13" y="6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7" y="3"/>
                    <a:pt x="5" y="2"/>
                    <a:pt x="4" y="1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0"/>
            <p:cNvSpPr>
              <a:spLocks/>
            </p:cNvSpPr>
            <p:nvPr/>
          </p:nvSpPr>
          <p:spPr bwMode="auto">
            <a:xfrm>
              <a:off x="1346199" y="5762625"/>
              <a:ext cx="1041400" cy="115888"/>
            </a:xfrm>
            <a:custGeom>
              <a:avLst/>
              <a:gdLst/>
              <a:ahLst/>
              <a:cxnLst>
                <a:cxn ang="0">
                  <a:pos x="451" y="25"/>
                </a:cxn>
                <a:cxn ang="0">
                  <a:pos x="435" y="50"/>
                </a:cxn>
                <a:cxn ang="0">
                  <a:pos x="16" y="5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435" y="0"/>
                </a:cxn>
                <a:cxn ang="0">
                  <a:pos x="451" y="25"/>
                </a:cxn>
              </a:cxnLst>
              <a:rect l="0" t="0" r="r" b="b"/>
              <a:pathLst>
                <a:path w="451" h="50">
                  <a:moveTo>
                    <a:pt x="451" y="25"/>
                  </a:moveTo>
                  <a:cubicBezTo>
                    <a:pt x="451" y="38"/>
                    <a:pt x="444" y="50"/>
                    <a:pt x="43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7" y="0"/>
                    <a:pt x="16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44" y="0"/>
                    <a:pt x="451" y="11"/>
                    <a:pt x="451" y="25"/>
                  </a:cubicBezTo>
                  <a:close/>
                </a:path>
              </a:pathLst>
            </a:custGeom>
            <a:solidFill>
              <a:srgbClr val="E74B3C"/>
            </a:solidFill>
            <a:ln w="7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7353076" y="1449146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By </a:t>
            </a:r>
            <a:r>
              <a:rPr lang="en-US" sz="1400" dirty="0" smtClean="0">
                <a:solidFill>
                  <a:schemeClr val="bg1"/>
                </a:solidFill>
              </a:rPr>
              <a:t>Gender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228912" y="3213519"/>
            <a:ext cx="1164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FEMALE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416477" y="5527905"/>
            <a:ext cx="862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MALE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815174" y="6200855"/>
            <a:ext cx="257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CBM001, Fall 2015, certified data</a:t>
            </a:r>
            <a:endParaRPr lang="en-US" sz="900" i="1" dirty="0">
              <a:solidFill>
                <a:schemeClr val="tx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endParaRPr lang="en-US" sz="900" dirty="0"/>
          </a:p>
        </p:txBody>
      </p:sp>
      <p:sp>
        <p:nvSpPr>
          <p:cNvPr id="50" name="Rectangle 49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362200" y="6646862"/>
            <a:ext cx="38798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693074"/>
              </p:ext>
            </p:extLst>
          </p:nvPr>
        </p:nvGraphicFramePr>
        <p:xfrm>
          <a:off x="666490" y="2552504"/>
          <a:ext cx="2544268" cy="350064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810398"/>
                <a:gridCol w="1733870"/>
              </a:tblGrid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COUNT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428"/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2005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8,787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2006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2007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8,787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11,187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51646870"/>
              </p:ext>
            </p:extLst>
          </p:nvPr>
        </p:nvGraphicFramePr>
        <p:xfrm>
          <a:off x="3687563" y="1328656"/>
          <a:ext cx="5581946" cy="501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048310" y="6133598"/>
            <a:ext cx="4530123" cy="1995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58311" y="6080521"/>
            <a:ext cx="4500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HEADCOUNT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Enrollment Trend</a:t>
            </a:r>
          </a:p>
          <a:p>
            <a:pPr algn="ctr" fontAlgn="b"/>
            <a:r>
              <a:rPr lang="en-US" sz="1600" b="1" dirty="0">
                <a:solidFill>
                  <a:srgbClr val="8EB4E3"/>
                </a:solidFill>
              </a:rPr>
              <a:t>10-Year Fall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3958" y="6138871"/>
            <a:ext cx="4561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rgbClr val="8EB4E3"/>
                </a:solidFill>
                <a:latin typeface="Times New Roman" pitchFamily="18" charset="0"/>
                <a:cs typeface="Arial" pitchFamily="34" charset="0"/>
              </a:rPr>
              <a:t>Source: CBM001, certified data</a:t>
            </a:r>
            <a:endParaRPr lang="en-US" sz="2000" i="1" dirty="0">
              <a:solidFill>
                <a:srgbClr val="8EB4E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2176" y="6561539"/>
            <a:ext cx="922617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47&quot;&gt;&lt;property id=&quot;20148&quot; value=&quot;5&quot;/&gt;&lt;property id=&quot;20300&quot; value=&quot;Slide 2&quot;/&gt;&lt;property id=&quot;20307&quot; value=&quot;260&quot;/&gt;&lt;/object&gt;&lt;object type=&quot;3&quot; unique_id=&quot;10070&quot;&gt;&lt;property id=&quot;20148&quot; value=&quot;5&quot;/&gt;&lt;property id=&quot;20300&quot; value=&quot;Slide 4&quot;/&gt;&lt;property id=&quot;20307&quot; value=&quot;262&quot;/&gt;&lt;/object&gt;&lt;object type=&quot;3&quot; unique_id=&quot;10095&quot;&gt;&lt;property id=&quot;20148&quot; value=&quot;5&quot;/&gt;&lt;property id=&quot;20300&quot; value=&quot;Slide 5&quot;/&gt;&lt;property id=&quot;20307&quot; value=&quot;263&quot;/&gt;&lt;/object&gt;&lt;object type=&quot;3&quot; unique_id=&quot;10123&quot;&gt;&lt;property id=&quot;20148&quot; value=&quot;5&quot;/&gt;&lt;property id=&quot;20300&quot; value=&quot;Slide 6&quot;/&gt;&lt;property id=&quot;20307&quot; value=&quot;264&quot;/&gt;&lt;/object&gt;&lt;object type=&quot;3&quot; unique_id=&quot;10164&quot;&gt;&lt;property id=&quot;20148&quot; value=&quot;5&quot;/&gt;&lt;property id=&quot;20300&quot; value=&quot;Slide 7&quot;/&gt;&lt;property id=&quot;20307&quot; value=&quot;265&quot;/&gt;&lt;/object&gt;&lt;object type=&quot;3&quot; unique_id=&quot;10165&quot;&gt;&lt;property id=&quot;20148&quot; value=&quot;5&quot;/&gt;&lt;property id=&quot;20300&quot; value=&quot;Slide 8&quot;/&gt;&lt;property id=&quot;20307&quot; value=&quot;266&quot;/&gt;&lt;/object&gt;&lt;object type=&quot;3&quot; unique_id=&quot;10202&quot;&gt;&lt;property id=&quot;20148&quot; value=&quot;5&quot;/&gt;&lt;property id=&quot;20300&quot; value=&quot;Slide 9&quot;/&gt;&lt;property id=&quot;20307&quot; value=&quot;267&quot;/&gt;&lt;/object&gt;&lt;object type=&quot;3&quot; unique_id=&quot;10255&quot;&gt;&lt;property id=&quot;20148&quot; value=&quot;5&quot;/&gt;&lt;property id=&quot;20300&quot; value=&quot;Slide 11&quot;/&gt;&lt;property id=&quot;20307&quot; value=&quot;269&quot;/&gt;&lt;/object&gt;&lt;object type=&quot;3&quot; unique_id=&quot;10256&quot;&gt;&lt;property id=&quot;20148&quot; value=&quot;5&quot;/&gt;&lt;property id=&quot;20300&quot; value=&quot;Slide 10&quot;/&gt;&lt;property id=&quot;20307&quot; value=&quot;268&quot;/&gt;&lt;/object&gt;&lt;object type=&quot;3&quot; unique_id=&quot;10332&quot;&gt;&lt;property id=&quot;20148&quot; value=&quot;5&quot;/&gt;&lt;property id=&quot;20300&quot; value=&quot;Slide 12&quot;/&gt;&lt;property id=&quot;20307&quot; value=&quot;270&quot;/&gt;&lt;/object&gt;&lt;object type=&quot;3&quot; unique_id=&quot;10381&quot;&gt;&lt;property id=&quot;20148&quot; value=&quot;5&quot;/&gt;&lt;property id=&quot;20300&quot; value=&quot;Slide 13&quot;/&gt;&lt;property id=&quot;20307&quot; value=&quot;271&quot;/&gt;&lt;/object&gt;&lt;object type=&quot;3&quot; unique_id=&quot;10433&quot;&gt;&lt;property id=&quot;20148&quot; value=&quot;5&quot;/&gt;&lt;property id=&quot;20300&quot; value=&quot;Slide 14&quot;/&gt;&lt;property id=&quot;20307&quot; value=&quot;272&quot;/&gt;&lt;/object&gt;&lt;object type=&quot;3&quot; unique_id=&quot;10471&quot;&gt;&lt;property id=&quot;20148&quot; value=&quot;5&quot;/&gt;&lt;property id=&quot;20300&quot; value=&quot;Slide 19&quot;/&gt;&lt;property id=&quot;20307&quot; value=&quot;274&quot;/&gt;&lt;/object&gt;&lt;object type=&quot;3&quot; unique_id=&quot;10552&quot;&gt;&lt;property id=&quot;20148&quot; value=&quot;5&quot;/&gt;&lt;property id=&quot;20300&quot; value=&quot;Slide 20&quot;/&gt;&lt;property id=&quot;20307&quot; value=&quot;275&quot;/&gt;&lt;/object&gt;&lt;object type=&quot;3&quot; unique_id=&quot;10574&quot;&gt;&lt;property id=&quot;20148&quot; value=&quot;5&quot;/&gt;&lt;property id=&quot;20300&quot; value=&quot;Slide 21&quot;/&gt;&lt;property id=&quot;20307&quot; value=&quot;276&quot;/&gt;&lt;/object&gt;&lt;object type=&quot;3&quot; unique_id=&quot;10817&quot;&gt;&lt;property id=&quot;20148&quot; value=&quot;5&quot;/&gt;&lt;property id=&quot;20300&quot; value=&quot;Slide 22&quot;/&gt;&lt;property id=&quot;20307&quot; value=&quot;277&quot;/&gt;&lt;/object&gt;&lt;object type=&quot;3&quot; unique_id=&quot;10818&quot;&gt;&lt;property id=&quot;20148&quot; value=&quot;5&quot;/&gt;&lt;property id=&quot;20300&quot; value=&quot;Slide 23&quot;/&gt;&lt;property id=&quot;20307&quot; value=&quot;278&quot;/&gt;&lt;/object&gt;&lt;object type=&quot;3&quot; unique_id=&quot;11262&quot;&gt;&lt;property id=&quot;20148&quot; value=&quot;5&quot;/&gt;&lt;property id=&quot;20300&quot; value=&quot;Slide 25 - &amp;quot;&amp;#x0D;&amp;#x0A;&amp;quot;&quot;/&gt;&lt;property id=&quot;20307&quot; value=&quot;280&quot;/&gt;&lt;/object&gt;&lt;object type=&quot;3&quot; unique_id=&quot;11287&quot;&gt;&lt;property id=&quot;20148&quot; value=&quot;5&quot;/&gt;&lt;property id=&quot;20300&quot; value=&quot;Slide 3&quot;/&gt;&lt;property id=&quot;20307&quot; value=&quot;261&quot;/&gt;&lt;/object&gt;&lt;object type=&quot;3&quot; unique_id=&quot;11288&quot;&gt;&lt;property id=&quot;20148&quot; value=&quot;5&quot;/&gt;&lt;property id=&quot;20300&quot; value=&quot;Slide 15&quot;/&gt;&lt;property id=&quot;20307&quot; value=&quot;282&quot;/&gt;&lt;/object&gt;&lt;object type=&quot;3&quot; unique_id=&quot;11289&quot;&gt;&lt;property id=&quot;20148&quot; value=&quot;5&quot;/&gt;&lt;property id=&quot;20300&quot; value=&quot;Slide 16&quot;/&gt;&lt;property id=&quot;20307&quot; value=&quot;281&quot;/&gt;&lt;/object&gt;&lt;object type=&quot;3&quot; unique_id=&quot;11290&quot;&gt;&lt;property id=&quot;20148&quot; value=&quot;5&quot;/&gt;&lt;property id=&quot;20300&quot; value=&quot;Slide 17&quot;/&gt;&lt;property id=&quot;20307&quot; value=&quot;283&quot;/&gt;&lt;/object&gt;&lt;object type=&quot;3&quot; unique_id=&quot;11291&quot;&gt;&lt;property id=&quot;20148&quot; value=&quot;5&quot;/&gt;&lt;property id=&quot;20300&quot; value=&quot;Slide 18&quot;/&gt;&lt;property id=&quot;20307&quot; value=&quot;284&quot;/&gt;&lt;/object&gt;&lt;object type=&quot;3&quot; unique_id=&quot;11292&quot;&gt;&lt;property id=&quot;20148&quot; value=&quot;5&quot;/&gt;&lt;property id=&quot;20300&quot; value=&quot;Slide 24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9691</TotalTime>
  <Words>2420</Words>
  <Application>Microsoft Office PowerPoint</Application>
  <PresentationFormat>On-screen Show (4:3)</PresentationFormat>
  <Paragraphs>1365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Texas A&amp;M University -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 Mamilla</dc:creator>
  <cp:lastModifiedBy>Hari Mamilla</cp:lastModifiedBy>
  <cp:revision>391</cp:revision>
  <cp:lastPrinted>2016-07-20T21:37:45Z</cp:lastPrinted>
  <dcterms:created xsi:type="dcterms:W3CDTF">2016-03-07T15:36:53Z</dcterms:created>
  <dcterms:modified xsi:type="dcterms:W3CDTF">2016-08-29T20:24:06Z</dcterms:modified>
</cp:coreProperties>
</file>