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omments/comment1.xml" ContentType="application/vnd.openxmlformats-officedocument.presentationml.comments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7" r:id="rId3"/>
    <p:sldId id="261" r:id="rId4"/>
    <p:sldId id="262" r:id="rId5"/>
    <p:sldId id="285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2" r:id="rId16"/>
    <p:sldId id="274" r:id="rId17"/>
    <p:sldId id="276" r:id="rId18"/>
    <p:sldId id="275" r:id="rId19"/>
    <p:sldId id="277" r:id="rId20"/>
    <p:sldId id="278" r:id="rId21"/>
    <p:sldId id="279" r:id="rId22"/>
    <p:sldId id="280" r:id="rId23"/>
  </p:sldIdLst>
  <p:sldSz cx="9144000" cy="6858000" type="screen4x3"/>
  <p:notesSz cx="6894513" cy="9180513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19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91">
          <p15:clr>
            <a:srgbClr val="A4A3A4"/>
          </p15:clr>
        </p15:guide>
        <p15:guide id="2" pos="217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in Thomas" initials="KT" lastIdx="6" clrIdx="0"/>
  <p:cmAuthor id="1" name="Hari Mamilla" initials="HM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C5C"/>
    <a:srgbClr val="132067"/>
    <a:srgbClr val="F6F6F6"/>
    <a:srgbClr val="0D164A"/>
    <a:srgbClr val="FFFFFF"/>
    <a:srgbClr val="191E3C"/>
    <a:srgbClr val="558ED5"/>
    <a:srgbClr val="2D507A"/>
    <a:srgbClr val="17375E"/>
    <a:srgbClr val="605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3" autoAdjust="0"/>
    <p:restoredTop sz="95433" autoAdjust="0"/>
  </p:normalViewPr>
  <p:slideViewPr>
    <p:cSldViewPr snapToGrid="0">
      <p:cViewPr>
        <p:scale>
          <a:sx n="96" d="100"/>
          <a:sy n="96" d="100"/>
        </p:scale>
        <p:origin x="-1578" y="-348"/>
      </p:cViewPr>
      <p:guideLst>
        <p:guide orient="horz" pos="1419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2" d="100"/>
          <a:sy n="122" d="100"/>
        </p:scale>
        <p:origin x="-5616" y="-120"/>
      </p:cViewPr>
      <p:guideLst>
        <p:guide orient="horz" pos="2891"/>
        <p:guide pos="217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hart%202%20in%20Microsoft%20PowerPoint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53180396595395"/>
          <c:y val="4.3074696724740201E-2"/>
          <c:w val="0.54049385786731896"/>
          <c:h val="0.8739666281016860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495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State  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470</c:v>
                </c:pt>
              </c:numCache>
            </c:numRef>
          </c:val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TAMUC  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458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5"/>
        <c:axId val="55990144"/>
        <c:axId val="55991680"/>
      </c:barChart>
      <c:catAx>
        <c:axId val="5599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FFFFFF"/>
                </a:solidFill>
              </a:defRPr>
            </a:pPr>
            <a:endParaRPr lang="en-US"/>
          </a:p>
        </c:txPr>
        <c:crossAx val="55991680"/>
        <c:crosses val="autoZero"/>
        <c:auto val="1"/>
        <c:lblAlgn val="ctr"/>
        <c:lblOffset val="100"/>
        <c:noMultiLvlLbl val="0"/>
      </c:catAx>
      <c:valAx>
        <c:axId val="55991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FFFFFF"/>
                </a:solidFill>
              </a:defRPr>
            </a:pPr>
            <a:endParaRPr lang="en-US"/>
          </a:p>
        </c:txPr>
        <c:crossAx val="55990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39917075615763E-2"/>
          <c:y val="0.26558737005203198"/>
          <c:w val="0.30833688187989799"/>
          <c:h val="0.36486419936364201"/>
        </c:manualLayout>
      </c:layout>
      <c:overlay val="0"/>
      <c:txPr>
        <a:bodyPr/>
        <a:lstStyle/>
        <a:p>
          <a:pPr>
            <a:defRPr sz="12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>
              <a:defRPr sz="1600">
                <a:solidFill>
                  <a:schemeClr val="bg1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College of Education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>
              <a:defRPr sz="1600">
                <a:solidFill>
                  <a:schemeClr val="bg1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&amp; Human </a:t>
            </a:r>
            <a:r>
              <a:rPr lang="en-US" sz="1600" dirty="0">
                <a:solidFill>
                  <a:schemeClr val="bg1"/>
                </a:solidFill>
              </a:rPr>
              <a:t>Services</a:t>
            </a:r>
          </a:p>
        </c:rich>
      </c:tx>
      <c:layout>
        <c:manualLayout>
          <c:xMode val="edge"/>
          <c:yMode val="edge"/>
          <c:x val="0.26105346285231901"/>
          <c:y val="1.5723270440251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'[Chart 2 in Microsoft PowerPoint]Sheet1'!$B$1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'[Chart 2 in Microsoft PowerPoint]Sheet1'!$A$2:$A$8</c:f>
              <c:strCache>
                <c:ptCount val="7"/>
                <c:pt idx="0">
                  <c:v>Freshman</c:v>
                </c:pt>
                <c:pt idx="1">
                  <c:v>Sophomore</c:v>
                </c:pt>
                <c:pt idx="2">
                  <c:v>Junior</c:v>
                </c:pt>
                <c:pt idx="3">
                  <c:v>Senior</c:v>
                </c:pt>
                <c:pt idx="4">
                  <c:v>Post-Bac</c:v>
                </c:pt>
                <c:pt idx="5">
                  <c:v>Master</c:v>
                </c:pt>
                <c:pt idx="6">
                  <c:v>Doctoral</c:v>
                </c:pt>
              </c:strCache>
            </c:strRef>
          </c:cat>
          <c:val>
            <c:numRef>
              <c:f>'[Chart 2 in Microsoft PowerPoint]Sheet1'!$B$2:$B$8</c:f>
              <c:numCache>
                <c:formatCode>General</c:formatCode>
                <c:ptCount val="7"/>
                <c:pt idx="0">
                  <c:v>330</c:v>
                </c:pt>
                <c:pt idx="1">
                  <c:v>343</c:v>
                </c:pt>
                <c:pt idx="2">
                  <c:v>649</c:v>
                </c:pt>
                <c:pt idx="3">
                  <c:v>939</c:v>
                </c:pt>
                <c:pt idx="4">
                  <c:v>22</c:v>
                </c:pt>
                <c:pt idx="5">
                  <c:v>1289</c:v>
                </c:pt>
                <c:pt idx="6">
                  <c:v>575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7677264274127"/>
          <c:y val="0.33616228395978798"/>
          <c:w val="0.22461195962313801"/>
          <c:h val="0.66341925419699899"/>
        </c:manualLayout>
      </c:layout>
      <c:overlay val="0"/>
      <c:txPr>
        <a:bodyPr/>
        <a:lstStyle/>
        <a:p>
          <a:pPr>
            <a:defRPr sz="10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662829246574699"/>
          <c:y val="0.17674349707315201"/>
          <c:w val="0.46950207709784703"/>
          <c:h val="0.590426844385243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By Ethnicity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White: 46.91%</c:v>
                </c:pt>
                <c:pt idx="1">
                  <c:v>Black or African American: 20.10%</c:v>
                </c:pt>
                <c:pt idx="2">
                  <c:v>Hispanic: 16.84%</c:v>
                </c:pt>
                <c:pt idx="3">
                  <c:v>International: 6.80%</c:v>
                </c:pt>
                <c:pt idx="4">
                  <c:v>Multiracial: 4.77%</c:v>
                </c:pt>
                <c:pt idx="5">
                  <c:v>Asian: 2.51%</c:v>
                </c:pt>
                <c:pt idx="6">
                  <c:v>Unknown/Not Reported: 1.39%</c:v>
                </c:pt>
                <c:pt idx="7">
                  <c:v>American Indian or Alaskan Native: 0.55%</c:v>
                </c:pt>
                <c:pt idx="8">
                  <c:v>Native Hawaiian or other Pacific Islander: 0.13%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5810</c:v>
                </c:pt>
                <c:pt idx="1">
                  <c:v>2489</c:v>
                </c:pt>
                <c:pt idx="2">
                  <c:v>2086</c:v>
                </c:pt>
                <c:pt idx="3">
                  <c:v>842</c:v>
                </c:pt>
                <c:pt idx="4">
                  <c:v>591</c:v>
                </c:pt>
                <c:pt idx="5">
                  <c:v>311</c:v>
                </c:pt>
                <c:pt idx="6">
                  <c:v>172</c:v>
                </c:pt>
                <c:pt idx="7">
                  <c:v>68</c:v>
                </c:pt>
                <c:pt idx="8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White: 46.91%</c:v>
                </c:pt>
                <c:pt idx="1">
                  <c:v>Black or African American: 20.10%</c:v>
                </c:pt>
                <c:pt idx="2">
                  <c:v>Hispanic: 16.84%</c:v>
                </c:pt>
                <c:pt idx="3">
                  <c:v>International: 6.80%</c:v>
                </c:pt>
                <c:pt idx="4">
                  <c:v>Multiracial: 4.77%</c:v>
                </c:pt>
                <c:pt idx="5">
                  <c:v>Asian: 2.51%</c:v>
                </c:pt>
                <c:pt idx="6">
                  <c:v>Unknown/Not Reported: 1.39%</c:v>
                </c:pt>
                <c:pt idx="7">
                  <c:v>American Indian or Alaskan Native: 0.55%</c:v>
                </c:pt>
                <c:pt idx="8">
                  <c:v>Native Hawaiian or other Pacific Islander: 0.13%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0">
                  <c:v>0.46910000000000002</c:v>
                </c:pt>
                <c:pt idx="1">
                  <c:v>0.20100000000000001</c:v>
                </c:pt>
                <c:pt idx="2">
                  <c:v>0.16839999999999999</c:v>
                </c:pt>
                <c:pt idx="3">
                  <c:v>6.8000000000000005E-2</c:v>
                </c:pt>
                <c:pt idx="4">
                  <c:v>4.7699999999999999E-2</c:v>
                </c:pt>
                <c:pt idx="5">
                  <c:v>2.5100000000000001E-2</c:v>
                </c:pt>
                <c:pt idx="6">
                  <c:v>1.3899999999999999E-2</c:v>
                </c:pt>
                <c:pt idx="7">
                  <c:v>5.4999999999999997E-3</c:v>
                </c:pt>
                <c:pt idx="8">
                  <c:v>1.2999999999999999E-3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613298733644"/>
          <c:y val="1.46595980350689E-2"/>
          <c:w val="0.68069143700787405"/>
          <c:h val="0.8744374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 COUNT</c:v>
                </c:pt>
              </c:strCache>
            </c:strRef>
          </c:tx>
          <c:spPr>
            <a:solidFill>
              <a:srgbClr val="003E80"/>
            </a:solidFill>
          </c:spPr>
          <c:invertIfNegative val="0"/>
          <c:trendline>
            <c:spPr>
              <a:ln w="9525" cap="flat" cmpd="sng" algn="ctr">
                <a:solidFill>
                  <a:srgbClr val="FFC000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Sheet1!$A$2:$A$11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8879</c:v>
                </c:pt>
                <c:pt idx="1">
                  <c:v>8787</c:v>
                </c:pt>
                <c:pt idx="2">
                  <c:v>9075</c:v>
                </c:pt>
                <c:pt idx="3">
                  <c:v>10280</c:v>
                </c:pt>
                <c:pt idx="4">
                  <c:v>10726</c:v>
                </c:pt>
                <c:pt idx="5">
                  <c:v>11187</c:v>
                </c:pt>
                <c:pt idx="6">
                  <c:v>11068</c:v>
                </c:pt>
                <c:pt idx="7">
                  <c:v>11490</c:v>
                </c:pt>
                <c:pt idx="8">
                  <c:v>12302</c:v>
                </c:pt>
                <c:pt idx="9">
                  <c:v>12385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838272"/>
        <c:axId val="60839808"/>
      </c:barChart>
      <c:catAx>
        <c:axId val="6083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baseline="0">
                <a:solidFill>
                  <a:srgbClr val="FFFFFF"/>
                </a:solidFill>
              </a:defRPr>
            </a:pPr>
            <a:endParaRPr lang="en-US"/>
          </a:p>
        </c:txPr>
        <c:crossAx val="60839808"/>
        <c:crosses val="autoZero"/>
        <c:auto val="1"/>
        <c:lblAlgn val="ctr"/>
        <c:lblOffset val="100"/>
        <c:noMultiLvlLbl val="0"/>
      </c:catAx>
      <c:valAx>
        <c:axId val="60839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baseline="0">
                <a:solidFill>
                  <a:srgbClr val="FFFFFF"/>
                </a:solidFill>
              </a:defRPr>
            </a:pPr>
            <a:endParaRPr lang="en-US"/>
          </a:p>
        </c:txPr>
        <c:crossAx val="60838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2631144633908699E-2"/>
          <c:y val="0"/>
          <c:w val="0.84003715415255698"/>
          <c:h val="0.780114029860362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100 miles or less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8954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 miles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300 miles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759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400 miles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720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500 miles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Over 500 miles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699776"/>
        <c:axId val="122701312"/>
      </c:barChart>
      <c:catAx>
        <c:axId val="122699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2701312"/>
        <c:crosses val="autoZero"/>
        <c:auto val="1"/>
        <c:lblAlgn val="ctr"/>
        <c:lblOffset val="100"/>
        <c:noMultiLvlLbl val="0"/>
      </c:catAx>
      <c:valAx>
        <c:axId val="122701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99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75157032646684596"/>
          <c:w val="0.89467246393014299"/>
          <c:h val="0.10871262495704"/>
        </c:manualLayout>
      </c:layout>
      <c:overlay val="0"/>
      <c:txPr>
        <a:bodyPr/>
        <a:lstStyle/>
        <a:p>
          <a:pPr>
            <a:defRPr sz="10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 smtClean="0">
                <a:solidFill>
                  <a:srgbClr val="FFFFFF"/>
                </a:solidFill>
              </a:rPr>
              <a:t>Male</a:t>
            </a:r>
            <a:endParaRPr lang="en-US" dirty="0">
              <a:solidFill>
                <a:srgbClr val="FFFFFF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4562336029955602"/>
          <c:y val="5.7753407972019499E-2"/>
          <c:w val="0.51488033745576101"/>
          <c:h val="0.874904264789560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511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State  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486</c:v>
                </c:pt>
              </c:numCache>
            </c:numRef>
          </c:val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TAMUC  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467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5"/>
        <c:axId val="59736832"/>
        <c:axId val="59738368"/>
      </c:barChart>
      <c:catAx>
        <c:axId val="5973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738368"/>
        <c:crosses val="autoZero"/>
        <c:auto val="1"/>
        <c:lblAlgn val="ctr"/>
        <c:lblOffset val="100"/>
        <c:noMultiLvlLbl val="0"/>
      </c:catAx>
      <c:valAx>
        <c:axId val="59738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FFFFFF"/>
                </a:solidFill>
              </a:defRPr>
            </a:pPr>
            <a:endParaRPr lang="en-US"/>
          </a:p>
        </c:txPr>
        <c:crossAx val="59736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6139080793384599E-3"/>
          <c:y val="0.28364128159943203"/>
          <c:w val="0.29937125986508201"/>
          <c:h val="0.32831154304768501"/>
        </c:manualLayout>
      </c:layout>
      <c:overlay val="0"/>
      <c:txPr>
        <a:bodyPr/>
        <a:lstStyle/>
        <a:p>
          <a:pPr>
            <a:defRPr sz="12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536621258132299"/>
          <c:y val="5.2054735654066299E-2"/>
          <c:w val="0.43153764303564002"/>
          <c:h val="0.787684224598256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484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State  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454</c:v>
                </c:pt>
              </c:numCache>
            </c:numRef>
          </c:val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TAMUC  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5"/>
        <c:axId val="60571008"/>
        <c:axId val="60580992"/>
      </c:barChart>
      <c:catAx>
        <c:axId val="6057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0580992"/>
        <c:crosses val="autoZero"/>
        <c:auto val="1"/>
        <c:lblAlgn val="ctr"/>
        <c:lblOffset val="100"/>
        <c:noMultiLvlLbl val="0"/>
      </c:catAx>
      <c:valAx>
        <c:axId val="60580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FFFFFF"/>
                </a:solidFill>
              </a:defRPr>
            </a:pPr>
            <a:endParaRPr lang="en-US"/>
          </a:p>
        </c:txPr>
        <c:crossAx val="60571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1242243514439696E-3"/>
          <c:y val="0.36486717415924502"/>
          <c:w val="0.25169361098409299"/>
          <c:h val="0.347507106683769"/>
        </c:manualLayout>
      </c:layout>
      <c:overlay val="0"/>
      <c:txPr>
        <a:bodyPr/>
        <a:lstStyle/>
        <a:p>
          <a:pPr>
            <a:defRPr sz="12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337405648407802"/>
          <c:y val="5.0981415405898199E-2"/>
          <c:w val="0.42110010188957397"/>
          <c:h val="0.7920612888632929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21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State  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21</c:v>
                </c:pt>
              </c:numCache>
            </c:numRef>
          </c:val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TAMUC  </c:v>
                </c:pt>
              </c:strCache>
            </c:strRef>
          </c:tx>
          <c:invertIfNegative val="0"/>
          <c:dPt>
            <c:idx val="1"/>
            <c:invertIfNegative val="0"/>
            <c:bubble3D val="0"/>
          </c:dPt>
          <c:cat>
            <c:strRef>
              <c:f>Sheet1!$A$2:$A$3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25"/>
        <c:axId val="60315904"/>
        <c:axId val="60321792"/>
      </c:barChart>
      <c:catAx>
        <c:axId val="60315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0321792"/>
        <c:crosses val="autoZero"/>
        <c:auto val="1"/>
        <c:lblAlgn val="ctr"/>
        <c:lblOffset val="100"/>
        <c:noMultiLvlLbl val="0"/>
      </c:catAx>
      <c:valAx>
        <c:axId val="60321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FFFFFF"/>
                </a:solidFill>
              </a:defRPr>
            </a:pPr>
            <a:endParaRPr lang="en-US"/>
          </a:p>
        </c:txPr>
        <c:crossAx val="60315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0229728224720901E-2"/>
          <c:y val="0.35980990818095798"/>
          <c:w val="0.24530571264278"/>
          <c:h val="0.34034300597749201"/>
        </c:manualLayout>
      </c:layout>
      <c:overlay val="0"/>
      <c:txPr>
        <a:bodyPr/>
        <a:lstStyle/>
        <a:p>
          <a:pPr>
            <a:defRPr sz="12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College of Business</a:t>
            </a:r>
            <a:endParaRPr lang="en-US" sz="16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5806292620074101"/>
          <c:y val="5.5558131741891802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Freshman</c:v>
                </c:pt>
                <c:pt idx="1">
                  <c:v>Sophomore</c:v>
                </c:pt>
                <c:pt idx="2">
                  <c:v>Junior</c:v>
                </c:pt>
                <c:pt idx="3">
                  <c:v>Senior</c:v>
                </c:pt>
                <c:pt idx="4">
                  <c:v>Post-Bac</c:v>
                </c:pt>
                <c:pt idx="5">
                  <c:v>Master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237</c:v>
                </c:pt>
                <c:pt idx="1">
                  <c:v>229</c:v>
                </c:pt>
                <c:pt idx="2">
                  <c:v>481</c:v>
                </c:pt>
                <c:pt idx="3">
                  <c:v>857</c:v>
                </c:pt>
                <c:pt idx="4">
                  <c:v>12</c:v>
                </c:pt>
                <c:pt idx="5">
                  <c:v>1487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638777950834102"/>
          <c:y val="0.208423132812143"/>
          <c:w val="0.23120902009834499"/>
          <c:h val="0.66113184998380603"/>
        </c:manualLayout>
      </c:layout>
      <c:overlay val="0"/>
      <c:txPr>
        <a:bodyPr/>
        <a:lstStyle/>
        <a:p>
          <a:pPr>
            <a:defRPr sz="10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College of Education 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&amp; Human Services </a:t>
            </a:r>
            <a:endParaRPr lang="en-US" sz="1600" dirty="0">
              <a:solidFill>
                <a:srgbClr val="FFFFFF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2753022610688003"/>
          <c:y val="0.33957712556844899"/>
          <c:w val="0.231777952573997"/>
          <c:h val="0.63132269273721298"/>
        </c:manualLayout>
      </c:layout>
      <c:overlay val="0"/>
      <c:txPr>
        <a:bodyPr/>
        <a:lstStyle/>
        <a:p>
          <a:pPr>
            <a:defRPr sz="10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22556624466147901"/>
          <c:y val="1.6999381597299398E-2"/>
        </c:manualLayout>
      </c:layout>
      <c:overlay val="0"/>
      <c:txPr>
        <a:bodyPr/>
        <a:lstStyle/>
        <a:p>
          <a:pPr>
            <a:defRPr sz="1600">
              <a:solidFill>
                <a:srgbClr val="FFFFFF"/>
              </a:solidFill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School of Agriculture</c:v>
                </c:pt>
              </c:strCache>
            </c:strRef>
          </c:tx>
          <c:cat>
            <c:strRef>
              <c:f>Sheet1!$A$2:$A$7</c:f>
              <c:strCache>
                <c:ptCount val="4"/>
                <c:pt idx="0">
                  <c:v>Freshman</c:v>
                </c:pt>
                <c:pt idx="1">
                  <c:v>Sophomore</c:v>
                </c:pt>
                <c:pt idx="2">
                  <c:v>Junior</c:v>
                </c:pt>
                <c:pt idx="3">
                  <c:v>Senior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82</c:v>
                </c:pt>
                <c:pt idx="1">
                  <c:v>50</c:v>
                </c:pt>
                <c:pt idx="2">
                  <c:v>49</c:v>
                </c:pt>
                <c:pt idx="3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3501094508263201"/>
          <c:y val="0.20580683911570199"/>
          <c:w val="0.26332838174762602"/>
          <c:h val="0.50713393995693501"/>
        </c:manualLayout>
      </c:layout>
      <c:overlay val="0"/>
      <c:txPr>
        <a:bodyPr/>
        <a:lstStyle/>
        <a:p>
          <a:pPr>
            <a:defRPr sz="10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rgbClr val="FFFFFF"/>
                </a:solidFill>
              </a:rPr>
              <a:t>College of Science </a:t>
            </a:r>
            <a:r>
              <a:rPr lang="en-US" sz="1600" dirty="0" smtClean="0">
                <a:solidFill>
                  <a:srgbClr val="FFFFFF"/>
                </a:solidFill>
              </a:rPr>
              <a:t/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&amp; </a:t>
            </a:r>
            <a:r>
              <a:rPr lang="en-US" sz="1600" dirty="0">
                <a:solidFill>
                  <a:srgbClr val="FFFFFF"/>
                </a:solidFill>
              </a:rPr>
              <a:t>Engineering</a:t>
            </a:r>
          </a:p>
        </c:rich>
      </c:tx>
      <c:layout>
        <c:manualLayout>
          <c:xMode val="edge"/>
          <c:yMode val="edge"/>
          <c:x val="0.30097036534295901"/>
          <c:y val="1.503983186968010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College of Science &amp; Engineering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Freshman   </c:v>
                </c:pt>
                <c:pt idx="1">
                  <c:v>Sophomore</c:v>
                </c:pt>
                <c:pt idx="2">
                  <c:v>Junior</c:v>
                </c:pt>
                <c:pt idx="3">
                  <c:v>Senior</c:v>
                </c:pt>
                <c:pt idx="4">
                  <c:v>Post-Bac</c:v>
                </c:pt>
                <c:pt idx="5">
                  <c:v>Master</c:v>
                </c:pt>
                <c:pt idx="6">
                  <c:v>Doctoral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258</c:v>
                </c:pt>
                <c:pt idx="1">
                  <c:v>199</c:v>
                </c:pt>
                <c:pt idx="2">
                  <c:v>231</c:v>
                </c:pt>
                <c:pt idx="3">
                  <c:v>310</c:v>
                </c:pt>
                <c:pt idx="4">
                  <c:v>7</c:v>
                </c:pt>
                <c:pt idx="5">
                  <c:v>739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792888987604704"/>
          <c:y val="0.32178411091106202"/>
          <c:w val="0.22177899523383299"/>
          <c:h val="0.60408728155236302"/>
        </c:manualLayout>
      </c:layout>
      <c:overlay val="0"/>
      <c:txPr>
        <a:bodyPr/>
        <a:lstStyle/>
        <a:p>
          <a:pPr>
            <a:defRPr sz="10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rgbClr val="FFFFFF"/>
                </a:solidFill>
              </a:rPr>
              <a:t>College of Humanities, </a:t>
            </a:r>
            <a:r>
              <a:rPr lang="en-US" sz="1600" dirty="0" smtClean="0">
                <a:solidFill>
                  <a:srgbClr val="FFFFFF"/>
                </a:solidFill>
              </a:rPr>
              <a:t/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Social </a:t>
            </a:r>
            <a:r>
              <a:rPr lang="en-US" sz="1600" dirty="0">
                <a:solidFill>
                  <a:srgbClr val="FFFFFF"/>
                </a:solidFill>
              </a:rPr>
              <a:t>Sciences &amp; Arts</a:t>
            </a:r>
          </a:p>
        </c:rich>
      </c:tx>
      <c:layout>
        <c:manualLayout>
          <c:xMode val="edge"/>
          <c:yMode val="edge"/>
          <c:x val="0.241332149042573"/>
          <c:y val="1.4965114785572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College of Humanities, Social Sciences &amp; Arts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Freshman   </c:v>
                </c:pt>
                <c:pt idx="1">
                  <c:v>Sophomore</c:v>
                </c:pt>
                <c:pt idx="2">
                  <c:v>Junior</c:v>
                </c:pt>
                <c:pt idx="3">
                  <c:v>Senior</c:v>
                </c:pt>
                <c:pt idx="4">
                  <c:v>Post-Bac</c:v>
                </c:pt>
                <c:pt idx="5">
                  <c:v>Master</c:v>
                </c:pt>
                <c:pt idx="6">
                  <c:v>Doctoral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962</c:v>
                </c:pt>
                <c:pt idx="1">
                  <c:v>368</c:v>
                </c:pt>
                <c:pt idx="2">
                  <c:v>440</c:v>
                </c:pt>
                <c:pt idx="3">
                  <c:v>496</c:v>
                </c:pt>
                <c:pt idx="4">
                  <c:v>124</c:v>
                </c:pt>
                <c:pt idx="5">
                  <c:v>334</c:v>
                </c:pt>
                <c:pt idx="6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299730130441301"/>
          <c:y val="0.31768110636583002"/>
          <c:w val="0.220677151061489"/>
          <c:h val="0.59609783650003301"/>
        </c:manualLayout>
      </c:layout>
      <c:overlay val="0"/>
      <c:txPr>
        <a:bodyPr/>
        <a:lstStyle/>
        <a:p>
          <a:pPr>
            <a:defRPr sz="10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17T13:34:41.536" idx="2">
    <p:pos x="6684" y="2448"/>
    <p:text>Are these tables to be displayed or hidden ??? if  they have to be displayed can they get into the slide or added atlest in the additional notes!!</p:tex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0.18706</cdr:x>
      <cdr:y>0.59526</cdr:y>
    </cdr:from>
    <cdr:to>
      <cdr:x>0.34288</cdr:x>
      <cdr:y>0.73088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0762" y="1442411"/>
          <a:ext cx="567071" cy="328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 smtClean="0">
              <a:solidFill>
                <a:schemeClr val="bg1"/>
              </a:solidFill>
            </a:rPr>
            <a:t>1237</a:t>
          </a:r>
          <a:endParaRPr lang="en-US" sz="9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0.2282</cdr:x>
      <cdr:y>0.37729</cdr:y>
    </cdr:from>
    <cdr:to>
      <cdr:x>0.37306</cdr:x>
      <cdr:y>0.53419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0489" y="914244"/>
          <a:ext cx="527205" cy="380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900" dirty="0" smtClean="0">
              <a:solidFill>
                <a:schemeClr val="bg1"/>
              </a:solidFill>
            </a:rPr>
            <a:t>572</a:t>
          </a:r>
          <a:endParaRPr lang="en-US" sz="9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0.34288</cdr:x>
      <cdr:y>0.34203</cdr:y>
    </cdr:from>
    <cdr:to>
      <cdr:x>0.47988</cdr:x>
      <cdr:y>0.5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47835" y="828784"/>
          <a:ext cx="498590" cy="382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 smtClean="0">
              <a:solidFill>
                <a:schemeClr val="bg1"/>
              </a:solidFill>
            </a:rPr>
            <a:t>    315</a:t>
          </a:r>
          <a:endParaRPr lang="en-US" sz="9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0.4231</cdr:x>
      <cdr:y>0.39757</cdr:y>
    </cdr:from>
    <cdr:to>
      <cdr:x>0.53579</cdr:x>
      <cdr:y>0.58182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39796" y="963369"/>
          <a:ext cx="410111" cy="44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 </a:t>
          </a:r>
          <a:r>
            <a:rPr lang="en-US" sz="900" dirty="0" smtClean="0">
              <a:solidFill>
                <a:schemeClr val="bg1"/>
              </a:solidFill>
            </a:rPr>
            <a:t>328</a:t>
          </a:r>
          <a:endParaRPr lang="en-US" sz="9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0.37306</cdr:x>
      <cdr:y>0.76602</cdr:y>
    </cdr:from>
    <cdr:to>
      <cdr:x>0.5</cdr:x>
      <cdr:y>0.875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357695" y="1856178"/>
          <a:ext cx="461961" cy="264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 smtClean="0">
              <a:solidFill>
                <a:schemeClr val="bg1"/>
              </a:solidFill>
            </a:rPr>
            <a:t>945</a:t>
          </a:r>
          <a:endParaRPr lang="en-US" sz="9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0.4304</cdr:x>
      <cdr:y>0.54763</cdr:y>
    </cdr:from>
    <cdr:to>
      <cdr:x>0.58628</cdr:x>
      <cdr:y>0.71839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566346" y="1326996"/>
          <a:ext cx="567313" cy="413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   </a:t>
          </a:r>
          <a:r>
            <a:rPr lang="en-US" sz="900" dirty="0" smtClean="0">
              <a:solidFill>
                <a:schemeClr val="bg1"/>
              </a:solidFill>
            </a:rPr>
            <a:t>681</a:t>
          </a:r>
          <a:endParaRPr lang="en-US" sz="9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0.257</cdr:x>
      <cdr:y>0.93036</cdr:y>
    </cdr:from>
    <cdr:to>
      <cdr:x>0.30959</cdr:x>
      <cdr:y>0.96059</cdr:y>
    </cdr:to>
    <cdr:cxnSp macro="">
      <cdr:nvCxnSpPr>
        <cdr:cNvPr id="12" name="Straight Connector 11"/>
        <cdr:cNvCxnSpPr/>
      </cdr:nvCxnSpPr>
      <cdr:spPr>
        <a:xfrm xmlns:a="http://schemas.openxmlformats.org/drawingml/2006/main" flipH="1">
          <a:off x="935305" y="2254404"/>
          <a:ext cx="191381" cy="7327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FFF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0.17377</cdr:x>
      <cdr:y>0.93256</cdr:y>
    </cdr:from>
    <cdr:to>
      <cdr:x>0.28329</cdr:x>
      <cdr:y>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32413" y="2353640"/>
          <a:ext cx="398583" cy="163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 smtClean="0">
              <a:solidFill>
                <a:schemeClr val="bg1"/>
              </a:solidFill>
            </a:rPr>
            <a:t>   27</a:t>
          </a:r>
          <a:endParaRPr lang="en-US" sz="9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0.22576</cdr:x>
      <cdr:y>0.25127</cdr:y>
    </cdr:from>
    <cdr:to>
      <cdr:x>0.32379</cdr:x>
      <cdr:y>0.33619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378085" y="2094597"/>
          <a:ext cx="1032617" cy="707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b"/>
          <a:r>
            <a:rPr lang="en-US" sz="1000" b="1" dirty="0" smtClean="0">
              <a:solidFill>
                <a:schemeClr val="bg1"/>
              </a:solidFill>
            </a:rPr>
            <a:t>Native Hawaiian or other Pacific Islander: 0.13%</a:t>
          </a:r>
          <a:endParaRPr lang="en-US" sz="1000" b="1" dirty="0">
            <a:solidFill>
              <a:schemeClr val="bg1"/>
            </a:solidFill>
            <a:latin typeface="Calibri" charset="0"/>
          </a:endParaRPr>
        </a:p>
      </cdr:txBody>
    </cdr:sp>
  </cdr:relSizeAnchor>
  <cdr:relSizeAnchor xmlns:cdr="http://schemas.openxmlformats.org/drawingml/2006/chartDrawing">
    <cdr:from>
      <cdr:x>0.29498</cdr:x>
      <cdr:y>0.33359</cdr:y>
    </cdr:from>
    <cdr:to>
      <cdr:x>0.34455</cdr:x>
      <cdr:y>0.41037</cdr:y>
    </cdr:to>
    <cdr:cxnSp macro="">
      <cdr:nvCxnSpPr>
        <cdr:cNvPr id="4" name="Straight Connector 3"/>
        <cdr:cNvCxnSpPr/>
      </cdr:nvCxnSpPr>
      <cdr:spPr>
        <a:xfrm xmlns:a="http://schemas.openxmlformats.org/drawingml/2006/main" flipH="1" flipV="1">
          <a:off x="3107221" y="2780848"/>
          <a:ext cx="522174" cy="64008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5250" y="0"/>
            <a:ext cx="2987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96FE1-552E-A748-8F1F-CF8BB5800D11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20138"/>
            <a:ext cx="298767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5250" y="8720138"/>
            <a:ext cx="298767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9D794-7DE2-A64B-9507-7D52A5FD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38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5250" y="0"/>
            <a:ext cx="2987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091F9-4532-294B-BE15-9F06AA7582E9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88975"/>
            <a:ext cx="4589463" cy="3441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360863"/>
            <a:ext cx="5516563" cy="4130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20138"/>
            <a:ext cx="298767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5250" y="8720138"/>
            <a:ext cx="298767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97EDC-0BE2-B041-8300-B06B00B6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9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9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54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9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7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3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4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20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8/9/2017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8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1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5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0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8/9/2017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4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4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8/9/2017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5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2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1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9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muc.edu/aboutUs/ie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6" t="1" r="1352" b="-845"/>
          <a:stretch/>
        </p:blipFill>
        <p:spPr>
          <a:xfrm>
            <a:off x="0" y="-682051"/>
            <a:ext cx="9144000" cy="6766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8368" y="5122982"/>
            <a:ext cx="4722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INSTITUTIONAL RESEARCH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6470" y="4434961"/>
            <a:ext cx="4722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FAST FACTS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800090"/>
            <a:ext cx="9144000" cy="246251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05499" y="6094844"/>
            <a:ext cx="318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b="1" cap="all" dirty="0" smtClean="0">
                <a:solidFill>
                  <a:schemeClr val="bg1"/>
                </a:solidFill>
                <a:cs typeface="Arial" pitchFamily="34" charset="0"/>
              </a:rPr>
              <a:t>Academic Year 2016-2017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162675" y="6464176"/>
            <a:ext cx="2771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Source: </a:t>
            </a:r>
            <a:r>
              <a:rPr lang="en-US" sz="1200" u="sng" dirty="0" smtClean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hlinkClick r:id="rId3"/>
              </a:rPr>
              <a:t>http://www.tamuc.edu/IER</a:t>
            </a:r>
            <a:endParaRPr lang="en-US" sz="1200" u="sng" dirty="0">
              <a:solidFill>
                <a:srgbClr val="FFC000"/>
              </a:solidFill>
              <a:uFill>
                <a:solidFill>
                  <a:srgbClr val="FFC000"/>
                </a:solidFill>
              </a:u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159" y="-490883"/>
            <a:ext cx="3560029" cy="2598821"/>
          </a:xfrm>
          <a:prstGeom prst="rect">
            <a:avLst/>
          </a:prstGeom>
          <a:effectLst>
            <a:outerShdw sx="1000" sy="1000" algn="ctr" rotWithShape="0">
              <a:srgbClr val="000000">
                <a:alpha val="43137"/>
              </a:srgbClr>
            </a:outerShd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87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362200" y="6646862"/>
            <a:ext cx="38798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02631"/>
              </p:ext>
            </p:extLst>
          </p:nvPr>
        </p:nvGraphicFramePr>
        <p:xfrm>
          <a:off x="666490" y="2552504"/>
          <a:ext cx="2544268" cy="3208920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810398"/>
                <a:gridCol w="1733870"/>
              </a:tblGrid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HEAD COUNT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2007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8,879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2008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8,787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2009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10,280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11,187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11,068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11,490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12,302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12,385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7403301"/>
              </p:ext>
            </p:extLst>
          </p:nvPr>
        </p:nvGraphicFramePr>
        <p:xfrm>
          <a:off x="3687563" y="1328656"/>
          <a:ext cx="5581946" cy="501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0608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 smtClean="0">
                <a:solidFill>
                  <a:schemeClr val="bg1"/>
                </a:solidFill>
              </a:rPr>
              <a:t>Fall Enrollment </a:t>
            </a:r>
            <a:r>
              <a:rPr lang="en-US" sz="2000" b="1" cap="all" dirty="0">
                <a:solidFill>
                  <a:schemeClr val="bg1"/>
                </a:solidFill>
              </a:rPr>
              <a:t>Trend</a:t>
            </a:r>
          </a:p>
          <a:p>
            <a:pPr algn="ctr" fontAlgn="b"/>
            <a:r>
              <a:rPr lang="en-US" sz="1600" b="1" dirty="0" smtClean="0">
                <a:solidFill>
                  <a:srgbClr val="8EB4E3"/>
                </a:solidFill>
              </a:rPr>
              <a:t>10-Year</a:t>
            </a:r>
            <a:endParaRPr lang="en-US" sz="1600" b="1" dirty="0">
              <a:solidFill>
                <a:srgbClr val="8EB4E3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627168"/>
            <a:ext cx="1682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</a:t>
            </a:r>
            <a:r>
              <a:rPr lang="en-US" sz="900" i="1" dirty="0" smtClean="0">
                <a:solidFill>
                  <a:srgbClr val="8EB4E3"/>
                </a:solidFill>
                <a:cs typeface="Arial" pitchFamily="34" charset="0"/>
              </a:rPr>
              <a:t>Data</a:t>
            </a:r>
            <a:endParaRPr lang="en-US" sz="900" i="1" dirty="0">
              <a:solidFill>
                <a:srgbClr val="8EB4E3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29244"/>
            <a:ext cx="915426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039550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63388" y="5752196"/>
            <a:ext cx="254597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V="1">
            <a:off x="663388" y="2498008"/>
            <a:ext cx="254597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5400000" flipV="1">
            <a:off x="1582271" y="4125102"/>
            <a:ext cx="329990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5400000" flipV="1">
            <a:off x="-1009425" y="4125102"/>
            <a:ext cx="329990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067" r="8783" b="11930"/>
          <a:stretch/>
        </p:blipFill>
        <p:spPr>
          <a:xfrm>
            <a:off x="4226505" y="1371600"/>
            <a:ext cx="4917495" cy="5083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438399" y="4953000"/>
            <a:ext cx="40465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6080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First-Time Transfer Students </a:t>
            </a:r>
            <a:br>
              <a:rPr lang="en-US" sz="2000" b="1" cap="all" dirty="0">
                <a:solidFill>
                  <a:srgbClr val="FFFFFF"/>
                </a:solidFill>
              </a:rPr>
            </a:br>
            <a:r>
              <a:rPr lang="en-US" b="1" cap="all" dirty="0">
                <a:solidFill>
                  <a:srgbClr val="FFFFFF"/>
                </a:solidFill>
              </a:rPr>
              <a:t>Top Feeder Schools</a:t>
            </a:r>
            <a:endParaRPr lang="en-US" sz="2000" b="1" cap="all" dirty="0">
              <a:solidFill>
                <a:srgbClr val="FFFFFF"/>
              </a:solidFill>
            </a:endParaRPr>
          </a:p>
          <a:p>
            <a:pPr algn="ctr" fontAlgn="b">
              <a:defRPr/>
            </a:pP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2016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07562"/>
            <a:ext cx="16550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</a:t>
            </a:r>
            <a:r>
              <a:rPr lang="en-US" sz="900" i="1" dirty="0" smtClean="0">
                <a:solidFill>
                  <a:srgbClr val="8EB4E3"/>
                </a:solidFill>
                <a:cs typeface="Arial" pitchFamily="34" charset="0"/>
              </a:rPr>
              <a:t>Data</a:t>
            </a:r>
            <a:endParaRPr lang="en-US" sz="900" i="1" dirty="0">
              <a:solidFill>
                <a:srgbClr val="8EB4E3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52673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226505" y="1352673"/>
            <a:ext cx="0" cy="508941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929074"/>
              </p:ext>
            </p:extLst>
          </p:nvPr>
        </p:nvGraphicFramePr>
        <p:xfrm>
          <a:off x="0" y="1459007"/>
          <a:ext cx="4105276" cy="4909068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  <a:tableStyleId>{5C22544A-7EE6-4342-B048-85BDC9FD1C3A}</a:tableStyleId>
              </a:tblPr>
              <a:tblGrid>
                <a:gridCol w="3349531"/>
                <a:gridCol w="755745"/>
              </a:tblGrid>
              <a:tr h="352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Institution           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1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Dallas County </a:t>
                      </a:r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Community College District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Paris Junior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1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Navarro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Trinity Valley Community </a:t>
                      </a:r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Collin County Community </a:t>
                      </a:r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Tarrant County </a:t>
                      </a:r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Grayson County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Foreign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Northeast </a:t>
                      </a:r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Texas 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Community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Blinn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1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University of North Texas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6428587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9083" b="9083"/>
          <a:stretch/>
        </p:blipFill>
        <p:spPr>
          <a:xfrm>
            <a:off x="0" y="822960"/>
            <a:ext cx="9144000" cy="5599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Enrollment by </a:t>
            </a:r>
            <a:r>
              <a:rPr lang="en-US" sz="2000" b="1" cap="all" dirty="0" smtClean="0">
                <a:solidFill>
                  <a:srgbClr val="FFFFFF"/>
                </a:solidFill>
              </a:rPr>
              <a:t>Residency</a:t>
            </a:r>
            <a:endParaRPr lang="en-US" sz="2000" b="1" cap="all" dirty="0">
              <a:solidFill>
                <a:srgbClr val="FFFFFF"/>
              </a:solidFill>
            </a:endParaRPr>
          </a:p>
          <a:p>
            <a:pPr algn="ctr" fontAlgn="b">
              <a:defRPr/>
            </a:pP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2016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16621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Source: CBM001, Certified </a:t>
            </a:r>
            <a:r>
              <a:rPr lang="en-US" sz="9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Data</a:t>
            </a:r>
            <a:endParaRPr lang="en-US" sz="900" i="1" dirty="0">
              <a:solidFill>
                <a:schemeClr val="tx2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05148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19" y="6422764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171943"/>
              </p:ext>
            </p:extLst>
          </p:nvPr>
        </p:nvGraphicFramePr>
        <p:xfrm>
          <a:off x="3863744" y="2547640"/>
          <a:ext cx="3645412" cy="1719560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395604"/>
                <a:gridCol w="1058733"/>
                <a:gridCol w="1191075"/>
              </a:tblGrid>
              <a:tr h="34391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Residency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Count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Percent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4391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State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11,388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91.95%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391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 of State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1.87%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391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International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391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12,385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 flipV="1">
            <a:off x="3863789" y="2498005"/>
            <a:ext cx="364863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 flipV="1">
            <a:off x="2935048" y="3381029"/>
            <a:ext cx="1811762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5400000" flipV="1">
            <a:off x="6630310" y="3381028"/>
            <a:ext cx="181176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3818068" y="4264050"/>
            <a:ext cx="371812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192288" y="5145489"/>
            <a:ext cx="4121150" cy="42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>
                <a:solidFill>
                  <a:schemeClr val="bg1"/>
                </a:solidFill>
                <a:cs typeface="Arial" panose="020B0604020202020204" pitchFamily="34" charset="0"/>
              </a:rPr>
              <a:t>Distribution of Total In-State Enrollment</a:t>
            </a:r>
          </a:p>
          <a:p>
            <a:pPr algn="ctr" fontAlgn="b">
              <a:defRPr/>
            </a:pP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2016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121838826"/>
              </p:ext>
            </p:extLst>
          </p:nvPr>
        </p:nvGraphicFramePr>
        <p:xfrm>
          <a:off x="160421" y="3972032"/>
          <a:ext cx="10641880" cy="248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972158" y="4813702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9,101</a:t>
            </a:r>
          </a:p>
          <a:p>
            <a:r>
              <a:rPr lang="en-US" sz="1000" dirty="0" smtClean="0">
                <a:solidFill>
                  <a:srgbClr val="FFFFFF"/>
                </a:solidFill>
              </a:rPr>
              <a:t>79.92%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9801" y="5430692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436</a:t>
            </a:r>
          </a:p>
          <a:p>
            <a:r>
              <a:rPr lang="en-US" sz="1000" dirty="0" smtClean="0">
                <a:solidFill>
                  <a:srgbClr val="FFFFFF"/>
                </a:solidFill>
              </a:rPr>
              <a:t>3.83%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04557" y="4774923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752</a:t>
            </a:r>
          </a:p>
          <a:p>
            <a:r>
              <a:rPr lang="en-US" sz="1000" dirty="0" smtClean="0">
                <a:solidFill>
                  <a:srgbClr val="FFFFFF"/>
                </a:solidFill>
              </a:rPr>
              <a:t>6.60%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89707" y="4791564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678</a:t>
            </a:r>
          </a:p>
          <a:p>
            <a:r>
              <a:rPr lang="en-US" sz="1000" dirty="0" smtClean="0">
                <a:solidFill>
                  <a:srgbClr val="FFFFFF"/>
                </a:solidFill>
              </a:rPr>
              <a:t>5.95%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86301" y="4192407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45</a:t>
            </a:r>
          </a:p>
          <a:p>
            <a:r>
              <a:rPr lang="en-US" sz="1000" dirty="0" smtClean="0">
                <a:solidFill>
                  <a:srgbClr val="FFFFFF"/>
                </a:solidFill>
              </a:rPr>
              <a:t>0.40%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46848" y="5395109"/>
            <a:ext cx="591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   376</a:t>
            </a:r>
          </a:p>
          <a:p>
            <a:r>
              <a:rPr lang="en-US" sz="1000" dirty="0" smtClean="0">
                <a:solidFill>
                  <a:srgbClr val="FFFFFF"/>
                </a:solidFill>
              </a:rPr>
              <a:t>   3.30%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429955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6627168"/>
            <a:ext cx="254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Data. All Degree Levels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1021351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504575"/>
              </p:ext>
            </p:extLst>
          </p:nvPr>
        </p:nvGraphicFramePr>
        <p:xfrm>
          <a:off x="2790664" y="1474095"/>
          <a:ext cx="3576710" cy="1950720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  <a:tableStyleId>{5C22544A-7EE6-4342-B048-85BDC9FD1C3A}</a:tableStyleId>
              </a:tblPr>
              <a:tblGrid>
                <a:gridCol w="1290710"/>
                <a:gridCol w="1106906"/>
                <a:gridCol w="1179094"/>
              </a:tblGrid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Distance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Students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Percent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100 Miles or Less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9,101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79.92%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200 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436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3.83</a:t>
                      </a:r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300 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752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6.60%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400 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678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5.95%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500 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45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0.40%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Over 500 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376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3.30</a:t>
                      </a:r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11, 388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 flipV="1">
            <a:off x="2754701" y="1422241"/>
            <a:ext cx="364863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5400000" flipV="1">
            <a:off x="1745280" y="2421805"/>
            <a:ext cx="204484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 rot="5400000" flipV="1">
            <a:off x="5368823" y="2421805"/>
            <a:ext cx="204484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 flipV="1">
            <a:off x="2767703" y="3421365"/>
            <a:ext cx="3632508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608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 smtClean="0">
                <a:solidFill>
                  <a:schemeClr val="bg1"/>
                </a:solidFill>
              </a:rPr>
              <a:t>Enrollment </a:t>
            </a:r>
          </a:p>
          <a:p>
            <a:pPr algn="ctr" fontAlgn="ctr"/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2016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5782" y="6585871"/>
            <a:ext cx="25248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Data. All Degree Levels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2802286" y="2206867"/>
            <a:ext cx="871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151419" y="6162426"/>
            <a:ext cx="2625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141 Total Out-of-State Enrolled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1506369" y="4391614"/>
            <a:ext cx="541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Kansas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3635826" y="2348560"/>
            <a:ext cx="948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North Carolina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6424484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92623" y="1263102"/>
            <a:ext cx="21293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400" b="1" cap="all" dirty="0" smtClean="0">
                <a:solidFill>
                  <a:srgbClr val="FFFFFF"/>
                </a:solidFill>
                <a:cs typeface="Arial" panose="020B0604020202020204" pitchFamily="34" charset="0"/>
              </a:rPr>
              <a:t>Top 10 Counties</a:t>
            </a:r>
            <a:endParaRPr lang="en-US" sz="1400" b="1" cap="all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159801" y="1263101"/>
            <a:ext cx="22830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400" b="1" cap="all" dirty="0">
                <a:solidFill>
                  <a:srgbClr val="FFFFFF"/>
                </a:solidFill>
                <a:cs typeface="Arial" panose="020B0604020202020204" pitchFamily="34" charset="0"/>
              </a:rPr>
              <a:t>Top 10 </a:t>
            </a:r>
            <a:r>
              <a:rPr lang="en-US" sz="1400" b="1" cap="all" dirty="0" smtClean="0">
                <a:solidFill>
                  <a:srgbClr val="FFFFFF"/>
                </a:solidFill>
                <a:cs typeface="Arial" panose="020B0604020202020204" pitchFamily="34" charset="0"/>
              </a:rPr>
              <a:t>States</a:t>
            </a:r>
            <a:endParaRPr lang="en-US" sz="1400" b="1" cap="all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104966" y="1263102"/>
            <a:ext cx="21156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400" b="1" cap="all" dirty="0">
                <a:solidFill>
                  <a:srgbClr val="FFFFFF"/>
                </a:solidFill>
                <a:cs typeface="Arial" panose="020B0604020202020204" pitchFamily="34" charset="0"/>
              </a:rPr>
              <a:t>Top 10 </a:t>
            </a:r>
            <a:r>
              <a:rPr lang="en-US" sz="1400" b="1" cap="all" dirty="0" smtClean="0">
                <a:solidFill>
                  <a:srgbClr val="FFFFFF"/>
                </a:solidFill>
                <a:cs typeface="Arial" panose="020B0604020202020204" pitchFamily="34" charset="0"/>
              </a:rPr>
              <a:t>Countries</a:t>
            </a:r>
            <a:endParaRPr lang="en-US" sz="1400" b="1" cap="all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5782" y="1030315"/>
            <a:ext cx="9149782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92623" y="4709148"/>
            <a:ext cx="197922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 flipV="1">
            <a:off x="592623" y="1652637"/>
            <a:ext cx="197922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 rot="5400000" flipV="1">
            <a:off x="1021021" y="3158320"/>
            <a:ext cx="3048889" cy="52766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rot="5400000" flipV="1">
            <a:off x="-933967" y="3182556"/>
            <a:ext cx="309890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V="1">
            <a:off x="3239002" y="4614149"/>
            <a:ext cx="212958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 flipV="1">
            <a:off x="3234106" y="1660258"/>
            <a:ext cx="213448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 rot="5400000" flipV="1">
            <a:off x="3868369" y="3137617"/>
            <a:ext cx="2954718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 rot="5400000" flipV="1">
            <a:off x="1734302" y="3137204"/>
            <a:ext cx="2999612" cy="45720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6431282" y="4599141"/>
            <a:ext cx="2006636" cy="46553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431280" y="1608102"/>
            <a:ext cx="198377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5400000" flipV="1">
            <a:off x="6900605" y="3099696"/>
            <a:ext cx="302890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5400000" flipV="1">
            <a:off x="4952425" y="3112433"/>
            <a:ext cx="3003434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108592"/>
              </p:ext>
            </p:extLst>
          </p:nvPr>
        </p:nvGraphicFramePr>
        <p:xfrm>
          <a:off x="638345" y="1698361"/>
          <a:ext cx="1880738" cy="3010785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  <a:tableStyleId>{5C22544A-7EE6-4342-B048-85BDC9FD1C3A}</a:tableStyleId>
              </a:tblPr>
              <a:tblGrid>
                <a:gridCol w="1012457"/>
                <a:gridCol w="868281"/>
              </a:tblGrid>
              <a:tr h="2809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County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# Enrolled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81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Dallas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2,719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1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Hunt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1,294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1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Collin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1,226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1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Tarrant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633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1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Rockwall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596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1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Hopkins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400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1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Kaufman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374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1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Lamar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1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Denton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333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1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Ellis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322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1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8,239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87039"/>
              </p:ext>
            </p:extLst>
          </p:nvPr>
        </p:nvGraphicFramePr>
        <p:xfrm>
          <a:off x="3258433" y="1714997"/>
          <a:ext cx="2061883" cy="2900646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253916"/>
                <a:gridCol w="807967"/>
              </a:tblGrid>
              <a:tr h="2956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State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# Enrolled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51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CALIFORNIA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4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OKLAHOMA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4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ARKANSAS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24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LOUISIANA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4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MISSOURI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24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GEORGIA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4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YORK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24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FLORIDA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4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MICHIGAN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38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COLORADO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63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142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04634"/>
              </p:ext>
            </p:extLst>
          </p:nvPr>
        </p:nvGraphicFramePr>
        <p:xfrm>
          <a:off x="6477002" y="1665354"/>
          <a:ext cx="1914522" cy="2941571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112227"/>
                <a:gridCol w="802295"/>
              </a:tblGrid>
              <a:tr h="2154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Country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# Enrolled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4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482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KOREA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75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NIGERIA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4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CHINA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NEPAL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4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BANGLADESH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KIRIBATI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4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PAKISTAN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57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NIGER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23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662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6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2539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Top </a:t>
            </a:r>
            <a:r>
              <a:rPr lang="en-US" sz="2000" b="1" cap="all" dirty="0" smtClean="0">
                <a:solidFill>
                  <a:srgbClr val="FFFFFF"/>
                </a:solidFill>
              </a:rPr>
              <a:t>Program AREAS by </a:t>
            </a:r>
            <a:r>
              <a:rPr lang="en-US" sz="2000" b="1" cap="all" dirty="0">
                <a:solidFill>
                  <a:srgbClr val="FFFFFF"/>
                </a:solidFill>
              </a:rPr>
              <a:t>Level </a:t>
            </a:r>
            <a:r>
              <a:rPr lang="en-US" sz="2000" b="1" cap="all" dirty="0" smtClean="0">
                <a:solidFill>
                  <a:srgbClr val="FFFFFF"/>
                </a:solidFill>
              </a:rPr>
              <a:t/>
            </a:r>
            <a:br>
              <a:rPr lang="en-US" sz="2000" b="1" cap="all" dirty="0" smtClean="0">
                <a:solidFill>
                  <a:srgbClr val="FFFFFF"/>
                </a:solidFill>
              </a:rPr>
            </a:b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2016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452537"/>
              </p:ext>
            </p:extLst>
          </p:nvPr>
        </p:nvGraphicFramePr>
        <p:xfrm>
          <a:off x="1892542" y="1248727"/>
          <a:ext cx="5358916" cy="4923787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316899"/>
                <a:gridCol w="662037"/>
                <a:gridCol w="126666"/>
                <a:gridCol w="3253314"/>
              </a:tblGrid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Classification</a:t>
                      </a:r>
                      <a:endParaRPr lang="en-US" sz="9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# Enrolled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Program AREAS</a:t>
                      </a:r>
                      <a:endParaRPr lang="en-US" sz="9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Undergraduate</a:t>
                      </a:r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cap="al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1044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Interdisciplinary Studies,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Undeclared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Major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561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Kinesiology and Exercise Science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498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Business Administration and Management,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354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Psychology, General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333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Criminal Justice/Safety Studies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Applied Arts &amp; Sciences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Music,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Biology/Biological Sciences,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Accounting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GRADUATE</a:t>
                      </a:r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858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Business Administration and Management,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Accounting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Computer and Information Sciences,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Curriculum and Instruction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Undeclared Major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Educational Leadership and Administration,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Business Analytics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Counselor Education/School Counseling and Guidance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Social Work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Industrial Technology/Technician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Doctoral</a:t>
                      </a:r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Educational Leadership and Administration,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Higher Education/Higher Education Administration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Elementary Education and Teaching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Counselor Education/School Counseling and Guidance Services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English Language and Literature,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Educational Psychology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431014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97168"/>
            <a:ext cx="174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defRPr/>
            </a:pPr>
            <a:r>
              <a:rPr lang="en-US" sz="900" i="1" dirty="0">
                <a:solidFill>
                  <a:srgbClr val="8EB4E3"/>
                </a:solidFill>
                <a:cs typeface="Arial" panose="020B0604020202020204" pitchFamily="34" charset="0"/>
              </a:rPr>
              <a:t>Source: CBM001, </a:t>
            </a:r>
            <a:r>
              <a:rPr lang="en-US" sz="900" i="1" dirty="0" smtClean="0">
                <a:solidFill>
                  <a:srgbClr val="8EB4E3"/>
                </a:solidFill>
                <a:cs typeface="Arial" panose="020B0604020202020204" pitchFamily="34" charset="0"/>
              </a:rPr>
              <a:t>Certified Data.</a:t>
            </a:r>
            <a:endParaRPr lang="en-US" sz="900" i="1" dirty="0">
              <a:solidFill>
                <a:srgbClr val="8EB4E3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53041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8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19997"/>
          <a:stretch/>
        </p:blipFill>
        <p:spPr>
          <a:xfrm>
            <a:off x="0" y="1369514"/>
            <a:ext cx="4590893" cy="5079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>
                <a:solidFill>
                  <a:srgbClr val="FFFFFF"/>
                </a:solidFill>
              </a:rPr>
              <a:t>Undergraduate Tuition &amp; Fees</a:t>
            </a:r>
          </a:p>
          <a:p>
            <a:pPr algn="ctr" fontAlgn="b">
              <a:defRPr/>
            </a:pP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Academic Year 2016-2017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13739"/>
            <a:ext cx="25549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rgbClr val="8EB4E3"/>
                </a:solidFill>
                <a:cs typeface="Times New Roman" pitchFamily="18" charset="0"/>
              </a:rPr>
              <a:t>Source: </a:t>
            </a:r>
            <a:r>
              <a:rPr lang="en-US" sz="900" i="1" dirty="0" smtClean="0">
                <a:solidFill>
                  <a:srgbClr val="8EB4E3"/>
                </a:solidFill>
                <a:cs typeface="Times New Roman" pitchFamily="18" charset="0"/>
              </a:rPr>
              <a:t>IPEDS Institutional Characteristics 2016-17</a:t>
            </a:r>
            <a:endParaRPr lang="en-US" sz="900" i="1" dirty="0">
              <a:solidFill>
                <a:srgbClr val="8EB4E3"/>
              </a:solidFill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52673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590893" y="1369515"/>
            <a:ext cx="0" cy="510200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6442732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529571"/>
              </p:ext>
            </p:extLst>
          </p:nvPr>
        </p:nvGraphicFramePr>
        <p:xfrm>
          <a:off x="3263834" y="2680375"/>
          <a:ext cx="4587508" cy="1865439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702395"/>
                <a:gridCol w="775802"/>
                <a:gridCol w="695622"/>
                <a:gridCol w="695622"/>
                <a:gridCol w="695622"/>
                <a:gridCol w="1022445"/>
              </a:tblGrid>
              <a:tr h="4344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In-district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Prior Year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In-state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Prior Year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Out-of-State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88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Average Tuition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$4,790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$3,832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$4,790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$3,832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$17,030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88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Required Fees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$2,960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$2,370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$2,960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$2,370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$2,960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32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Dollars </a:t>
                      </a:r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 Credit Hour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$160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$160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$160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$160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$568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 flipV="1">
            <a:off x="3219941" y="2632476"/>
            <a:ext cx="4613728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5400000" flipV="1">
            <a:off x="2265205" y="3587215"/>
            <a:ext cx="1955192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6867501" y="3575786"/>
            <a:ext cx="1932333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3242799" y="4541949"/>
            <a:ext cx="461373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82" b="-9782"/>
          <a:stretch/>
        </p:blipFill>
        <p:spPr>
          <a:xfrm>
            <a:off x="0" y="1352673"/>
            <a:ext cx="9144000" cy="567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>
                <a:solidFill>
                  <a:schemeClr val="bg1"/>
                </a:solidFill>
              </a:rPr>
              <a:t>Graduate Tuition &amp; Fees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Academic Year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 2016-2017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21337"/>
            <a:ext cx="25280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Times New Roman" pitchFamily="18" charset="0"/>
              </a:rPr>
              <a:t>Source: </a:t>
            </a:r>
            <a:r>
              <a:rPr lang="en-US" sz="9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Times New Roman" pitchFamily="18" charset="0"/>
              </a:rPr>
              <a:t>IPEDS Institutional Characteristics 2016-17</a:t>
            </a:r>
            <a:endParaRPr lang="en-US" sz="900" i="1" dirty="0">
              <a:solidFill>
                <a:schemeClr val="tx2">
                  <a:lumMod val="40000"/>
                  <a:lumOff val="6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52673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39390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736254"/>
              </p:ext>
            </p:extLst>
          </p:nvPr>
        </p:nvGraphicFramePr>
        <p:xfrm>
          <a:off x="931809" y="4150661"/>
          <a:ext cx="6824466" cy="1817936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255553"/>
                <a:gridCol w="1019269"/>
                <a:gridCol w="1137411"/>
                <a:gridCol w="1137411"/>
                <a:gridCol w="1137411"/>
                <a:gridCol w="1137411"/>
              </a:tblGrid>
              <a:tr h="454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In-district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Prior Year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In-state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Prior Year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Out-of-State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544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Average Tuition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$3,630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$3,630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$3,630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$3,630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$10,974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544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Required Fees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$2,146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$1,870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$2,146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$1,870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$2,146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44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$ Per Credit </a:t>
                      </a:r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Hour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$202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$202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$202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$202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 flipV="1">
            <a:off x="902040" y="4102689"/>
            <a:ext cx="6885908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 flipV="1">
            <a:off x="-44177" y="5035015"/>
            <a:ext cx="1910369" cy="45721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5400000">
            <a:off x="6835224" y="5023586"/>
            <a:ext cx="1887512" cy="45720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924899" y="5967338"/>
            <a:ext cx="687694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133600" y="5973473"/>
            <a:ext cx="41910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078" y="47492"/>
            <a:ext cx="59959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000" b="1" cap="all" dirty="0">
                <a:solidFill>
                  <a:schemeClr val="bg1"/>
                </a:solidFill>
              </a:rPr>
              <a:t>Top Degrees Conferred </a:t>
            </a:r>
          </a:p>
          <a:p>
            <a:pPr algn="ctr" fontAlgn="b">
              <a:defRPr/>
            </a:pP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Academic </a:t>
            </a: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Year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2015-16</a:t>
            </a:r>
            <a:endParaRPr lang="en-US" sz="1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 fontAlgn="b">
              <a:defRPr/>
            </a:pPr>
            <a:endParaRPr lang="en-US" sz="1600" dirty="0">
              <a:solidFill>
                <a:srgbClr val="C6D9F1"/>
              </a:solidFill>
            </a:endParaRP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589929"/>
              </p:ext>
            </p:extLst>
          </p:nvPr>
        </p:nvGraphicFramePr>
        <p:xfrm>
          <a:off x="1515641" y="903225"/>
          <a:ext cx="6142798" cy="5221468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748758"/>
                <a:gridCol w="3435038"/>
                <a:gridCol w="959002"/>
              </a:tblGrid>
              <a:tr h="163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Level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Major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Degrees Awarded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068" marR="8068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Undergraduate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Applied Arts &amp; Sciences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Interdisciplinary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Liberal Studies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Administration &amp; Management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Psychology, General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Criminal Justice Studies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Kinesiology and Exercise Science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 Work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Accounting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Biology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068" marR="8068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Master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Administration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Computer &amp; Information Sciences,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General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Educational Technology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Educational Administration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Accounting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 Work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Counseling Education/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Std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Counseling &amp; Guidance Services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Computational Science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Industrial Technology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Educational Technology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Kinesiology and Exercise Science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068" marR="8068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Doctoral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Educational Administration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Higher Education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Administration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English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Language &amp; Literature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Counseling Education/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Std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Counseling &amp; Guidance Services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Elementary Teacher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Education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Educational Psychology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068" marR="8068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2" y="6436033"/>
            <a:ext cx="9153049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97169"/>
            <a:ext cx="17032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defRPr/>
            </a:pP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Source: </a:t>
            </a:r>
            <a:r>
              <a:rPr lang="en-US" sz="9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CBM009, Certified Data</a:t>
            </a:r>
            <a:endParaRPr lang="en-US" sz="900" i="1" dirty="0">
              <a:solidFill>
                <a:schemeClr val="tx2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640606"/>
            <a:ext cx="9141759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3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617124"/>
              </p:ext>
            </p:extLst>
          </p:nvPr>
        </p:nvGraphicFramePr>
        <p:xfrm>
          <a:off x="698824" y="1271488"/>
          <a:ext cx="7736828" cy="4710864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  <a:tableStyleId>{5C22544A-7EE6-4342-B048-85BDC9FD1C3A}</a:tableStyleId>
              </a:tblPr>
              <a:tblGrid>
                <a:gridCol w="2986252"/>
                <a:gridCol w="1422950"/>
                <a:gridCol w="551530"/>
                <a:gridCol w="674419"/>
                <a:gridCol w="641671"/>
                <a:gridCol w="707167"/>
                <a:gridCol w="752839"/>
              </a:tblGrid>
              <a:tr h="171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College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Degree Level</a:t>
                      </a:r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Fall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Spring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Summer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Percent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College of Business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Baccalaureate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214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258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144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616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Master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233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251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133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617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447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509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277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1,233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37.41%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College of Education &amp; Human Services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Baccalaureate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252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240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520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Master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271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178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130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579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Doctoral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536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429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165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1,130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34.28%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College of Humanities, Social Sciences &amp; Arts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Baccalaureate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97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168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53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318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2D507A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Master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66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2D507A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Doctoral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2D507A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118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392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11.89%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College of Science &amp; Engineering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Baccalaureate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47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99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171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Master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112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129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62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303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159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228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87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474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14.39%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School of Agriculture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Baccalaureate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51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Master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27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67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2.22%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</a:tr>
              <a:tr h="321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Total </a:t>
                      </a:r>
                      <a:r>
                        <a:rPr lang="en-US" sz="10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Texas A&amp;M University-Commerce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1,278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1,395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623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3,296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cap="all" dirty="0">
                <a:solidFill>
                  <a:schemeClr val="bg1"/>
                </a:solidFill>
                <a:cs typeface="Arial" panose="020B0604020202020204" pitchFamily="34" charset="0"/>
              </a:rPr>
              <a:t>Degrees Awarded by College </a:t>
            </a:r>
          </a:p>
          <a:p>
            <a:pPr algn="ctr"/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Academic Year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2015-2016</a:t>
            </a:r>
            <a:endParaRPr lang="en-US" sz="1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278" y="6600484"/>
            <a:ext cx="1730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CBM009, Certified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7019" y="6426318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015702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73" b="27844"/>
          <a:stretch/>
        </p:blipFill>
        <p:spPr>
          <a:xfrm>
            <a:off x="-9534" y="1371599"/>
            <a:ext cx="9153534" cy="5075281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33400" y="381000"/>
            <a:ext cx="502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1938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chemeClr val="bg1"/>
                </a:solidFill>
                <a:cs typeface="Arial" pitchFamily="34" charset="0"/>
              </a:rPr>
              <a:t>New Freshman </a:t>
            </a:r>
            <a:r>
              <a:rPr lang="en-US" b="1" cap="all" dirty="0" smtClean="0">
                <a:solidFill>
                  <a:schemeClr val="bg1"/>
                </a:solidFill>
                <a:cs typeface="Arial" pitchFamily="34" charset="0"/>
              </a:rPr>
              <a:t>Applied </a:t>
            </a:r>
            <a:br>
              <a:rPr lang="en-US" b="1" cap="all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b="1" cap="all" dirty="0" smtClean="0">
                <a:solidFill>
                  <a:schemeClr val="bg1"/>
                </a:solidFill>
                <a:cs typeface="Arial" pitchFamily="34" charset="0"/>
              </a:rPr>
              <a:t>Admitted </a:t>
            </a:r>
            <a:r>
              <a:rPr lang="en-US" b="1" cap="all" dirty="0">
                <a:solidFill>
                  <a:schemeClr val="bg1"/>
                </a:solidFill>
                <a:cs typeface="Arial" pitchFamily="34" charset="0"/>
              </a:rPr>
              <a:t>&amp; </a:t>
            </a:r>
            <a:r>
              <a:rPr lang="en-US" b="1" cap="all" dirty="0" smtClean="0">
                <a:solidFill>
                  <a:schemeClr val="bg1"/>
                </a:solidFill>
                <a:cs typeface="Arial" pitchFamily="34" charset="0"/>
              </a:rPr>
              <a:t>Enrolled by gender</a:t>
            </a:r>
            <a:endParaRPr lang="en-US" b="1" cap="all" dirty="0">
              <a:solidFill>
                <a:schemeClr val="bg1"/>
              </a:solidFill>
              <a:cs typeface="Arial" pitchFamily="34" charset="0"/>
            </a:endParaRP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2016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9534" y="6488668"/>
            <a:ext cx="550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*Admitted as </a:t>
            </a:r>
            <a:r>
              <a:rPr lang="en-US" sz="9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a percentage </a:t>
            </a: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of Applied, and Enrolled as Percentage of </a:t>
            </a:r>
            <a:r>
              <a:rPr lang="en-US" sz="9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Admitted.</a:t>
            </a:r>
          </a:p>
          <a:p>
            <a:pPr lvl="0"/>
            <a:r>
              <a:rPr lang="en-US" sz="9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Source</a:t>
            </a: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: Local Banner Data, not </a:t>
            </a:r>
            <a:r>
              <a:rPr lang="en-US" sz="9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certified</a:t>
            </a:r>
            <a:endParaRPr lang="en-US" sz="900" i="1" dirty="0">
              <a:solidFill>
                <a:schemeClr val="tx2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9534" y="1352673"/>
            <a:ext cx="9153534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-9534" y="6446881"/>
            <a:ext cx="9153534" cy="50752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699496"/>
              </p:ext>
            </p:extLst>
          </p:nvPr>
        </p:nvGraphicFramePr>
        <p:xfrm>
          <a:off x="3266674" y="1652128"/>
          <a:ext cx="5486400" cy="1397990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rgbClr val="000000">
                      <a:alpha val="85000"/>
                    </a:srgbClr>
                  </a:outerShdw>
                </a:effectLst>
              </a:tblPr>
              <a:tblGrid>
                <a:gridCol w="1168400"/>
                <a:gridCol w="698500"/>
                <a:gridCol w="698500"/>
                <a:gridCol w="609600"/>
                <a:gridCol w="609600"/>
                <a:gridCol w="609600"/>
                <a:gridCol w="1092200"/>
              </a:tblGrid>
              <a:tr h="304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Male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all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Percent</a:t>
                      </a:r>
                      <a:r>
                        <a:rPr lang="en-US" sz="1000" i="1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cs typeface="Arial" pitchFamily="34" charset="0"/>
                        </a:rPr>
                        <a:t>*</a:t>
                      </a:r>
                      <a:endParaRPr lang="en-US" sz="1000" b="1" i="0" u="none" strike="noStrike" cap="all" dirty="0" smtClean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Female 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Percent</a:t>
                      </a:r>
                      <a:r>
                        <a:rPr lang="en-US" sz="1000" i="1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cs typeface="Arial" pitchFamily="34" charset="0"/>
                        </a:rPr>
                        <a:t>*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 </a:t>
                      </a:r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Percent</a:t>
                      </a:r>
                      <a:r>
                        <a:rPr lang="en-US" sz="1000" i="1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cs typeface="Arial" pitchFamily="34" charset="0"/>
                        </a:rPr>
                        <a:t>*</a:t>
                      </a:r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9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Applied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3340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4460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7800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Admitted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2082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47%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3600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61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Enrolled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578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1091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 flipV="1">
            <a:off x="3263152" y="1605366"/>
            <a:ext cx="548640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flipV="1">
            <a:off x="3263152" y="3034789"/>
            <a:ext cx="548640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 rot="5400000" flipV="1">
            <a:off x="2525582" y="2320078"/>
            <a:ext cx="147514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 rot="5400000" flipV="1">
            <a:off x="8038876" y="2320078"/>
            <a:ext cx="147514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2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78058"/>
              </p:ext>
            </p:extLst>
          </p:nvPr>
        </p:nvGraphicFramePr>
        <p:xfrm>
          <a:off x="1877813" y="1502591"/>
          <a:ext cx="5306198" cy="4110049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902214"/>
                <a:gridCol w="698258"/>
                <a:gridCol w="1066800"/>
                <a:gridCol w="729915"/>
                <a:gridCol w="729916"/>
                <a:gridCol w="1179095"/>
              </a:tblGrid>
              <a:tr h="4017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Academic </a:t>
                      </a:r>
                      <a:endParaRPr lang="en-US" sz="1000" b="1" i="0" u="none" strike="noStrike" cap="all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   Year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Gender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Baccalaureate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Master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Doctoral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2011-2012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1,507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1,403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34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2,944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2012-2013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 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1,519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1,647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94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3,260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2013-2014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1,869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 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1,438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1,576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65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3,079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2014-2015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1,856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 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1,476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1,445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55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2,976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2015-2016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1,062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1,996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 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1,676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1,581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39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3,296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91278217"/>
              </p:ext>
            </p:extLst>
          </p:nvPr>
        </p:nvGraphicFramePr>
        <p:xfrm>
          <a:off x="7031038" y="2550791"/>
          <a:ext cx="2743200" cy="1927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81057" y="406080"/>
            <a:ext cx="5995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Degrees </a:t>
            </a:r>
            <a:r>
              <a:rPr lang="en-US" sz="2000" b="1" cap="all" dirty="0" smtClean="0">
                <a:solidFill>
                  <a:srgbClr val="FFFFFF"/>
                </a:solidFill>
              </a:rPr>
              <a:t>Awarded</a:t>
            </a:r>
          </a:p>
          <a:p>
            <a:pPr algn="ctr" fontAlgn="b">
              <a:defRPr/>
            </a:pPr>
            <a:r>
              <a:rPr lang="en-US" sz="2000" b="1" cap="all" dirty="0" smtClean="0">
                <a:solidFill>
                  <a:srgbClr val="FFFFFF"/>
                </a:solidFill>
              </a:rPr>
              <a:t>By Gender and Degree Level </a:t>
            </a:r>
            <a:endParaRPr lang="en-US" sz="2000" b="1" cap="all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27168"/>
            <a:ext cx="1792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CBM009, </a:t>
            </a:r>
            <a:r>
              <a:rPr lang="en-US" sz="900" i="1" dirty="0" smtClean="0">
                <a:solidFill>
                  <a:srgbClr val="8EB4E3"/>
                </a:solidFill>
                <a:cs typeface="Arial" pitchFamily="34" charset="0"/>
              </a:rPr>
              <a:t>Certified Data</a:t>
            </a:r>
            <a:endParaRPr lang="en-US" sz="900" i="1" dirty="0">
              <a:solidFill>
                <a:srgbClr val="8EB4E3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19" y="6417208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113966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533"/>
            <a:ext cx="9144000" cy="5047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cap="all" dirty="0">
                <a:solidFill>
                  <a:schemeClr val="bg1"/>
                </a:solidFill>
              </a:rPr>
              <a:t>Student/Faculty Ratio by College</a:t>
            </a:r>
          </a:p>
          <a:p>
            <a:pPr algn="ctr" fontAlgn="b">
              <a:defRPr/>
            </a:pP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2016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6468790"/>
            <a:ext cx="271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FTSE: Full-Time Student Equivalent, CBM001, Certified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FTE: Full-Time Faculty Equivalent, Local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329411"/>
            <a:ext cx="9144000" cy="68982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23071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957476"/>
              </p:ext>
            </p:extLst>
          </p:nvPr>
        </p:nvGraphicFramePr>
        <p:xfrm>
          <a:off x="3065195" y="3611911"/>
          <a:ext cx="5542974" cy="2536952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3278510"/>
                <a:gridCol w="731948"/>
                <a:gridCol w="731948"/>
                <a:gridCol w="800568"/>
              </a:tblGrid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College/School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FTSE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FTE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Ratio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College of Business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1,643.27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62.39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26:1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College of Education &amp; Human Services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2,669.40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135.16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19:1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8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College of Humanities, Social Sciences &amp; </a:t>
                      </a:r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Arts</a:t>
                      </a:r>
                      <a:endParaRPr lang="en-US" sz="1000" b="1" i="0" u="none" strike="noStrike" cap="all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2,147.76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119.01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18:1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68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College of Science &amp; Engineering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2,038.92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87.83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23:1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School of Agriculture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247.75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10.80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22:1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Total: Texas A&amp;M University-Commerce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8,747.09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415.19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21:1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 flipV="1">
            <a:off x="3067501" y="3564805"/>
            <a:ext cx="556311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5400000" flipV="1">
            <a:off x="1749236" y="4837354"/>
            <a:ext cx="2590811" cy="45726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7335210" y="4837354"/>
            <a:ext cx="2590813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44639" y="6109899"/>
            <a:ext cx="560883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50" b="-9850"/>
          <a:stretch/>
        </p:blipFill>
        <p:spPr>
          <a:xfrm>
            <a:off x="12126" y="1428864"/>
            <a:ext cx="9135916" cy="559954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1219200"/>
            <a:ext cx="7024744" cy="95146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>
                <a:solidFill>
                  <a:srgbClr val="FFFFFF"/>
                </a:solidFill>
              </a:rPr>
              <a:t>Employment Characteristics</a:t>
            </a:r>
          </a:p>
          <a:p>
            <a:pPr algn="ctr" fontAlgn="b">
              <a:defRPr/>
            </a:pP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Academic Year 2016-2017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5869" y="6580094"/>
            <a:ext cx="1825704" cy="25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sz="900" b="1" i="1" kern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Source: </a:t>
            </a:r>
            <a:r>
              <a:rPr lang="en-US" sz="900" b="1" i="1" kern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IPEDS-Human Resources</a:t>
            </a:r>
            <a:endParaRPr lang="en-US" sz="900" b="1" i="1" kern="1400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66567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42" y="6421449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1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223534"/>
              </p:ext>
            </p:extLst>
          </p:nvPr>
        </p:nvGraphicFramePr>
        <p:xfrm>
          <a:off x="2520808" y="3815178"/>
          <a:ext cx="4020208" cy="1833589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rgbClr val="000000">
                      <a:alpha val="85000"/>
                    </a:srgbClr>
                  </a:outerShdw>
                </a:effectLst>
                <a:tableStyleId>{ED083AE6-46FA-4A59-8FB0-9F97EB10719F}</a:tableStyleId>
              </a:tblPr>
              <a:tblGrid>
                <a:gridCol w="1005052"/>
                <a:gridCol w="1005052"/>
                <a:gridCol w="1005052"/>
                <a:gridCol w="1005052"/>
              </a:tblGrid>
              <a:tr h="301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 smtClean="0">
                          <a:solidFill>
                            <a:schemeClr val="bg1"/>
                          </a:solidFill>
                          <a:effectLst/>
                        </a:rPr>
                        <a:t>Part </a:t>
                      </a:r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</a:rPr>
                        <a:t>time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 smtClean="0">
                          <a:solidFill>
                            <a:schemeClr val="bg1"/>
                          </a:solidFill>
                          <a:effectLst/>
                        </a:rPr>
                        <a:t>Full </a:t>
                      </a:r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</a:rPr>
                        <a:t>time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41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 smtClean="0">
                          <a:effectLst/>
                        </a:rPr>
                        <a:t>Faculty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252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353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4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 smtClean="0">
                          <a:effectLst/>
                        </a:rPr>
                        <a:t>Staff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492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513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63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 smtClean="0">
                          <a:solidFill>
                            <a:srgbClr val="FFFFFF"/>
                          </a:solidFill>
                          <a:effectLst/>
                        </a:rPr>
                        <a:t>Total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273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845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1,118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 flipV="1">
            <a:off x="2492867" y="3771482"/>
            <a:ext cx="409778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 rot="5400000" flipV="1">
            <a:off x="1542167" y="4703363"/>
            <a:ext cx="190947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 rot="5400000">
            <a:off x="5635912" y="4726220"/>
            <a:ext cx="1863757" cy="45720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474046" y="5635237"/>
            <a:ext cx="409374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854567"/>
              </p:ext>
            </p:extLst>
          </p:nvPr>
        </p:nvGraphicFramePr>
        <p:xfrm>
          <a:off x="-7208270" y="2658355"/>
          <a:ext cx="5410200" cy="1830908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  <a:tableStyleId>{5C22544A-7EE6-4342-B048-85BDC9FD1C3A}</a:tableStyleId>
              </a:tblPr>
              <a:tblGrid>
                <a:gridCol w="1182657"/>
                <a:gridCol w="871180"/>
                <a:gridCol w="770189"/>
                <a:gridCol w="921207"/>
                <a:gridCol w="770189"/>
                <a:gridCol w="894778"/>
              </a:tblGrid>
              <a:tr h="466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</a:t>
                      </a:r>
                      <a:b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Test   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TAMUC  </a:t>
                      </a:r>
                      <a:b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National</a:t>
                      </a:r>
                      <a:b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Average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</a:t>
                      </a:r>
                      <a:b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Difference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State  </a:t>
                      </a:r>
                      <a:b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</a:t>
                      </a:r>
                      <a:b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Difference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  <a:tr h="338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SAT Reading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-7.47%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-2.55%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SAT Math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-8.89%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-4.04%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8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SAT Writing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-9.70%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-3.83%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ACT Composite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13" y="20807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chemeClr val="bg1"/>
                </a:solidFill>
              </a:rPr>
              <a:t>SAT/ACT Comparison for Enrolled Students</a:t>
            </a:r>
          </a:p>
          <a:p>
            <a:pPr algn="ctr" fontAlgn="b">
              <a:defRPr/>
            </a:pP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2016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13" y="6481751"/>
            <a:ext cx="456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Source: Local Banner Data, not certified; only tests taken in </a:t>
            </a:r>
            <a:r>
              <a:rPr lang="en-US" sz="9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2016 included.</a:t>
            </a:r>
          </a:p>
          <a:p>
            <a:pPr lvl="0"/>
            <a:r>
              <a:rPr lang="en-US" sz="9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SAT </a:t>
            </a: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Averages from The College </a:t>
            </a:r>
            <a:r>
              <a:rPr lang="en-US" sz="9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Board</a:t>
            </a:r>
            <a:endParaRPr lang="en-US" sz="9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88406936"/>
              </p:ext>
            </p:extLst>
          </p:nvPr>
        </p:nvGraphicFramePr>
        <p:xfrm>
          <a:off x="586127" y="1188968"/>
          <a:ext cx="2735263" cy="217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907947625"/>
              </p:ext>
            </p:extLst>
          </p:nvPr>
        </p:nvGraphicFramePr>
        <p:xfrm>
          <a:off x="4844516" y="1188968"/>
          <a:ext cx="2704615" cy="2211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983389" y="960207"/>
            <a:ext cx="1473460" cy="34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SAT Math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799540274"/>
              </p:ext>
            </p:extLst>
          </p:nvPr>
        </p:nvGraphicFramePr>
        <p:xfrm>
          <a:off x="682435" y="3671712"/>
          <a:ext cx="3216943" cy="246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42102" y="3475858"/>
            <a:ext cx="1563007" cy="34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SAT Writing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252526313"/>
              </p:ext>
            </p:extLst>
          </p:nvPr>
        </p:nvGraphicFramePr>
        <p:xfrm>
          <a:off x="4738688" y="3671712"/>
          <a:ext cx="3300714" cy="251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742101" y="960206"/>
            <a:ext cx="1685118" cy="34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SAT Reading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999669" y="3475858"/>
            <a:ext cx="1563007" cy="34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ACT Composite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433087" y="1364984"/>
            <a:ext cx="1068700" cy="27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-6.7% Difference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433087" y="1696492"/>
            <a:ext cx="1068700" cy="27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-0.6% Difference</a:t>
            </a:r>
          </a:p>
        </p:txBody>
      </p:sp>
      <p:cxnSp>
        <p:nvCxnSpPr>
          <p:cNvPr id="16" name="Straight Connector 15"/>
          <p:cNvCxnSpPr>
            <a:stCxn id="13" idx="1"/>
          </p:cNvCxnSpPr>
          <p:nvPr/>
        </p:nvCxnSpPr>
        <p:spPr>
          <a:xfrm flipH="1">
            <a:off x="2775966" y="1504760"/>
            <a:ext cx="657121" cy="147917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1"/>
          </p:cNvCxnSpPr>
          <p:nvPr/>
        </p:nvCxnSpPr>
        <p:spPr>
          <a:xfrm flipH="1" flipV="1">
            <a:off x="2930639" y="1725949"/>
            <a:ext cx="502448" cy="110319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7592966" y="1356843"/>
            <a:ext cx="1068700" cy="27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-10.0% Difference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6960268" y="1497993"/>
            <a:ext cx="594267" cy="130261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7601107" y="1712775"/>
            <a:ext cx="1068700" cy="27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-3.5% Difference</a:t>
            </a:r>
          </a:p>
        </p:txBody>
      </p:sp>
      <p:cxnSp>
        <p:nvCxnSpPr>
          <p:cNvPr id="24" name="Straight Connector 23"/>
          <p:cNvCxnSpPr>
            <a:stCxn id="23" idx="1"/>
          </p:cNvCxnSpPr>
          <p:nvPr/>
        </p:nvCxnSpPr>
        <p:spPr>
          <a:xfrm flipH="1" flipV="1">
            <a:off x="7074236" y="1750372"/>
            <a:ext cx="526871" cy="102179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506353" y="3953907"/>
            <a:ext cx="1068700" cy="27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-8.6% Difference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3506353" y="4285415"/>
            <a:ext cx="1068700" cy="27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-1.1% Difference</a:t>
            </a:r>
          </a:p>
        </p:txBody>
      </p:sp>
      <p:cxnSp>
        <p:nvCxnSpPr>
          <p:cNvPr id="27" name="Straight Connector 26"/>
          <p:cNvCxnSpPr>
            <a:stCxn id="25" idx="1"/>
          </p:cNvCxnSpPr>
          <p:nvPr/>
        </p:nvCxnSpPr>
        <p:spPr>
          <a:xfrm flipH="1">
            <a:off x="2906217" y="4093683"/>
            <a:ext cx="600136" cy="131635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6" idx="1"/>
          </p:cNvCxnSpPr>
          <p:nvPr/>
        </p:nvCxnSpPr>
        <p:spPr>
          <a:xfrm flipH="1" flipV="1">
            <a:off x="3036467" y="4314872"/>
            <a:ext cx="469886" cy="110319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7698795" y="3888777"/>
            <a:ext cx="1068700" cy="27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-4.0% Difference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6887002" y="4012270"/>
            <a:ext cx="681543" cy="131635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7706936" y="4244709"/>
            <a:ext cx="1068700" cy="27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-3.0% Difference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 flipV="1">
            <a:off x="7025392" y="4192753"/>
            <a:ext cx="518730" cy="183591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2955058" y="1921335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463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2643439" y="1707231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494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2798112" y="1821219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466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104522" y="1967898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462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6817326" y="1753794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508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6963858" y="1867782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478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3034190" y="4516118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444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2746994" y="4302014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482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2893526" y="4416002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449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7039397" y="4426575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6768483" y="4212471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20.8</a:t>
            </a: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6906874" y="4326459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20.6</a:t>
            </a:r>
          </a:p>
        </p:txBody>
      </p:sp>
      <p:sp>
        <p:nvSpPr>
          <p:cNvPr id="46" name="Rectangle 45"/>
          <p:cNvSpPr/>
          <p:nvPr/>
        </p:nvSpPr>
        <p:spPr>
          <a:xfrm>
            <a:off x="0" y="6436032"/>
            <a:ext cx="9143999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-9534" y="858540"/>
            <a:ext cx="9153534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" y="1398392"/>
            <a:ext cx="9150753" cy="5046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754" y="244715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000" b="1" cap="all" dirty="0">
                <a:solidFill>
                  <a:schemeClr val="bg1"/>
                </a:solidFill>
                <a:cs typeface="Arial" panose="020B0604020202020204" pitchFamily="34" charset="0"/>
              </a:rPr>
              <a:t>One Year </a:t>
            </a:r>
            <a:r>
              <a:rPr lang="en-US" sz="2000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Retention Rate </a:t>
            </a:r>
            <a:endParaRPr lang="en-US" sz="2000" b="1" cap="all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fontAlgn="b"/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Full-Time, First-Time Bachelor’s</a:t>
            </a:r>
          </a:p>
          <a:p>
            <a:pPr algn="ctr" fontAlgn="b"/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Entering Cohort 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2015</a:t>
            </a:r>
            <a:endParaRPr lang="en-US" sz="1600" b="1" dirty="0">
              <a:solidFill>
                <a:schemeClr val="tx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  <a:p>
            <a:pPr algn="ctr" fontAlgn="b"/>
            <a:endParaRPr lang="en-US" sz="1600" b="1" dirty="0">
              <a:solidFill>
                <a:srgbClr val="8EB4E3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6756" y="6710679"/>
            <a:ext cx="4561740" cy="126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"/>
              </a:lnSpc>
              <a:spcAft>
                <a:spcPts val="1300"/>
              </a:spcAft>
            </a:pPr>
            <a:r>
              <a:rPr lang="en-US" sz="900" i="1" kern="1400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Source: Accountability </a:t>
            </a:r>
            <a:r>
              <a:rPr lang="en-US" sz="900" i="1" kern="1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Report</a:t>
            </a:r>
            <a:endParaRPr lang="en-US" sz="900" i="1" kern="1400" dirty="0">
              <a:solidFill>
                <a:schemeClr val="tx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756" y="1352673"/>
            <a:ext cx="915075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44728"/>
            <a:ext cx="9150753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603424"/>
              </p:ext>
            </p:extLst>
          </p:nvPr>
        </p:nvGraphicFramePr>
        <p:xfrm>
          <a:off x="1508522" y="3966831"/>
          <a:ext cx="5642859" cy="1077273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2373398"/>
                <a:gridCol w="1474006"/>
                <a:gridCol w="1795455"/>
              </a:tblGrid>
              <a:tr h="256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927" marR="8927" marT="8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Count</a:t>
                      </a:r>
                      <a:endParaRPr lang="en-US" sz="11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Persistence Rate</a:t>
                      </a:r>
                      <a:endParaRPr lang="en-US" sz="11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3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Same institution</a:t>
                      </a:r>
                    </a:p>
                  </a:txBody>
                  <a:tcPr marL="307792" marR="51299" marT="51299" marB="51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648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64.41%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3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Other 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Texas institution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07792" marR="51299" marT="51299" marB="51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175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17.40%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   Total</a:t>
                      </a:r>
                      <a:endParaRPr lang="en-US" sz="11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299" marR="51299" marT="51299" marB="51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823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81.81%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 flipV="1">
            <a:off x="1515034" y="3921559"/>
            <a:ext cx="566569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1515033" y="5042146"/>
            <a:ext cx="566569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 flipV="1">
            <a:off x="909021" y="4481853"/>
            <a:ext cx="116630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5400000" flipV="1">
            <a:off x="6574717" y="4481853"/>
            <a:ext cx="116630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04" t="6619" r="38635" b="2471"/>
          <a:stretch/>
        </p:blipFill>
        <p:spPr>
          <a:xfrm>
            <a:off x="0" y="1398392"/>
            <a:ext cx="5090467" cy="5056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91629"/>
              </p:ext>
            </p:extLst>
          </p:nvPr>
        </p:nvGraphicFramePr>
        <p:xfrm>
          <a:off x="5100919" y="1398392"/>
          <a:ext cx="4043080" cy="5056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4265"/>
                <a:gridCol w="1143861"/>
                <a:gridCol w="552477"/>
                <a:gridCol w="552477"/>
              </a:tblGrid>
              <a:tr h="789326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ENTERING FALL COHORT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PERCENT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5660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4-Year Graduation Rate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is-I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811</a:t>
                      </a:r>
                      <a:endParaRPr lang="cs-CZ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27.87%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* Same Institution</a:t>
                      </a:r>
                      <a:endParaRPr lang="en-US" sz="1000" b="1" i="0" u="none" strike="noStrike" dirty="0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u="none" strike="noStrike" dirty="0">
                          <a:effectLst/>
                        </a:rPr>
                        <a:t>24.41%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* Other Texas Institution</a:t>
                      </a:r>
                      <a:endParaRPr lang="en-US" sz="1000" b="1" i="0" u="none" strike="noStrike" dirty="0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u="none" strike="noStrike" dirty="0">
                          <a:effectLst/>
                        </a:rPr>
                        <a:t>3.45%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153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5-Year Graduation Rate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is-IS" sz="1000" b="0" i="0" u="none" strike="noStrike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>
                          <a:solidFill>
                            <a:schemeClr val="bg1"/>
                          </a:solidFill>
                          <a:effectLst/>
                        </a:rPr>
                        <a:t>667</a:t>
                      </a:r>
                      <a:endParaRPr lang="is-IS" sz="1000" b="0" i="0" u="none" strike="noStrike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43.18%</a:t>
                      </a:r>
                      <a:endParaRPr lang="hr-H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* Same Institution</a:t>
                      </a:r>
                      <a:endParaRPr lang="en-US" sz="1000" b="1" i="0" u="none" strike="noStrike" dirty="0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u="none" strike="noStrike" dirty="0">
                          <a:effectLst/>
                        </a:rPr>
                        <a:t>38.38%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>
                          <a:effectLst/>
                        </a:rPr>
                        <a:t>* Other Texas Institution</a:t>
                      </a:r>
                      <a:endParaRPr lang="en-US" sz="1000" b="1" i="0" u="none" strike="noStrike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u="none" strike="noStrike">
                          <a:effectLst/>
                        </a:rPr>
                        <a:t>4.80%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4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6-Year Graduation Rate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>
                          <a:solidFill>
                            <a:schemeClr val="bg1"/>
                          </a:solidFill>
                          <a:effectLst/>
                        </a:rPr>
                        <a:t>2010</a:t>
                      </a:r>
                      <a:endParaRPr lang="is-IS" sz="1000" b="0" i="0" u="none" strike="noStrike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solidFill>
                            <a:schemeClr val="bg1"/>
                          </a:solidFill>
                          <a:effectLst/>
                        </a:rPr>
                        <a:t>597</a:t>
                      </a:r>
                      <a:endParaRPr lang="cs-CZ" sz="1000" b="0" i="0" u="none" strike="noStrike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48.91%</a:t>
                      </a:r>
                      <a:endParaRPr lang="hr-H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>
                          <a:effectLst/>
                        </a:rPr>
                        <a:t>* Same Institution</a:t>
                      </a:r>
                      <a:endParaRPr lang="en-US" sz="1000" b="1" i="0" u="none" strike="noStrike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u="none" strike="noStrike" dirty="0">
                          <a:effectLst/>
                        </a:rPr>
                        <a:t>43.38%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* Other Texas Institution</a:t>
                      </a:r>
                      <a:endParaRPr lang="en-US" sz="1000" b="1" i="0" u="none" strike="noStrike" dirty="0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u="none" strike="noStrike" dirty="0">
                          <a:effectLst/>
                        </a:rPr>
                        <a:t>5.53%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260" y="56488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000" b="1" cap="all" dirty="0">
                <a:solidFill>
                  <a:schemeClr val="bg1"/>
                </a:solidFill>
              </a:rPr>
              <a:t>Graduation Rate as of 2016</a:t>
            </a:r>
            <a:endParaRPr lang="en-US" b="1" cap="all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60" y="6684358"/>
            <a:ext cx="4561740" cy="14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"/>
              </a:lnSpc>
              <a:spcAft>
                <a:spcPts val="1300"/>
              </a:spcAft>
            </a:pPr>
            <a:r>
              <a:rPr lang="en-US" sz="900" i="1" kern="1400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Source: Accountability </a:t>
            </a:r>
            <a:r>
              <a:rPr lang="en-US" sz="900" i="1" kern="1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Report</a:t>
            </a:r>
            <a:endParaRPr lang="en-US" sz="900" i="1" kern="1400" dirty="0">
              <a:solidFill>
                <a:schemeClr val="tx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52673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55279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090467" y="1398392"/>
            <a:ext cx="12830" cy="506190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0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5" b="-19995"/>
          <a:stretch/>
        </p:blipFill>
        <p:spPr>
          <a:xfrm>
            <a:off x="3908613" y="1371600"/>
            <a:ext cx="5235388" cy="6329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27160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chemeClr val="bg1"/>
                </a:solidFill>
              </a:rPr>
              <a:t>Top Feeder Schools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First Time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Freshman Fall 2016 </a:t>
            </a:r>
            <a:endParaRPr lang="en-US" sz="1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42622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</a:t>
            </a:r>
            <a:r>
              <a:rPr lang="en-US" sz="900" i="1" dirty="0" smtClean="0">
                <a:solidFill>
                  <a:srgbClr val="8EB4E3"/>
                </a:solidFill>
                <a:cs typeface="Arial" pitchFamily="34" charset="0"/>
              </a:rPr>
              <a:t>Data</a:t>
            </a:r>
            <a:endParaRPr lang="en-US" sz="900" i="1" dirty="0">
              <a:solidFill>
                <a:srgbClr val="8EB4E3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52673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908613" y="1352673"/>
            <a:ext cx="0" cy="5128482"/>
          </a:xfrm>
          <a:prstGeom prst="line">
            <a:avLst/>
          </a:prstGeom>
          <a:ln w="381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91989"/>
              </p:ext>
            </p:extLst>
          </p:nvPr>
        </p:nvGraphicFramePr>
        <p:xfrm>
          <a:off x="107576" y="1470213"/>
          <a:ext cx="3657599" cy="4849900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  <a:tableStyleId>{5C22544A-7EE6-4342-B048-85BDC9FD1C3A}</a:tableStyleId>
              </a:tblPr>
              <a:tblGrid>
                <a:gridCol w="2424002"/>
                <a:gridCol w="1233597"/>
              </a:tblGrid>
              <a:tr h="440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High School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#Enrolled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0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Rowlett High School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0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Summit International Prep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0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Cedar Hill High 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School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40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Lancaster High 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School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0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Poteet High 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School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40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West Mesquite 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High School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0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Rains High School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40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Skyline High 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School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0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South Garland High School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40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Sulphur Springs 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High School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6435436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76600" y="4354082"/>
            <a:ext cx="16002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8965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>
                <a:solidFill>
                  <a:schemeClr val="bg1"/>
                </a:solidFill>
              </a:rPr>
              <a:t>Overall Headcount Enrollment </a:t>
            </a:r>
          </a:p>
          <a:p>
            <a:pPr algn="ctr"/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by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College and Classification</a:t>
            </a:r>
          </a:p>
          <a:p>
            <a:pPr algn="ctr"/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Fall 2016</a:t>
            </a:r>
            <a:endParaRPr lang="en-US" sz="1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2246" y="6627168"/>
            <a:ext cx="17013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</a:t>
            </a:r>
            <a:r>
              <a:rPr lang="en-US" sz="900" i="1" dirty="0" smtClean="0">
                <a:solidFill>
                  <a:srgbClr val="8EB4E3"/>
                </a:solidFill>
                <a:cs typeface="Arial" pitchFamily="34" charset="0"/>
              </a:rPr>
              <a:t>Data</a:t>
            </a:r>
            <a:endParaRPr lang="en-US" sz="900" i="1" dirty="0">
              <a:solidFill>
                <a:srgbClr val="8EB4E3"/>
              </a:solidFill>
              <a:cs typeface="Arial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68233241"/>
              </p:ext>
            </p:extLst>
          </p:nvPr>
        </p:nvGraphicFramePr>
        <p:xfrm>
          <a:off x="84279" y="866684"/>
          <a:ext cx="3428842" cy="228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862969296"/>
              </p:ext>
            </p:extLst>
          </p:nvPr>
        </p:nvGraphicFramePr>
        <p:xfrm>
          <a:off x="5641580" y="736374"/>
          <a:ext cx="3635980" cy="2423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039400678"/>
              </p:ext>
            </p:extLst>
          </p:nvPr>
        </p:nvGraphicFramePr>
        <p:xfrm>
          <a:off x="2789000" y="2220105"/>
          <a:ext cx="3361886" cy="2241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14961" y="1091120"/>
            <a:ext cx="173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</a:rPr>
              <a:t>TOTAL 3,214 PERCENT 25.95%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93937" y="1310748"/>
            <a:ext cx="1856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</a:rPr>
              <a:t>TOTAL 4,105   </a:t>
            </a:r>
            <a:r>
              <a:rPr lang="en-US" sz="900" cap="all" dirty="0" smtClean="0">
                <a:solidFill>
                  <a:srgbClr val="FFFFFF"/>
                </a:solidFill>
              </a:rPr>
              <a:t>Percent</a:t>
            </a:r>
            <a:r>
              <a:rPr lang="en-US" sz="900" dirty="0" smtClean="0">
                <a:solidFill>
                  <a:srgbClr val="FFFFFF"/>
                </a:solidFill>
              </a:rPr>
              <a:t> 33.14%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4784" y="2486658"/>
            <a:ext cx="18583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</a:rPr>
              <a:t>TOTAL 252   PERCENT 2.03%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1804" y="1416581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228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1890" y="1560840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221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9127" y="1927197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465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40938" y="2456379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728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8640" y="3009929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6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5966" y="1894632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1566</a:t>
            </a:r>
            <a:endParaRPr lang="en-US" sz="9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936786" y="2940140"/>
            <a:ext cx="150657" cy="146542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-4746846" y="1563570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330</a:t>
            </a:r>
            <a:endParaRPr lang="en-US" sz="900" dirty="0">
              <a:solidFill>
                <a:srgbClr val="FFFFFF"/>
              </a:solidFill>
            </a:endParaRPr>
          </a:p>
        </p:txBody>
      </p:sp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val="1564389159"/>
              </p:ext>
            </p:extLst>
          </p:nvPr>
        </p:nvGraphicFramePr>
        <p:xfrm>
          <a:off x="5413549" y="3351741"/>
          <a:ext cx="3799909" cy="2533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569515" y="3864456"/>
            <a:ext cx="16444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</a:rPr>
              <a:t>TOTAL 1,928   PERCENT 15.57%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96465" y="4275454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284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38412" y="4655810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241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22131" y="5046591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303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47660" y="5315254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343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31247" y="5610623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11</a:t>
            </a:r>
            <a:endParaRPr lang="en-US" sz="900" dirty="0">
              <a:solidFill>
                <a:srgbClr val="FFFFFF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6325564" y="5621048"/>
            <a:ext cx="153984" cy="121273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169673" y="4549974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746</a:t>
            </a:r>
            <a:endParaRPr lang="en-US" sz="900" dirty="0">
              <a:solidFill>
                <a:srgbClr val="FFFFFF"/>
              </a:solidFill>
            </a:endParaRPr>
          </a:p>
        </p:txBody>
      </p:sp>
      <p:graphicFrame>
        <p:nvGraphicFramePr>
          <p:cNvPr id="48" name="Chart 47"/>
          <p:cNvGraphicFramePr/>
          <p:nvPr>
            <p:extLst>
              <p:ext uri="{D42A27DB-BD31-4B8C-83A1-F6EECF244321}">
                <p14:modId xmlns:p14="http://schemas.microsoft.com/office/powerpoint/2010/main" val="3574222066"/>
              </p:ext>
            </p:extLst>
          </p:nvPr>
        </p:nvGraphicFramePr>
        <p:xfrm>
          <a:off x="-236078" y="3321635"/>
          <a:ext cx="3818882" cy="2545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46675" y="3807584"/>
            <a:ext cx="18502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</a:rPr>
              <a:t>TOTAL 2,886   PERCENT 23.30%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06064" y="4410283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974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14244" y="5262832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390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50226" y="5327962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425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2037" y="4888334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482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7614" y="4407999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75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2539" y="4261456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493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8318" y="3903240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47</a:t>
            </a:r>
            <a:endParaRPr lang="en-US" sz="900" dirty="0">
              <a:solidFill>
                <a:srgbClr val="FFFFFF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728572" y="4043080"/>
            <a:ext cx="435543" cy="117108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114633" y="3089113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82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134466" y="3806395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50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75879" y="3749937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49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507563" y="3178694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71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431" y="6437197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6" name="Chart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951974"/>
              </p:ext>
            </p:extLst>
          </p:nvPr>
        </p:nvGraphicFramePr>
        <p:xfrm>
          <a:off x="5678935" y="839316"/>
          <a:ext cx="3639312" cy="242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7" name="Rectangle 46"/>
          <p:cNvSpPr/>
          <p:nvPr/>
        </p:nvSpPr>
        <p:spPr>
          <a:xfrm>
            <a:off x="0" y="833092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20916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>
                <a:solidFill>
                  <a:srgbClr val="FFFFFF"/>
                </a:solidFill>
              </a:rPr>
              <a:t>Age Distribution by Level</a:t>
            </a:r>
          </a:p>
          <a:p>
            <a:pPr algn="ctr" fontAlgn="b">
              <a:defRPr/>
            </a:pP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2016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6616223"/>
            <a:ext cx="16495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</a:t>
            </a:r>
            <a:r>
              <a:rPr lang="en-US" sz="900" i="1" dirty="0" smtClean="0">
                <a:solidFill>
                  <a:srgbClr val="8EB4E3"/>
                </a:solidFill>
                <a:cs typeface="Arial" pitchFamily="34" charset="0"/>
              </a:rPr>
              <a:t>Data</a:t>
            </a:r>
            <a:endParaRPr lang="en-US" sz="900" i="1" dirty="0">
              <a:solidFill>
                <a:srgbClr val="8EB4E3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6435232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039280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277948"/>
              </p:ext>
            </p:extLst>
          </p:nvPr>
        </p:nvGraphicFramePr>
        <p:xfrm>
          <a:off x="891208" y="2030272"/>
          <a:ext cx="7361583" cy="2853529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983676"/>
                <a:gridCol w="1475515"/>
                <a:gridCol w="983060"/>
                <a:gridCol w="1007828"/>
                <a:gridCol w="1007828"/>
                <a:gridCol w="1007828"/>
                <a:gridCol w="895848"/>
              </a:tblGrid>
              <a:tr h="3668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Undergraduate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Masters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Post Baccalaureate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Doctoral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Percent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67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 18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18-25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51.97%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7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26-30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14.75%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31-35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1,271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10.26%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7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36-40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6.96%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41-50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1,191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9.62%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7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51-70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3.91%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Above 70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10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7,605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4,042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119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619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12,385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 flipV="1">
            <a:off x="905434" y="1967252"/>
            <a:ext cx="734209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905434" y="4889745"/>
            <a:ext cx="734209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5400000" flipV="1">
            <a:off x="-578672" y="3428498"/>
            <a:ext cx="296821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 flipV="1">
            <a:off x="6786283" y="3428498"/>
            <a:ext cx="296821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51060019"/>
              </p:ext>
            </p:extLst>
          </p:nvPr>
        </p:nvGraphicFramePr>
        <p:xfrm>
          <a:off x="-1791769" y="-96557"/>
          <a:ext cx="10533678" cy="8336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858" y="23575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 smtClean="0">
                <a:solidFill>
                  <a:schemeClr val="bg1"/>
                </a:solidFill>
                <a:cs typeface="Arial" pitchFamily="34" charset="0"/>
              </a:rPr>
              <a:t>Enrollment by Demographic</a:t>
            </a:r>
            <a:endParaRPr lang="en-US" b="1" cap="all" dirty="0">
              <a:solidFill>
                <a:schemeClr val="bg1"/>
              </a:solidFill>
              <a:cs typeface="Arial" pitchFamily="34" charset="0"/>
            </a:endParaRP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2016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00167" y="3437505"/>
            <a:ext cx="146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7,524</a:t>
            </a:r>
            <a:endParaRPr lang="en-US" sz="1400" b="1" dirty="0" smtClean="0">
              <a:solidFill>
                <a:srgbClr val="FFFFFF"/>
              </a:solidFill>
            </a:endParaRPr>
          </a:p>
          <a:p>
            <a:r>
              <a:rPr lang="en-US" sz="1200" dirty="0" smtClean="0">
                <a:solidFill>
                  <a:srgbClr val="FFFFFF"/>
                </a:solidFill>
              </a:rPr>
              <a:t>60.75%</a:t>
            </a:r>
            <a:endParaRPr lang="en-US" sz="1200" dirty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7179569" y="1877164"/>
            <a:ext cx="1246017" cy="1542687"/>
            <a:chOff x="7383085" y="991270"/>
            <a:chExt cx="1100138" cy="1362075"/>
          </a:xfrm>
        </p:grpSpPr>
        <p:sp>
          <p:nvSpPr>
            <p:cNvPr id="10" name="Freeform 136"/>
            <p:cNvSpPr>
              <a:spLocks/>
            </p:cNvSpPr>
            <p:nvPr/>
          </p:nvSpPr>
          <p:spPr bwMode="auto">
            <a:xfrm>
              <a:off x="7383085" y="1686595"/>
              <a:ext cx="1100138" cy="433388"/>
            </a:xfrm>
            <a:custGeom>
              <a:avLst/>
              <a:gdLst/>
              <a:ahLst/>
              <a:cxnLst>
                <a:cxn ang="0">
                  <a:pos x="284" y="0"/>
                </a:cxn>
                <a:cxn ang="0">
                  <a:pos x="191" y="4"/>
                </a:cxn>
                <a:cxn ang="0">
                  <a:pos x="51" y="74"/>
                </a:cxn>
                <a:cxn ang="0">
                  <a:pos x="0" y="188"/>
                </a:cxn>
                <a:cxn ang="0">
                  <a:pos x="477" y="188"/>
                </a:cxn>
                <a:cxn ang="0">
                  <a:pos x="426" y="74"/>
                </a:cxn>
                <a:cxn ang="0">
                  <a:pos x="284" y="0"/>
                </a:cxn>
              </a:cxnLst>
              <a:rect l="0" t="0" r="r" b="b"/>
              <a:pathLst>
                <a:path w="477" h="188">
                  <a:moveTo>
                    <a:pt x="284" y="0"/>
                  </a:moveTo>
                  <a:cubicBezTo>
                    <a:pt x="283" y="1"/>
                    <a:pt x="192" y="3"/>
                    <a:pt x="191" y="4"/>
                  </a:cubicBezTo>
                  <a:cubicBezTo>
                    <a:pt x="162" y="45"/>
                    <a:pt x="100" y="63"/>
                    <a:pt x="51" y="74"/>
                  </a:cubicBezTo>
                  <a:cubicBezTo>
                    <a:pt x="2" y="85"/>
                    <a:pt x="0" y="147"/>
                    <a:pt x="0" y="188"/>
                  </a:cubicBezTo>
                  <a:cubicBezTo>
                    <a:pt x="477" y="188"/>
                    <a:pt x="477" y="188"/>
                    <a:pt x="477" y="188"/>
                  </a:cubicBezTo>
                  <a:cubicBezTo>
                    <a:pt x="477" y="147"/>
                    <a:pt x="476" y="85"/>
                    <a:pt x="426" y="74"/>
                  </a:cubicBezTo>
                  <a:cubicBezTo>
                    <a:pt x="376" y="63"/>
                    <a:pt x="311" y="43"/>
                    <a:pt x="28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7"/>
            <p:cNvSpPr>
              <a:spLocks/>
            </p:cNvSpPr>
            <p:nvPr/>
          </p:nvSpPr>
          <p:spPr bwMode="auto">
            <a:xfrm>
              <a:off x="7716460" y="1067470"/>
              <a:ext cx="430213" cy="930275"/>
            </a:xfrm>
            <a:custGeom>
              <a:avLst/>
              <a:gdLst/>
              <a:ahLst/>
              <a:cxnLst>
                <a:cxn ang="0">
                  <a:pos x="33" y="358"/>
                </a:cxn>
                <a:cxn ang="0">
                  <a:pos x="93" y="0"/>
                </a:cxn>
                <a:cxn ang="0">
                  <a:pos x="159" y="363"/>
                </a:cxn>
                <a:cxn ang="0">
                  <a:pos x="33" y="358"/>
                </a:cxn>
              </a:cxnLst>
              <a:rect l="0" t="0" r="r" b="b"/>
              <a:pathLst>
                <a:path w="186" h="403">
                  <a:moveTo>
                    <a:pt x="33" y="358"/>
                  </a:moveTo>
                  <a:cubicBezTo>
                    <a:pt x="11" y="214"/>
                    <a:pt x="0" y="0"/>
                    <a:pt x="93" y="0"/>
                  </a:cubicBezTo>
                  <a:cubicBezTo>
                    <a:pt x="186" y="0"/>
                    <a:pt x="181" y="212"/>
                    <a:pt x="159" y="363"/>
                  </a:cubicBezTo>
                  <a:cubicBezTo>
                    <a:pt x="115" y="403"/>
                    <a:pt x="70" y="392"/>
                    <a:pt x="33" y="3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8"/>
            <p:cNvSpPr>
              <a:spLocks/>
            </p:cNvSpPr>
            <p:nvPr/>
          </p:nvSpPr>
          <p:spPr bwMode="auto">
            <a:xfrm>
              <a:off x="7784722" y="1337345"/>
              <a:ext cx="295275" cy="719138"/>
            </a:xfrm>
            <a:custGeom>
              <a:avLst/>
              <a:gdLst/>
              <a:ahLst/>
              <a:cxnLst>
                <a:cxn ang="0">
                  <a:pos x="17" y="64"/>
                </a:cxn>
                <a:cxn ang="0">
                  <a:pos x="17" y="142"/>
                </a:cxn>
                <a:cxn ang="0">
                  <a:pos x="17" y="181"/>
                </a:cxn>
                <a:cxn ang="0">
                  <a:pos x="65" y="311"/>
                </a:cxn>
                <a:cxn ang="0">
                  <a:pos x="112" y="181"/>
                </a:cxn>
                <a:cxn ang="0">
                  <a:pos x="112" y="142"/>
                </a:cxn>
                <a:cxn ang="0">
                  <a:pos x="112" y="64"/>
                </a:cxn>
                <a:cxn ang="0">
                  <a:pos x="17" y="64"/>
                </a:cxn>
              </a:cxnLst>
              <a:rect l="0" t="0" r="r" b="b"/>
              <a:pathLst>
                <a:path w="128" h="311">
                  <a:moveTo>
                    <a:pt x="17" y="64"/>
                  </a:moveTo>
                  <a:cubicBezTo>
                    <a:pt x="17" y="142"/>
                    <a:pt x="17" y="142"/>
                    <a:pt x="17" y="142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0" y="212"/>
                    <a:pt x="47" y="311"/>
                    <a:pt x="65" y="311"/>
                  </a:cubicBezTo>
                  <a:cubicBezTo>
                    <a:pt x="82" y="311"/>
                    <a:pt x="128" y="220"/>
                    <a:pt x="112" y="181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2" y="0"/>
                    <a:pt x="17" y="0"/>
                    <a:pt x="17" y="64"/>
                  </a:cubicBezTo>
                  <a:close/>
                </a:path>
              </a:pathLst>
            </a:custGeom>
            <a:solidFill>
              <a:srgbClr val="E6E6E6"/>
            </a:solidFill>
            <a:ln w="7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9"/>
            <p:cNvSpPr>
              <a:spLocks/>
            </p:cNvSpPr>
            <p:nvPr/>
          </p:nvSpPr>
          <p:spPr bwMode="auto">
            <a:xfrm>
              <a:off x="8140322" y="1351632"/>
              <a:ext cx="112713" cy="157163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7" y="27"/>
                </a:cxn>
                <a:cxn ang="0">
                  <a:pos x="11" y="64"/>
                </a:cxn>
                <a:cxn ang="0">
                  <a:pos x="42" y="42"/>
                </a:cxn>
                <a:cxn ang="0">
                  <a:pos x="37" y="4"/>
                </a:cxn>
              </a:cxnLst>
              <a:rect l="0" t="0" r="r" b="b"/>
              <a:pathLst>
                <a:path w="49" h="68">
                  <a:moveTo>
                    <a:pt x="37" y="4"/>
                  </a:moveTo>
                  <a:cubicBezTo>
                    <a:pt x="28" y="0"/>
                    <a:pt x="14" y="10"/>
                    <a:pt x="7" y="27"/>
                  </a:cubicBezTo>
                  <a:cubicBezTo>
                    <a:pt x="0" y="43"/>
                    <a:pt x="2" y="60"/>
                    <a:pt x="11" y="64"/>
                  </a:cubicBezTo>
                  <a:cubicBezTo>
                    <a:pt x="21" y="68"/>
                    <a:pt x="35" y="58"/>
                    <a:pt x="42" y="42"/>
                  </a:cubicBezTo>
                  <a:cubicBezTo>
                    <a:pt x="49" y="25"/>
                    <a:pt x="47" y="8"/>
                    <a:pt x="37" y="4"/>
                  </a:cubicBezTo>
                  <a:close/>
                </a:path>
              </a:pathLst>
            </a:custGeom>
            <a:solidFill>
              <a:srgbClr val="E6E6E6"/>
            </a:solidFill>
            <a:ln w="6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0"/>
            <p:cNvSpPr>
              <a:spLocks/>
            </p:cNvSpPr>
            <p:nvPr/>
          </p:nvSpPr>
          <p:spPr bwMode="auto">
            <a:xfrm>
              <a:off x="7613272" y="1351632"/>
              <a:ext cx="112713" cy="157163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42" y="27"/>
                </a:cxn>
                <a:cxn ang="0">
                  <a:pos x="38" y="64"/>
                </a:cxn>
                <a:cxn ang="0">
                  <a:pos x="8" y="42"/>
                </a:cxn>
                <a:cxn ang="0">
                  <a:pos x="12" y="4"/>
                </a:cxn>
              </a:cxnLst>
              <a:rect l="0" t="0" r="r" b="b"/>
              <a:pathLst>
                <a:path w="49" h="68">
                  <a:moveTo>
                    <a:pt x="12" y="4"/>
                  </a:moveTo>
                  <a:cubicBezTo>
                    <a:pt x="22" y="0"/>
                    <a:pt x="35" y="10"/>
                    <a:pt x="42" y="27"/>
                  </a:cubicBezTo>
                  <a:cubicBezTo>
                    <a:pt x="49" y="43"/>
                    <a:pt x="47" y="60"/>
                    <a:pt x="38" y="64"/>
                  </a:cubicBezTo>
                  <a:cubicBezTo>
                    <a:pt x="28" y="68"/>
                    <a:pt x="15" y="58"/>
                    <a:pt x="8" y="42"/>
                  </a:cubicBezTo>
                  <a:cubicBezTo>
                    <a:pt x="0" y="25"/>
                    <a:pt x="2" y="8"/>
                    <a:pt x="12" y="4"/>
                  </a:cubicBezTo>
                  <a:close/>
                </a:path>
              </a:pathLst>
            </a:custGeom>
            <a:solidFill>
              <a:srgbClr val="E6E6E6"/>
            </a:solidFill>
            <a:ln w="6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1"/>
            <p:cNvSpPr>
              <a:spLocks/>
            </p:cNvSpPr>
            <p:nvPr/>
          </p:nvSpPr>
          <p:spPr bwMode="auto">
            <a:xfrm>
              <a:off x="7614860" y="1000795"/>
              <a:ext cx="635000" cy="671513"/>
            </a:xfrm>
            <a:custGeom>
              <a:avLst/>
              <a:gdLst/>
              <a:ahLst/>
              <a:cxnLst>
                <a:cxn ang="0">
                  <a:pos x="138" y="291"/>
                </a:cxn>
                <a:cxn ang="0">
                  <a:pos x="21" y="172"/>
                </a:cxn>
                <a:cxn ang="0">
                  <a:pos x="138" y="0"/>
                </a:cxn>
                <a:cxn ang="0">
                  <a:pos x="255" y="172"/>
                </a:cxn>
                <a:cxn ang="0">
                  <a:pos x="138" y="291"/>
                </a:cxn>
              </a:cxnLst>
              <a:rect l="0" t="0" r="r" b="b"/>
              <a:pathLst>
                <a:path w="275" h="291">
                  <a:moveTo>
                    <a:pt x="138" y="291"/>
                  </a:moveTo>
                  <a:cubicBezTo>
                    <a:pt x="107" y="291"/>
                    <a:pt x="41" y="242"/>
                    <a:pt x="21" y="172"/>
                  </a:cubicBezTo>
                  <a:cubicBezTo>
                    <a:pt x="0" y="101"/>
                    <a:pt x="39" y="0"/>
                    <a:pt x="138" y="0"/>
                  </a:cubicBezTo>
                  <a:cubicBezTo>
                    <a:pt x="237" y="0"/>
                    <a:pt x="275" y="101"/>
                    <a:pt x="255" y="172"/>
                  </a:cubicBezTo>
                  <a:cubicBezTo>
                    <a:pt x="235" y="242"/>
                    <a:pt x="169" y="291"/>
                    <a:pt x="138" y="291"/>
                  </a:cubicBezTo>
                  <a:close/>
                </a:path>
              </a:pathLst>
            </a:custGeom>
            <a:solidFill>
              <a:srgbClr val="E6E6E6"/>
            </a:solidFill>
            <a:ln w="7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2"/>
            <p:cNvSpPr>
              <a:spLocks/>
            </p:cNvSpPr>
            <p:nvPr/>
          </p:nvSpPr>
          <p:spPr bwMode="auto">
            <a:xfrm>
              <a:off x="7583110" y="991270"/>
              <a:ext cx="684213" cy="412750"/>
            </a:xfrm>
            <a:custGeom>
              <a:avLst/>
              <a:gdLst/>
              <a:ahLst/>
              <a:cxnLst>
                <a:cxn ang="0">
                  <a:pos x="272" y="174"/>
                </a:cxn>
                <a:cxn ang="0">
                  <a:pos x="152" y="0"/>
                </a:cxn>
                <a:cxn ang="0">
                  <a:pos x="36" y="179"/>
                </a:cxn>
                <a:cxn ang="0">
                  <a:pos x="235" y="50"/>
                </a:cxn>
                <a:cxn ang="0">
                  <a:pos x="272" y="174"/>
                </a:cxn>
              </a:cxnLst>
              <a:rect l="0" t="0" r="r" b="b"/>
              <a:pathLst>
                <a:path w="296" h="179">
                  <a:moveTo>
                    <a:pt x="272" y="174"/>
                  </a:moveTo>
                  <a:cubicBezTo>
                    <a:pt x="296" y="42"/>
                    <a:pt x="218" y="0"/>
                    <a:pt x="152" y="0"/>
                  </a:cubicBezTo>
                  <a:cubicBezTo>
                    <a:pt x="77" y="0"/>
                    <a:pt x="0" y="57"/>
                    <a:pt x="36" y="179"/>
                  </a:cubicBezTo>
                  <a:cubicBezTo>
                    <a:pt x="107" y="175"/>
                    <a:pt x="172" y="133"/>
                    <a:pt x="235" y="50"/>
                  </a:cubicBezTo>
                  <a:cubicBezTo>
                    <a:pt x="245" y="92"/>
                    <a:pt x="253" y="147"/>
                    <a:pt x="272" y="1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3"/>
            <p:cNvSpPr>
              <a:spLocks noEditPoints="1"/>
            </p:cNvSpPr>
            <p:nvPr/>
          </p:nvSpPr>
          <p:spPr bwMode="auto">
            <a:xfrm>
              <a:off x="7730747" y="1294482"/>
              <a:ext cx="422275" cy="152400"/>
            </a:xfrm>
            <a:custGeom>
              <a:avLst/>
              <a:gdLst/>
              <a:ahLst/>
              <a:cxnLst>
                <a:cxn ang="0">
                  <a:pos x="137" y="66"/>
                </a:cxn>
                <a:cxn ang="0">
                  <a:pos x="140" y="66"/>
                </a:cxn>
                <a:cxn ang="0">
                  <a:pos x="173" y="39"/>
                </a:cxn>
                <a:cxn ang="0">
                  <a:pos x="180" y="17"/>
                </a:cxn>
                <a:cxn ang="0">
                  <a:pos x="183" y="9"/>
                </a:cxn>
                <a:cxn ang="0">
                  <a:pos x="178" y="3"/>
                </a:cxn>
                <a:cxn ang="0">
                  <a:pos x="138" y="1"/>
                </a:cxn>
                <a:cxn ang="0">
                  <a:pos x="138" y="5"/>
                </a:cxn>
                <a:cxn ang="0">
                  <a:pos x="166" y="8"/>
                </a:cxn>
                <a:cxn ang="0">
                  <a:pos x="165" y="49"/>
                </a:cxn>
                <a:cxn ang="0">
                  <a:pos x="137" y="62"/>
                </a:cxn>
                <a:cxn ang="0">
                  <a:pos x="137" y="66"/>
                </a:cxn>
                <a:cxn ang="0">
                  <a:pos x="92" y="8"/>
                </a:cxn>
                <a:cxn ang="0">
                  <a:pos x="49" y="1"/>
                </a:cxn>
                <a:cxn ang="0">
                  <a:pos x="46" y="1"/>
                </a:cxn>
                <a:cxn ang="0">
                  <a:pos x="46" y="5"/>
                </a:cxn>
                <a:cxn ang="0">
                  <a:pos x="76" y="15"/>
                </a:cxn>
                <a:cxn ang="0">
                  <a:pos x="58" y="59"/>
                </a:cxn>
                <a:cxn ang="0">
                  <a:pos x="45" y="62"/>
                </a:cxn>
                <a:cxn ang="0">
                  <a:pos x="44" y="66"/>
                </a:cxn>
                <a:cxn ang="0">
                  <a:pos x="76" y="46"/>
                </a:cxn>
                <a:cxn ang="0">
                  <a:pos x="92" y="23"/>
                </a:cxn>
                <a:cxn ang="0">
                  <a:pos x="106" y="45"/>
                </a:cxn>
                <a:cxn ang="0">
                  <a:pos x="137" y="66"/>
                </a:cxn>
                <a:cxn ang="0">
                  <a:pos x="137" y="62"/>
                </a:cxn>
                <a:cxn ang="0">
                  <a:pos x="123" y="59"/>
                </a:cxn>
                <a:cxn ang="0">
                  <a:pos x="108" y="15"/>
                </a:cxn>
                <a:cxn ang="0">
                  <a:pos x="138" y="5"/>
                </a:cxn>
                <a:cxn ang="0">
                  <a:pos x="138" y="1"/>
                </a:cxn>
                <a:cxn ang="0">
                  <a:pos x="136" y="1"/>
                </a:cxn>
                <a:cxn ang="0">
                  <a:pos x="92" y="8"/>
                </a:cxn>
                <a:cxn ang="0">
                  <a:pos x="46" y="1"/>
                </a:cxn>
                <a:cxn ang="0">
                  <a:pos x="6" y="3"/>
                </a:cxn>
                <a:cxn ang="0">
                  <a:pos x="1" y="9"/>
                </a:cxn>
                <a:cxn ang="0">
                  <a:pos x="4" y="17"/>
                </a:cxn>
                <a:cxn ang="0">
                  <a:pos x="10" y="39"/>
                </a:cxn>
                <a:cxn ang="0">
                  <a:pos x="41" y="66"/>
                </a:cxn>
                <a:cxn ang="0">
                  <a:pos x="44" y="66"/>
                </a:cxn>
                <a:cxn ang="0">
                  <a:pos x="45" y="62"/>
                </a:cxn>
                <a:cxn ang="0">
                  <a:pos x="17" y="49"/>
                </a:cxn>
                <a:cxn ang="0">
                  <a:pos x="18" y="8"/>
                </a:cxn>
                <a:cxn ang="0">
                  <a:pos x="46" y="5"/>
                </a:cxn>
                <a:cxn ang="0">
                  <a:pos x="46" y="1"/>
                </a:cxn>
              </a:cxnLst>
              <a:rect l="0" t="0" r="r" b="b"/>
              <a:pathLst>
                <a:path w="183" h="66">
                  <a:moveTo>
                    <a:pt x="137" y="66"/>
                  </a:moveTo>
                  <a:cubicBezTo>
                    <a:pt x="138" y="66"/>
                    <a:pt x="139" y="66"/>
                    <a:pt x="140" y="66"/>
                  </a:cubicBezTo>
                  <a:cubicBezTo>
                    <a:pt x="164" y="64"/>
                    <a:pt x="170" y="53"/>
                    <a:pt x="173" y="39"/>
                  </a:cubicBezTo>
                  <a:cubicBezTo>
                    <a:pt x="176" y="24"/>
                    <a:pt x="176" y="18"/>
                    <a:pt x="180" y="17"/>
                  </a:cubicBezTo>
                  <a:cubicBezTo>
                    <a:pt x="183" y="16"/>
                    <a:pt x="183" y="13"/>
                    <a:pt x="183" y="9"/>
                  </a:cubicBezTo>
                  <a:cubicBezTo>
                    <a:pt x="183" y="5"/>
                    <a:pt x="183" y="4"/>
                    <a:pt x="178" y="3"/>
                  </a:cubicBezTo>
                  <a:cubicBezTo>
                    <a:pt x="175" y="1"/>
                    <a:pt x="154" y="0"/>
                    <a:pt x="138" y="1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51" y="4"/>
                    <a:pt x="162" y="5"/>
                    <a:pt x="166" y="8"/>
                  </a:cubicBezTo>
                  <a:cubicBezTo>
                    <a:pt x="174" y="13"/>
                    <a:pt x="171" y="37"/>
                    <a:pt x="165" y="49"/>
                  </a:cubicBezTo>
                  <a:cubicBezTo>
                    <a:pt x="160" y="57"/>
                    <a:pt x="148" y="62"/>
                    <a:pt x="137" y="62"/>
                  </a:cubicBezTo>
                  <a:lnTo>
                    <a:pt x="137" y="66"/>
                  </a:lnTo>
                  <a:close/>
                  <a:moveTo>
                    <a:pt x="92" y="8"/>
                  </a:moveTo>
                  <a:cubicBezTo>
                    <a:pt x="87" y="9"/>
                    <a:pt x="65" y="2"/>
                    <a:pt x="49" y="1"/>
                  </a:cubicBezTo>
                  <a:cubicBezTo>
                    <a:pt x="48" y="1"/>
                    <a:pt x="47" y="1"/>
                    <a:pt x="46" y="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58" y="5"/>
                    <a:pt x="71" y="8"/>
                    <a:pt x="76" y="15"/>
                  </a:cubicBezTo>
                  <a:cubicBezTo>
                    <a:pt x="83" y="26"/>
                    <a:pt x="70" y="53"/>
                    <a:pt x="58" y="59"/>
                  </a:cubicBezTo>
                  <a:cubicBezTo>
                    <a:pt x="54" y="61"/>
                    <a:pt x="50" y="62"/>
                    <a:pt x="45" y="62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65" y="66"/>
                    <a:pt x="73" y="51"/>
                    <a:pt x="76" y="46"/>
                  </a:cubicBezTo>
                  <a:cubicBezTo>
                    <a:pt x="81" y="36"/>
                    <a:pt x="80" y="23"/>
                    <a:pt x="92" y="23"/>
                  </a:cubicBezTo>
                  <a:cubicBezTo>
                    <a:pt x="104" y="23"/>
                    <a:pt x="102" y="36"/>
                    <a:pt x="106" y="45"/>
                  </a:cubicBezTo>
                  <a:cubicBezTo>
                    <a:pt x="109" y="51"/>
                    <a:pt x="116" y="66"/>
                    <a:pt x="137" y="66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2" y="62"/>
                    <a:pt x="127" y="61"/>
                    <a:pt x="123" y="59"/>
                  </a:cubicBezTo>
                  <a:cubicBezTo>
                    <a:pt x="112" y="53"/>
                    <a:pt x="100" y="26"/>
                    <a:pt x="108" y="15"/>
                  </a:cubicBezTo>
                  <a:cubicBezTo>
                    <a:pt x="113" y="8"/>
                    <a:pt x="126" y="5"/>
                    <a:pt x="138" y="5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7" y="1"/>
                    <a:pt x="137" y="1"/>
                    <a:pt x="136" y="1"/>
                  </a:cubicBezTo>
                  <a:cubicBezTo>
                    <a:pt x="122" y="2"/>
                    <a:pt x="105" y="8"/>
                    <a:pt x="92" y="8"/>
                  </a:cubicBezTo>
                  <a:close/>
                  <a:moveTo>
                    <a:pt x="46" y="1"/>
                  </a:moveTo>
                  <a:cubicBezTo>
                    <a:pt x="30" y="0"/>
                    <a:pt x="10" y="2"/>
                    <a:pt x="6" y="3"/>
                  </a:cubicBezTo>
                  <a:cubicBezTo>
                    <a:pt x="1" y="5"/>
                    <a:pt x="1" y="5"/>
                    <a:pt x="1" y="9"/>
                  </a:cubicBezTo>
                  <a:cubicBezTo>
                    <a:pt x="0" y="13"/>
                    <a:pt x="1" y="16"/>
                    <a:pt x="4" y="17"/>
                  </a:cubicBezTo>
                  <a:cubicBezTo>
                    <a:pt x="8" y="19"/>
                    <a:pt x="7" y="24"/>
                    <a:pt x="10" y="39"/>
                  </a:cubicBezTo>
                  <a:cubicBezTo>
                    <a:pt x="11" y="53"/>
                    <a:pt x="17" y="64"/>
                    <a:pt x="41" y="66"/>
                  </a:cubicBezTo>
                  <a:cubicBezTo>
                    <a:pt x="42" y="66"/>
                    <a:pt x="43" y="66"/>
                    <a:pt x="44" y="66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33" y="62"/>
                    <a:pt x="21" y="58"/>
                    <a:pt x="17" y="49"/>
                  </a:cubicBezTo>
                  <a:cubicBezTo>
                    <a:pt x="11" y="37"/>
                    <a:pt x="10" y="13"/>
                    <a:pt x="18" y="8"/>
                  </a:cubicBezTo>
                  <a:cubicBezTo>
                    <a:pt x="22" y="6"/>
                    <a:pt x="34" y="4"/>
                    <a:pt x="46" y="5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6"/>
            <p:cNvSpPr>
              <a:spLocks/>
            </p:cNvSpPr>
            <p:nvPr/>
          </p:nvSpPr>
          <p:spPr bwMode="auto">
            <a:xfrm>
              <a:off x="7421185" y="2237457"/>
              <a:ext cx="1041400" cy="115888"/>
            </a:xfrm>
            <a:custGeom>
              <a:avLst/>
              <a:gdLst/>
              <a:ahLst/>
              <a:cxnLst>
                <a:cxn ang="0">
                  <a:pos x="451" y="25"/>
                </a:cxn>
                <a:cxn ang="0">
                  <a:pos x="435" y="50"/>
                </a:cxn>
                <a:cxn ang="0">
                  <a:pos x="16" y="5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6" y="0"/>
                </a:cxn>
                <a:cxn ang="0">
                  <a:pos x="435" y="0"/>
                </a:cxn>
                <a:cxn ang="0">
                  <a:pos x="451" y="25"/>
                </a:cxn>
              </a:cxnLst>
              <a:rect l="0" t="0" r="r" b="b"/>
              <a:pathLst>
                <a:path w="451" h="50">
                  <a:moveTo>
                    <a:pt x="451" y="25"/>
                  </a:moveTo>
                  <a:cubicBezTo>
                    <a:pt x="451" y="38"/>
                    <a:pt x="444" y="50"/>
                    <a:pt x="43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3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7" y="0"/>
                    <a:pt x="16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44" y="0"/>
                    <a:pt x="451" y="11"/>
                    <a:pt x="451" y="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521336" y="5726497"/>
            <a:ext cx="166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4,861</a:t>
            </a:r>
            <a:endParaRPr lang="en-US" sz="1400" b="1" dirty="0" smtClean="0">
              <a:solidFill>
                <a:srgbClr val="FFFFFF"/>
              </a:solidFill>
            </a:endParaRPr>
          </a:p>
          <a:p>
            <a:r>
              <a:rPr lang="en-US" sz="1200" dirty="0" smtClean="0">
                <a:solidFill>
                  <a:srgbClr val="FFFFFF"/>
                </a:solidFill>
              </a:rPr>
              <a:t>39.25%</a:t>
            </a:r>
            <a:endParaRPr lang="en-US" sz="1200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7277752" y="4152489"/>
            <a:ext cx="1175400" cy="1554480"/>
            <a:chOff x="1330324" y="4387850"/>
            <a:chExt cx="1082675" cy="1490663"/>
          </a:xfrm>
        </p:grpSpPr>
        <p:sp>
          <p:nvSpPr>
            <p:cNvPr id="61" name="Freeform 202"/>
            <p:cNvSpPr>
              <a:spLocks/>
            </p:cNvSpPr>
            <p:nvPr/>
          </p:nvSpPr>
          <p:spPr bwMode="auto">
            <a:xfrm>
              <a:off x="1330324" y="5157788"/>
              <a:ext cx="1082675" cy="492125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40" y="81"/>
                </a:cxn>
                <a:cxn ang="0">
                  <a:pos x="0" y="213"/>
                </a:cxn>
                <a:cxn ang="0">
                  <a:pos x="235" y="213"/>
                </a:cxn>
                <a:cxn ang="0">
                  <a:pos x="469" y="213"/>
                </a:cxn>
                <a:cxn ang="0">
                  <a:pos x="429" y="81"/>
                </a:cxn>
                <a:cxn ang="0">
                  <a:pos x="283" y="1"/>
                </a:cxn>
                <a:cxn ang="0">
                  <a:pos x="188" y="0"/>
                </a:cxn>
              </a:cxnLst>
              <a:rect l="0" t="0" r="r" b="b"/>
              <a:pathLst>
                <a:path w="469" h="213">
                  <a:moveTo>
                    <a:pt x="188" y="0"/>
                  </a:moveTo>
                  <a:cubicBezTo>
                    <a:pt x="84" y="46"/>
                    <a:pt x="53" y="70"/>
                    <a:pt x="40" y="81"/>
                  </a:cubicBezTo>
                  <a:cubicBezTo>
                    <a:pt x="21" y="97"/>
                    <a:pt x="11" y="160"/>
                    <a:pt x="0" y="213"/>
                  </a:cubicBezTo>
                  <a:cubicBezTo>
                    <a:pt x="235" y="213"/>
                    <a:pt x="235" y="213"/>
                    <a:pt x="235" y="213"/>
                  </a:cubicBezTo>
                  <a:cubicBezTo>
                    <a:pt x="469" y="213"/>
                    <a:pt x="469" y="213"/>
                    <a:pt x="469" y="213"/>
                  </a:cubicBezTo>
                  <a:cubicBezTo>
                    <a:pt x="458" y="160"/>
                    <a:pt x="448" y="97"/>
                    <a:pt x="429" y="81"/>
                  </a:cubicBezTo>
                  <a:cubicBezTo>
                    <a:pt x="416" y="70"/>
                    <a:pt x="386" y="46"/>
                    <a:pt x="283" y="1"/>
                  </a:cubicBezTo>
                  <a:lnTo>
                    <a:pt x="188" y="0"/>
                  </a:lnTo>
                  <a:close/>
                </a:path>
              </a:pathLst>
            </a:custGeom>
            <a:solidFill>
              <a:srgbClr val="FFDE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3"/>
            <p:cNvSpPr>
              <a:spLocks/>
            </p:cNvSpPr>
            <p:nvPr/>
          </p:nvSpPr>
          <p:spPr bwMode="auto">
            <a:xfrm>
              <a:off x="1330324" y="5157788"/>
              <a:ext cx="1082675" cy="492125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40" y="81"/>
                </a:cxn>
                <a:cxn ang="0">
                  <a:pos x="0" y="213"/>
                </a:cxn>
                <a:cxn ang="0">
                  <a:pos x="235" y="213"/>
                </a:cxn>
                <a:cxn ang="0">
                  <a:pos x="469" y="213"/>
                </a:cxn>
                <a:cxn ang="0">
                  <a:pos x="429" y="81"/>
                </a:cxn>
                <a:cxn ang="0">
                  <a:pos x="283" y="1"/>
                </a:cxn>
                <a:cxn ang="0">
                  <a:pos x="188" y="0"/>
                </a:cxn>
              </a:cxnLst>
              <a:rect l="0" t="0" r="r" b="b"/>
              <a:pathLst>
                <a:path w="469" h="213">
                  <a:moveTo>
                    <a:pt x="188" y="0"/>
                  </a:moveTo>
                  <a:cubicBezTo>
                    <a:pt x="84" y="46"/>
                    <a:pt x="53" y="70"/>
                    <a:pt x="40" y="81"/>
                  </a:cubicBezTo>
                  <a:cubicBezTo>
                    <a:pt x="21" y="97"/>
                    <a:pt x="11" y="160"/>
                    <a:pt x="0" y="213"/>
                  </a:cubicBezTo>
                  <a:cubicBezTo>
                    <a:pt x="235" y="213"/>
                    <a:pt x="235" y="213"/>
                    <a:pt x="235" y="213"/>
                  </a:cubicBezTo>
                  <a:cubicBezTo>
                    <a:pt x="469" y="213"/>
                    <a:pt x="469" y="213"/>
                    <a:pt x="469" y="213"/>
                  </a:cubicBezTo>
                  <a:cubicBezTo>
                    <a:pt x="458" y="160"/>
                    <a:pt x="448" y="97"/>
                    <a:pt x="429" y="81"/>
                  </a:cubicBezTo>
                  <a:cubicBezTo>
                    <a:pt x="416" y="70"/>
                    <a:pt x="386" y="46"/>
                    <a:pt x="283" y="1"/>
                  </a:cubicBezTo>
                  <a:lnTo>
                    <a:pt x="188" y="0"/>
                  </a:lnTo>
                  <a:close/>
                </a:path>
              </a:pathLst>
            </a:custGeom>
            <a:solidFill>
              <a:srgbClr val="E74B3C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4"/>
            <p:cNvSpPr>
              <a:spLocks/>
            </p:cNvSpPr>
            <p:nvPr/>
          </p:nvSpPr>
          <p:spPr bwMode="auto">
            <a:xfrm>
              <a:off x="1754187" y="4805363"/>
              <a:ext cx="233363" cy="48736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139"/>
                </a:cxn>
                <a:cxn ang="0">
                  <a:pos x="0" y="177"/>
                </a:cxn>
                <a:cxn ang="0">
                  <a:pos x="101" y="177"/>
                </a:cxn>
                <a:cxn ang="0">
                  <a:pos x="101" y="139"/>
                </a:cxn>
                <a:cxn ang="0">
                  <a:pos x="101" y="62"/>
                </a:cxn>
                <a:cxn ang="0">
                  <a:pos x="0" y="62"/>
                </a:cxn>
              </a:cxnLst>
              <a:rect l="0" t="0" r="r" b="b"/>
              <a:pathLst>
                <a:path w="101" h="211">
                  <a:moveTo>
                    <a:pt x="0" y="62"/>
                  </a:moveTo>
                  <a:cubicBezTo>
                    <a:pt x="0" y="139"/>
                    <a:pt x="0" y="139"/>
                    <a:pt x="0" y="13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28" y="210"/>
                    <a:pt x="73" y="211"/>
                    <a:pt x="101" y="177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0"/>
                    <a:pt x="0" y="0"/>
                    <a:pt x="0" y="62"/>
                  </a:cubicBez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5"/>
            <p:cNvSpPr>
              <a:spLocks/>
            </p:cNvSpPr>
            <p:nvPr/>
          </p:nvSpPr>
          <p:spPr bwMode="auto">
            <a:xfrm>
              <a:off x="1544637" y="4775200"/>
              <a:ext cx="96838" cy="1428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37" y="25"/>
                </a:cxn>
                <a:cxn ang="0">
                  <a:pos x="30" y="59"/>
                </a:cxn>
                <a:cxn ang="0">
                  <a:pos x="5" y="36"/>
                </a:cxn>
                <a:cxn ang="0">
                  <a:pos x="12" y="3"/>
                </a:cxn>
              </a:cxnLst>
              <a:rect l="0" t="0" r="r" b="b"/>
              <a:pathLst>
                <a:path w="42" h="62">
                  <a:moveTo>
                    <a:pt x="12" y="3"/>
                  </a:moveTo>
                  <a:cubicBezTo>
                    <a:pt x="20" y="0"/>
                    <a:pt x="32" y="10"/>
                    <a:pt x="37" y="25"/>
                  </a:cubicBezTo>
                  <a:cubicBezTo>
                    <a:pt x="42" y="41"/>
                    <a:pt x="39" y="56"/>
                    <a:pt x="30" y="59"/>
                  </a:cubicBezTo>
                  <a:cubicBezTo>
                    <a:pt x="21" y="62"/>
                    <a:pt x="10" y="51"/>
                    <a:pt x="5" y="36"/>
                  </a:cubicBezTo>
                  <a:cubicBezTo>
                    <a:pt x="0" y="21"/>
                    <a:pt x="3" y="6"/>
                    <a:pt x="12" y="3"/>
                  </a:cubicBez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7"/>
            <p:cNvSpPr>
              <a:spLocks/>
            </p:cNvSpPr>
            <p:nvPr/>
          </p:nvSpPr>
          <p:spPr bwMode="auto">
            <a:xfrm>
              <a:off x="2101849" y="4775200"/>
              <a:ext cx="96838" cy="142875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5" y="25"/>
                </a:cxn>
                <a:cxn ang="0">
                  <a:pos x="12" y="59"/>
                </a:cxn>
                <a:cxn ang="0">
                  <a:pos x="37" y="36"/>
                </a:cxn>
                <a:cxn ang="0">
                  <a:pos x="30" y="3"/>
                </a:cxn>
              </a:cxnLst>
              <a:rect l="0" t="0" r="r" b="b"/>
              <a:pathLst>
                <a:path w="42" h="62">
                  <a:moveTo>
                    <a:pt x="30" y="3"/>
                  </a:moveTo>
                  <a:cubicBezTo>
                    <a:pt x="21" y="0"/>
                    <a:pt x="10" y="10"/>
                    <a:pt x="5" y="25"/>
                  </a:cubicBezTo>
                  <a:cubicBezTo>
                    <a:pt x="0" y="41"/>
                    <a:pt x="3" y="56"/>
                    <a:pt x="12" y="59"/>
                  </a:cubicBezTo>
                  <a:cubicBezTo>
                    <a:pt x="21" y="62"/>
                    <a:pt x="32" y="51"/>
                    <a:pt x="37" y="36"/>
                  </a:cubicBezTo>
                  <a:cubicBezTo>
                    <a:pt x="42" y="21"/>
                    <a:pt x="39" y="6"/>
                    <a:pt x="30" y="3"/>
                  </a:cubicBez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8"/>
            <p:cNvSpPr>
              <a:spLocks/>
            </p:cNvSpPr>
            <p:nvPr/>
          </p:nvSpPr>
          <p:spPr bwMode="auto">
            <a:xfrm>
              <a:off x="1479549" y="4471988"/>
              <a:ext cx="782638" cy="660400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76" y="228"/>
                </a:cxn>
                <a:cxn ang="0">
                  <a:pos x="170" y="286"/>
                </a:cxn>
                <a:cxn ang="0">
                  <a:pos x="263" y="228"/>
                </a:cxn>
                <a:cxn ang="0">
                  <a:pos x="170" y="0"/>
                </a:cxn>
              </a:cxnLst>
              <a:rect l="0" t="0" r="r" b="b"/>
              <a:pathLst>
                <a:path w="339" h="286">
                  <a:moveTo>
                    <a:pt x="170" y="0"/>
                  </a:moveTo>
                  <a:cubicBezTo>
                    <a:pt x="0" y="0"/>
                    <a:pt x="65" y="212"/>
                    <a:pt x="76" y="228"/>
                  </a:cubicBezTo>
                  <a:cubicBezTo>
                    <a:pt x="88" y="246"/>
                    <a:pt x="142" y="286"/>
                    <a:pt x="170" y="286"/>
                  </a:cubicBezTo>
                  <a:cubicBezTo>
                    <a:pt x="197" y="286"/>
                    <a:pt x="251" y="246"/>
                    <a:pt x="263" y="228"/>
                  </a:cubicBezTo>
                  <a:cubicBezTo>
                    <a:pt x="274" y="212"/>
                    <a:pt x="339" y="0"/>
                    <a:pt x="170" y="0"/>
                  </a:cubicBez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09"/>
            <p:cNvSpPr>
              <a:spLocks/>
            </p:cNvSpPr>
            <p:nvPr/>
          </p:nvSpPr>
          <p:spPr bwMode="auto">
            <a:xfrm>
              <a:off x="1573212" y="4387850"/>
              <a:ext cx="617538" cy="500063"/>
            </a:xfrm>
            <a:custGeom>
              <a:avLst/>
              <a:gdLst/>
              <a:ahLst/>
              <a:cxnLst>
                <a:cxn ang="0">
                  <a:pos x="52" y="105"/>
                </a:cxn>
                <a:cxn ang="0">
                  <a:pos x="20" y="217"/>
                </a:cxn>
                <a:cxn ang="0">
                  <a:pos x="33" y="59"/>
                </a:cxn>
                <a:cxn ang="0">
                  <a:pos x="205" y="42"/>
                </a:cxn>
                <a:cxn ang="0">
                  <a:pos x="240" y="208"/>
                </a:cxn>
                <a:cxn ang="0">
                  <a:pos x="204" y="106"/>
                </a:cxn>
                <a:cxn ang="0">
                  <a:pos x="52" y="105"/>
                </a:cxn>
              </a:cxnLst>
              <a:rect l="0" t="0" r="r" b="b"/>
              <a:pathLst>
                <a:path w="268" h="217">
                  <a:moveTo>
                    <a:pt x="52" y="105"/>
                  </a:moveTo>
                  <a:cubicBezTo>
                    <a:pt x="42" y="159"/>
                    <a:pt x="18" y="154"/>
                    <a:pt x="20" y="217"/>
                  </a:cubicBezTo>
                  <a:cubicBezTo>
                    <a:pt x="12" y="168"/>
                    <a:pt x="0" y="102"/>
                    <a:pt x="33" y="59"/>
                  </a:cubicBezTo>
                  <a:cubicBezTo>
                    <a:pt x="60" y="25"/>
                    <a:pt x="148" y="0"/>
                    <a:pt x="205" y="42"/>
                  </a:cubicBezTo>
                  <a:cubicBezTo>
                    <a:pt x="268" y="55"/>
                    <a:pt x="249" y="184"/>
                    <a:pt x="240" y="208"/>
                  </a:cubicBezTo>
                  <a:cubicBezTo>
                    <a:pt x="234" y="169"/>
                    <a:pt x="221" y="152"/>
                    <a:pt x="204" y="106"/>
                  </a:cubicBezTo>
                  <a:cubicBezTo>
                    <a:pt x="182" y="122"/>
                    <a:pt x="91" y="39"/>
                    <a:pt x="52" y="105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10"/>
            <p:cNvSpPr>
              <a:spLocks/>
            </p:cNvSpPr>
            <p:nvPr/>
          </p:nvSpPr>
          <p:spPr bwMode="auto">
            <a:xfrm>
              <a:off x="1708149" y="5272088"/>
              <a:ext cx="309563" cy="37782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0" y="21"/>
                </a:cxn>
                <a:cxn ang="0">
                  <a:pos x="27" y="164"/>
                </a:cxn>
                <a:cxn ang="0">
                  <a:pos x="123" y="164"/>
                </a:cxn>
                <a:cxn ang="0">
                  <a:pos x="134" y="22"/>
                </a:cxn>
                <a:cxn ang="0">
                  <a:pos x="71" y="0"/>
                </a:cxn>
              </a:cxnLst>
              <a:rect l="0" t="0" r="r" b="b"/>
              <a:pathLst>
                <a:path w="134" h="164">
                  <a:moveTo>
                    <a:pt x="71" y="0"/>
                  </a:moveTo>
                  <a:cubicBezTo>
                    <a:pt x="71" y="0"/>
                    <a:pt x="0" y="17"/>
                    <a:pt x="0" y="21"/>
                  </a:cubicBezTo>
                  <a:cubicBezTo>
                    <a:pt x="0" y="26"/>
                    <a:pt x="27" y="164"/>
                    <a:pt x="27" y="164"/>
                  </a:cubicBezTo>
                  <a:cubicBezTo>
                    <a:pt x="123" y="164"/>
                    <a:pt x="123" y="164"/>
                    <a:pt x="123" y="164"/>
                  </a:cubicBezTo>
                  <a:cubicBezTo>
                    <a:pt x="134" y="22"/>
                    <a:pt x="134" y="22"/>
                    <a:pt x="134" y="22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11"/>
            <p:cNvSpPr>
              <a:spLocks/>
            </p:cNvSpPr>
            <p:nvPr/>
          </p:nvSpPr>
          <p:spPr bwMode="auto">
            <a:xfrm>
              <a:off x="1601787" y="5162550"/>
              <a:ext cx="203200" cy="48736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32"/>
                </a:cxn>
                <a:cxn ang="0">
                  <a:pos x="128" y="307"/>
                </a:cxn>
                <a:cxn ang="0">
                  <a:pos x="73" y="307"/>
                </a:cxn>
                <a:cxn ang="0">
                  <a:pos x="14" y="185"/>
                </a:cxn>
                <a:cxn ang="0">
                  <a:pos x="70" y="147"/>
                </a:cxn>
                <a:cxn ang="0">
                  <a:pos x="0" y="114"/>
                </a:cxn>
                <a:cxn ang="0">
                  <a:pos x="66" y="13"/>
                </a:cxn>
                <a:cxn ang="0">
                  <a:pos x="96" y="0"/>
                </a:cxn>
              </a:cxnLst>
              <a:rect l="0" t="0" r="r" b="b"/>
              <a:pathLst>
                <a:path w="128" h="307">
                  <a:moveTo>
                    <a:pt x="96" y="0"/>
                  </a:moveTo>
                  <a:lnTo>
                    <a:pt x="96" y="32"/>
                  </a:lnTo>
                  <a:lnTo>
                    <a:pt x="128" y="307"/>
                  </a:lnTo>
                  <a:lnTo>
                    <a:pt x="73" y="307"/>
                  </a:lnTo>
                  <a:lnTo>
                    <a:pt x="14" y="185"/>
                  </a:lnTo>
                  <a:lnTo>
                    <a:pt x="70" y="147"/>
                  </a:lnTo>
                  <a:lnTo>
                    <a:pt x="0" y="114"/>
                  </a:lnTo>
                  <a:lnTo>
                    <a:pt x="66" y="13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12"/>
            <p:cNvSpPr>
              <a:spLocks/>
            </p:cNvSpPr>
            <p:nvPr/>
          </p:nvSpPr>
          <p:spPr bwMode="auto">
            <a:xfrm>
              <a:off x="1936749" y="5162550"/>
              <a:ext cx="203200" cy="4873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32"/>
                </a:cxn>
                <a:cxn ang="0">
                  <a:pos x="0" y="307"/>
                </a:cxn>
                <a:cxn ang="0">
                  <a:pos x="54" y="307"/>
                </a:cxn>
                <a:cxn ang="0">
                  <a:pos x="115" y="185"/>
                </a:cxn>
                <a:cxn ang="0">
                  <a:pos x="57" y="147"/>
                </a:cxn>
                <a:cxn ang="0">
                  <a:pos x="128" y="114"/>
                </a:cxn>
                <a:cxn ang="0">
                  <a:pos x="70" y="16"/>
                </a:cxn>
                <a:cxn ang="0">
                  <a:pos x="32" y="0"/>
                </a:cxn>
              </a:cxnLst>
              <a:rect l="0" t="0" r="r" b="b"/>
              <a:pathLst>
                <a:path w="128" h="307">
                  <a:moveTo>
                    <a:pt x="32" y="0"/>
                  </a:moveTo>
                  <a:lnTo>
                    <a:pt x="32" y="32"/>
                  </a:lnTo>
                  <a:lnTo>
                    <a:pt x="0" y="307"/>
                  </a:lnTo>
                  <a:lnTo>
                    <a:pt x="54" y="307"/>
                  </a:lnTo>
                  <a:lnTo>
                    <a:pt x="115" y="185"/>
                  </a:lnTo>
                  <a:lnTo>
                    <a:pt x="57" y="147"/>
                  </a:lnTo>
                  <a:lnTo>
                    <a:pt x="128" y="114"/>
                  </a:lnTo>
                  <a:lnTo>
                    <a:pt x="70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13"/>
            <p:cNvSpPr>
              <a:spLocks/>
            </p:cNvSpPr>
            <p:nvPr/>
          </p:nvSpPr>
          <p:spPr bwMode="auto">
            <a:xfrm>
              <a:off x="1746249" y="5126038"/>
              <a:ext cx="127000" cy="24765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26"/>
                </a:cxn>
                <a:cxn ang="0">
                  <a:pos x="17" y="156"/>
                </a:cxn>
                <a:cxn ang="0">
                  <a:pos x="80" y="92"/>
                </a:cxn>
                <a:cxn ang="0">
                  <a:pos x="5" y="0"/>
                </a:cxn>
              </a:cxnLst>
              <a:rect l="0" t="0" r="r" b="b"/>
              <a:pathLst>
                <a:path w="80" h="156">
                  <a:moveTo>
                    <a:pt x="5" y="0"/>
                  </a:moveTo>
                  <a:lnTo>
                    <a:pt x="0" y="26"/>
                  </a:lnTo>
                  <a:lnTo>
                    <a:pt x="17" y="156"/>
                  </a:lnTo>
                  <a:lnTo>
                    <a:pt x="80" y="9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14"/>
            <p:cNvSpPr>
              <a:spLocks/>
            </p:cNvSpPr>
            <p:nvPr/>
          </p:nvSpPr>
          <p:spPr bwMode="auto">
            <a:xfrm>
              <a:off x="1822449" y="5272088"/>
              <a:ext cx="98425" cy="984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2" y="43"/>
                </a:cxn>
                <a:cxn ang="0">
                  <a:pos x="31" y="43"/>
                </a:cxn>
                <a:cxn ang="0">
                  <a:pos x="43" y="24"/>
                </a:cxn>
                <a:cxn ang="0">
                  <a:pos x="22" y="0"/>
                </a:cxn>
                <a:cxn ang="0">
                  <a:pos x="0" y="24"/>
                </a:cxn>
              </a:cxnLst>
              <a:rect l="0" t="0" r="r" b="b"/>
              <a:pathLst>
                <a:path w="43" h="43">
                  <a:moveTo>
                    <a:pt x="0" y="24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8" y="43"/>
                    <a:pt x="25" y="43"/>
                    <a:pt x="31" y="4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15"/>
            <p:cNvSpPr>
              <a:spLocks/>
            </p:cNvSpPr>
            <p:nvPr/>
          </p:nvSpPr>
          <p:spPr bwMode="auto">
            <a:xfrm>
              <a:off x="1809749" y="5370513"/>
              <a:ext cx="122238" cy="27940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176"/>
                </a:cxn>
                <a:cxn ang="0">
                  <a:pos x="77" y="176"/>
                </a:cxn>
                <a:cxn ang="0">
                  <a:pos x="53" y="0"/>
                </a:cxn>
                <a:cxn ang="0">
                  <a:pos x="25" y="0"/>
                </a:cxn>
              </a:cxnLst>
              <a:rect l="0" t="0" r="r" b="b"/>
              <a:pathLst>
                <a:path w="77" h="176">
                  <a:moveTo>
                    <a:pt x="25" y="0"/>
                  </a:moveTo>
                  <a:lnTo>
                    <a:pt x="0" y="176"/>
                  </a:lnTo>
                  <a:lnTo>
                    <a:pt x="77" y="176"/>
                  </a:lnTo>
                  <a:lnTo>
                    <a:pt x="5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16"/>
            <p:cNvSpPr>
              <a:spLocks/>
            </p:cNvSpPr>
            <p:nvPr/>
          </p:nvSpPr>
          <p:spPr bwMode="auto">
            <a:xfrm>
              <a:off x="1873249" y="5126038"/>
              <a:ext cx="122238" cy="24923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7" y="25"/>
                </a:cxn>
                <a:cxn ang="0">
                  <a:pos x="61" y="157"/>
                </a:cxn>
                <a:cxn ang="0">
                  <a:pos x="0" y="92"/>
                </a:cxn>
                <a:cxn ang="0">
                  <a:pos x="72" y="0"/>
                </a:cxn>
              </a:cxnLst>
              <a:rect l="0" t="0" r="r" b="b"/>
              <a:pathLst>
                <a:path w="77" h="157">
                  <a:moveTo>
                    <a:pt x="72" y="0"/>
                  </a:moveTo>
                  <a:lnTo>
                    <a:pt x="77" y="25"/>
                  </a:lnTo>
                  <a:lnTo>
                    <a:pt x="61" y="157"/>
                  </a:lnTo>
                  <a:lnTo>
                    <a:pt x="0" y="9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17"/>
            <p:cNvSpPr>
              <a:spLocks/>
            </p:cNvSpPr>
            <p:nvPr/>
          </p:nvSpPr>
          <p:spPr bwMode="auto">
            <a:xfrm>
              <a:off x="1720849" y="4537075"/>
              <a:ext cx="347663" cy="157163"/>
            </a:xfrm>
            <a:custGeom>
              <a:avLst/>
              <a:gdLst/>
              <a:ahLst/>
              <a:cxnLst>
                <a:cxn ang="0">
                  <a:pos x="140" y="38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104" y="45"/>
                </a:cxn>
                <a:cxn ang="0">
                  <a:pos x="141" y="37"/>
                </a:cxn>
                <a:cxn ang="0">
                  <a:pos x="140" y="38"/>
                </a:cxn>
              </a:cxnLst>
              <a:rect l="0" t="0" r="r" b="b"/>
              <a:pathLst>
                <a:path w="151" h="68">
                  <a:moveTo>
                    <a:pt x="140" y="38"/>
                  </a:moveTo>
                  <a:cubicBezTo>
                    <a:pt x="128" y="68"/>
                    <a:pt x="30" y="0"/>
                    <a:pt x="2" y="27"/>
                  </a:cubicBezTo>
                  <a:cubicBezTo>
                    <a:pt x="0" y="28"/>
                    <a:pt x="2" y="30"/>
                    <a:pt x="3" y="29"/>
                  </a:cubicBezTo>
                  <a:cubicBezTo>
                    <a:pt x="36" y="16"/>
                    <a:pt x="72" y="35"/>
                    <a:pt x="104" y="45"/>
                  </a:cubicBezTo>
                  <a:cubicBezTo>
                    <a:pt x="110" y="47"/>
                    <a:pt x="151" y="57"/>
                    <a:pt x="141" y="37"/>
                  </a:cubicBezTo>
                  <a:cubicBezTo>
                    <a:pt x="141" y="37"/>
                    <a:pt x="140" y="37"/>
                    <a:pt x="140" y="38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18"/>
            <p:cNvSpPr>
              <a:spLocks/>
            </p:cNvSpPr>
            <p:nvPr/>
          </p:nvSpPr>
          <p:spPr bwMode="auto">
            <a:xfrm>
              <a:off x="1766887" y="4572000"/>
              <a:ext cx="271463" cy="73025"/>
            </a:xfrm>
            <a:custGeom>
              <a:avLst/>
              <a:gdLst/>
              <a:ahLst/>
              <a:cxnLst>
                <a:cxn ang="0">
                  <a:pos x="118" y="31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59" y="20"/>
                </a:cxn>
                <a:cxn ang="0">
                  <a:pos x="118" y="32"/>
                </a:cxn>
                <a:cxn ang="0">
                  <a:pos x="118" y="31"/>
                </a:cxn>
              </a:cxnLst>
              <a:rect l="0" t="0" r="r" b="b"/>
              <a:pathLst>
                <a:path w="118" h="32">
                  <a:moveTo>
                    <a:pt x="118" y="31"/>
                  </a:moveTo>
                  <a:cubicBezTo>
                    <a:pt x="77" y="29"/>
                    <a:pt x="42" y="0"/>
                    <a:pt x="2" y="0"/>
                  </a:cubicBezTo>
                  <a:cubicBezTo>
                    <a:pt x="0" y="0"/>
                    <a:pt x="0" y="2"/>
                    <a:pt x="1" y="3"/>
                  </a:cubicBezTo>
                  <a:cubicBezTo>
                    <a:pt x="21" y="9"/>
                    <a:pt x="40" y="14"/>
                    <a:pt x="59" y="20"/>
                  </a:cubicBezTo>
                  <a:cubicBezTo>
                    <a:pt x="78" y="27"/>
                    <a:pt x="98" y="32"/>
                    <a:pt x="118" y="32"/>
                  </a:cubicBezTo>
                  <a:cubicBezTo>
                    <a:pt x="118" y="32"/>
                    <a:pt x="118" y="31"/>
                    <a:pt x="118" y="31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19"/>
            <p:cNvSpPr>
              <a:spLocks/>
            </p:cNvSpPr>
            <p:nvPr/>
          </p:nvSpPr>
          <p:spPr bwMode="auto">
            <a:xfrm>
              <a:off x="1827212" y="4572000"/>
              <a:ext cx="219075" cy="77788"/>
            </a:xfrm>
            <a:custGeom>
              <a:avLst/>
              <a:gdLst/>
              <a:ahLst/>
              <a:cxnLst>
                <a:cxn ang="0">
                  <a:pos x="89" y="24"/>
                </a:cxn>
                <a:cxn ang="0">
                  <a:pos x="57" y="19"/>
                </a:cxn>
                <a:cxn ang="0">
                  <a:pos x="1" y="3"/>
                </a:cxn>
                <a:cxn ang="0">
                  <a:pos x="1" y="6"/>
                </a:cxn>
                <a:cxn ang="0">
                  <a:pos x="46" y="22"/>
                </a:cxn>
                <a:cxn ang="0">
                  <a:pos x="73" y="30"/>
                </a:cxn>
                <a:cxn ang="0">
                  <a:pos x="91" y="23"/>
                </a:cxn>
                <a:cxn ang="0">
                  <a:pos x="89" y="24"/>
                </a:cxn>
              </a:cxnLst>
              <a:rect l="0" t="0" r="r" b="b"/>
              <a:pathLst>
                <a:path w="95" h="34">
                  <a:moveTo>
                    <a:pt x="89" y="24"/>
                  </a:moveTo>
                  <a:cubicBezTo>
                    <a:pt x="90" y="29"/>
                    <a:pt x="61" y="20"/>
                    <a:pt x="57" y="19"/>
                  </a:cubicBezTo>
                  <a:cubicBezTo>
                    <a:pt x="39" y="13"/>
                    <a:pt x="21" y="0"/>
                    <a:pt x="1" y="3"/>
                  </a:cubicBezTo>
                  <a:cubicBezTo>
                    <a:pt x="0" y="4"/>
                    <a:pt x="0" y="6"/>
                    <a:pt x="1" y="6"/>
                  </a:cubicBezTo>
                  <a:cubicBezTo>
                    <a:pt x="16" y="12"/>
                    <a:pt x="31" y="16"/>
                    <a:pt x="46" y="22"/>
                  </a:cubicBezTo>
                  <a:cubicBezTo>
                    <a:pt x="55" y="25"/>
                    <a:pt x="64" y="28"/>
                    <a:pt x="73" y="30"/>
                  </a:cubicBezTo>
                  <a:cubicBezTo>
                    <a:pt x="78" y="31"/>
                    <a:pt x="95" y="34"/>
                    <a:pt x="91" y="23"/>
                  </a:cubicBezTo>
                  <a:cubicBezTo>
                    <a:pt x="90" y="22"/>
                    <a:pt x="89" y="23"/>
                    <a:pt x="89" y="24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20"/>
            <p:cNvSpPr>
              <a:spLocks/>
            </p:cNvSpPr>
            <p:nvPr/>
          </p:nvSpPr>
          <p:spPr bwMode="auto">
            <a:xfrm>
              <a:off x="2108199" y="4800600"/>
              <a:ext cx="20638" cy="87313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7" y="6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16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4" y="36"/>
                </a:cxn>
                <a:cxn ang="0">
                  <a:pos x="8" y="15"/>
                </a:cxn>
                <a:cxn ang="0">
                  <a:pos x="9" y="8"/>
                </a:cxn>
              </a:cxnLst>
              <a:rect l="0" t="0" r="r" b="b"/>
              <a:pathLst>
                <a:path w="9" h="38">
                  <a:moveTo>
                    <a:pt x="9" y="8"/>
                  </a:moveTo>
                  <a:cubicBezTo>
                    <a:pt x="9" y="7"/>
                    <a:pt x="8" y="6"/>
                    <a:pt x="7" y="6"/>
                  </a:cubicBezTo>
                  <a:cubicBezTo>
                    <a:pt x="7" y="5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7"/>
                    <a:pt x="2" y="12"/>
                    <a:pt x="1" y="16"/>
                  </a:cubicBezTo>
                  <a:cubicBezTo>
                    <a:pt x="1" y="21"/>
                    <a:pt x="1" y="26"/>
                    <a:pt x="0" y="30"/>
                  </a:cubicBezTo>
                  <a:cubicBezTo>
                    <a:pt x="0" y="32"/>
                    <a:pt x="0" y="34"/>
                    <a:pt x="1" y="36"/>
                  </a:cubicBezTo>
                  <a:cubicBezTo>
                    <a:pt x="1" y="38"/>
                    <a:pt x="4" y="38"/>
                    <a:pt x="4" y="36"/>
                  </a:cubicBezTo>
                  <a:cubicBezTo>
                    <a:pt x="7" y="29"/>
                    <a:pt x="7" y="22"/>
                    <a:pt x="8" y="15"/>
                  </a:cubicBezTo>
                  <a:cubicBezTo>
                    <a:pt x="8" y="13"/>
                    <a:pt x="8" y="10"/>
                    <a:pt x="9" y="8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21"/>
            <p:cNvSpPr>
              <a:spLocks noEditPoints="1"/>
            </p:cNvSpPr>
            <p:nvPr/>
          </p:nvSpPr>
          <p:spPr bwMode="auto">
            <a:xfrm>
              <a:off x="1650999" y="4751388"/>
              <a:ext cx="441325" cy="161925"/>
            </a:xfrm>
            <a:custGeom>
              <a:avLst/>
              <a:gdLst/>
              <a:ahLst/>
              <a:cxnLst>
                <a:cxn ang="0">
                  <a:pos x="143" y="69"/>
                </a:cxn>
                <a:cxn ang="0">
                  <a:pos x="145" y="69"/>
                </a:cxn>
                <a:cxn ang="0">
                  <a:pos x="180" y="41"/>
                </a:cxn>
                <a:cxn ang="0">
                  <a:pos x="187" y="19"/>
                </a:cxn>
                <a:cxn ang="0">
                  <a:pos x="191" y="10"/>
                </a:cxn>
                <a:cxn ang="0">
                  <a:pos x="185" y="4"/>
                </a:cxn>
                <a:cxn ang="0">
                  <a:pos x="144" y="1"/>
                </a:cxn>
                <a:cxn ang="0">
                  <a:pos x="144" y="6"/>
                </a:cxn>
                <a:cxn ang="0">
                  <a:pos x="172" y="9"/>
                </a:cxn>
                <a:cxn ang="0">
                  <a:pos x="171" y="52"/>
                </a:cxn>
                <a:cxn ang="0">
                  <a:pos x="143" y="65"/>
                </a:cxn>
                <a:cxn ang="0">
                  <a:pos x="143" y="69"/>
                </a:cxn>
                <a:cxn ang="0">
                  <a:pos x="95" y="10"/>
                </a:cxn>
                <a:cxn ang="0">
                  <a:pos x="51" y="2"/>
                </a:cxn>
                <a:cxn ang="0">
                  <a:pos x="47" y="2"/>
                </a:cxn>
                <a:cxn ang="0">
                  <a:pos x="47" y="6"/>
                </a:cxn>
                <a:cxn ang="0">
                  <a:pos x="79" y="16"/>
                </a:cxn>
                <a:cxn ang="0">
                  <a:pos x="60" y="62"/>
                </a:cxn>
                <a:cxn ang="0">
                  <a:pos x="46" y="65"/>
                </a:cxn>
                <a:cxn ang="0">
                  <a:pos x="46" y="69"/>
                </a:cxn>
                <a:cxn ang="0">
                  <a:pos x="79" y="48"/>
                </a:cxn>
                <a:cxn ang="0">
                  <a:pos x="95" y="25"/>
                </a:cxn>
                <a:cxn ang="0">
                  <a:pos x="111" y="48"/>
                </a:cxn>
                <a:cxn ang="0">
                  <a:pos x="143" y="69"/>
                </a:cxn>
                <a:cxn ang="0">
                  <a:pos x="143" y="65"/>
                </a:cxn>
                <a:cxn ang="0">
                  <a:pos x="128" y="62"/>
                </a:cxn>
                <a:cxn ang="0">
                  <a:pos x="112" y="16"/>
                </a:cxn>
                <a:cxn ang="0">
                  <a:pos x="144" y="6"/>
                </a:cxn>
                <a:cxn ang="0">
                  <a:pos x="144" y="1"/>
                </a:cxn>
                <a:cxn ang="0">
                  <a:pos x="141" y="2"/>
                </a:cxn>
                <a:cxn ang="0">
                  <a:pos x="95" y="10"/>
                </a:cxn>
                <a:cxn ang="0">
                  <a:pos x="47" y="2"/>
                </a:cxn>
                <a:cxn ang="0">
                  <a:pos x="6" y="4"/>
                </a:cxn>
                <a:cxn ang="0">
                  <a:pos x="1" y="10"/>
                </a:cxn>
                <a:cxn ang="0">
                  <a:pos x="4" y="19"/>
                </a:cxn>
                <a:cxn ang="0">
                  <a:pos x="10" y="42"/>
                </a:cxn>
                <a:cxn ang="0">
                  <a:pos x="42" y="69"/>
                </a:cxn>
                <a:cxn ang="0">
                  <a:pos x="46" y="69"/>
                </a:cxn>
                <a:cxn ang="0">
                  <a:pos x="46" y="65"/>
                </a:cxn>
                <a:cxn ang="0">
                  <a:pos x="18" y="52"/>
                </a:cxn>
                <a:cxn ang="0">
                  <a:pos x="19" y="9"/>
                </a:cxn>
                <a:cxn ang="0">
                  <a:pos x="47" y="6"/>
                </a:cxn>
                <a:cxn ang="0">
                  <a:pos x="47" y="2"/>
                </a:cxn>
              </a:cxnLst>
              <a:rect l="0" t="0" r="r" b="b"/>
              <a:pathLst>
                <a:path w="191" h="70">
                  <a:moveTo>
                    <a:pt x="143" y="69"/>
                  </a:moveTo>
                  <a:cubicBezTo>
                    <a:pt x="143" y="69"/>
                    <a:pt x="144" y="69"/>
                    <a:pt x="145" y="69"/>
                  </a:cubicBezTo>
                  <a:cubicBezTo>
                    <a:pt x="171" y="67"/>
                    <a:pt x="177" y="56"/>
                    <a:pt x="180" y="41"/>
                  </a:cubicBezTo>
                  <a:cubicBezTo>
                    <a:pt x="183" y="25"/>
                    <a:pt x="183" y="20"/>
                    <a:pt x="187" y="19"/>
                  </a:cubicBezTo>
                  <a:cubicBezTo>
                    <a:pt x="190" y="18"/>
                    <a:pt x="191" y="14"/>
                    <a:pt x="191" y="10"/>
                  </a:cubicBezTo>
                  <a:cubicBezTo>
                    <a:pt x="190" y="6"/>
                    <a:pt x="190" y="5"/>
                    <a:pt x="185" y="4"/>
                  </a:cubicBezTo>
                  <a:cubicBezTo>
                    <a:pt x="182" y="2"/>
                    <a:pt x="160" y="0"/>
                    <a:pt x="144" y="1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57" y="5"/>
                    <a:pt x="169" y="6"/>
                    <a:pt x="172" y="9"/>
                  </a:cubicBezTo>
                  <a:cubicBezTo>
                    <a:pt x="180" y="14"/>
                    <a:pt x="178" y="39"/>
                    <a:pt x="171" y="52"/>
                  </a:cubicBezTo>
                  <a:cubicBezTo>
                    <a:pt x="167" y="61"/>
                    <a:pt x="154" y="65"/>
                    <a:pt x="143" y="65"/>
                  </a:cubicBezTo>
                  <a:lnTo>
                    <a:pt x="143" y="69"/>
                  </a:lnTo>
                  <a:close/>
                  <a:moveTo>
                    <a:pt x="95" y="10"/>
                  </a:moveTo>
                  <a:cubicBezTo>
                    <a:pt x="90" y="10"/>
                    <a:pt x="67" y="3"/>
                    <a:pt x="51" y="2"/>
                  </a:cubicBezTo>
                  <a:cubicBezTo>
                    <a:pt x="50" y="2"/>
                    <a:pt x="49" y="2"/>
                    <a:pt x="47" y="2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60" y="6"/>
                    <a:pt x="74" y="9"/>
                    <a:pt x="79" y="16"/>
                  </a:cubicBezTo>
                  <a:cubicBezTo>
                    <a:pt x="86" y="28"/>
                    <a:pt x="73" y="56"/>
                    <a:pt x="60" y="62"/>
                  </a:cubicBezTo>
                  <a:cubicBezTo>
                    <a:pt x="56" y="64"/>
                    <a:pt x="51" y="65"/>
                    <a:pt x="46" y="65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68" y="69"/>
                    <a:pt x="76" y="54"/>
                    <a:pt x="79" y="48"/>
                  </a:cubicBezTo>
                  <a:cubicBezTo>
                    <a:pt x="84" y="39"/>
                    <a:pt x="83" y="25"/>
                    <a:pt x="95" y="25"/>
                  </a:cubicBezTo>
                  <a:cubicBezTo>
                    <a:pt x="108" y="25"/>
                    <a:pt x="106" y="38"/>
                    <a:pt x="111" y="48"/>
                  </a:cubicBezTo>
                  <a:cubicBezTo>
                    <a:pt x="113" y="53"/>
                    <a:pt x="120" y="70"/>
                    <a:pt x="143" y="69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37" y="65"/>
                    <a:pt x="132" y="64"/>
                    <a:pt x="128" y="62"/>
                  </a:cubicBezTo>
                  <a:cubicBezTo>
                    <a:pt x="116" y="56"/>
                    <a:pt x="104" y="28"/>
                    <a:pt x="112" y="16"/>
                  </a:cubicBezTo>
                  <a:cubicBezTo>
                    <a:pt x="117" y="9"/>
                    <a:pt x="131" y="6"/>
                    <a:pt x="144" y="6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3" y="1"/>
                    <a:pt x="142" y="1"/>
                    <a:pt x="141" y="2"/>
                  </a:cubicBezTo>
                  <a:cubicBezTo>
                    <a:pt x="126" y="3"/>
                    <a:pt x="109" y="9"/>
                    <a:pt x="95" y="10"/>
                  </a:cubicBezTo>
                  <a:close/>
                  <a:moveTo>
                    <a:pt x="47" y="2"/>
                  </a:moveTo>
                  <a:cubicBezTo>
                    <a:pt x="31" y="1"/>
                    <a:pt x="10" y="3"/>
                    <a:pt x="6" y="4"/>
                  </a:cubicBezTo>
                  <a:cubicBezTo>
                    <a:pt x="1" y="6"/>
                    <a:pt x="1" y="6"/>
                    <a:pt x="1" y="10"/>
                  </a:cubicBezTo>
                  <a:cubicBezTo>
                    <a:pt x="0" y="14"/>
                    <a:pt x="1" y="18"/>
                    <a:pt x="4" y="19"/>
                  </a:cubicBezTo>
                  <a:cubicBezTo>
                    <a:pt x="8" y="20"/>
                    <a:pt x="8" y="26"/>
                    <a:pt x="10" y="42"/>
                  </a:cubicBezTo>
                  <a:cubicBezTo>
                    <a:pt x="12" y="56"/>
                    <a:pt x="17" y="67"/>
                    <a:pt x="42" y="69"/>
                  </a:cubicBezTo>
                  <a:cubicBezTo>
                    <a:pt x="44" y="69"/>
                    <a:pt x="45" y="69"/>
                    <a:pt x="46" y="69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35" y="65"/>
                    <a:pt x="22" y="61"/>
                    <a:pt x="18" y="52"/>
                  </a:cubicBezTo>
                  <a:cubicBezTo>
                    <a:pt x="11" y="40"/>
                    <a:pt x="11" y="14"/>
                    <a:pt x="19" y="9"/>
                  </a:cubicBezTo>
                  <a:cubicBezTo>
                    <a:pt x="23" y="7"/>
                    <a:pt x="35" y="5"/>
                    <a:pt x="47" y="6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22"/>
            <p:cNvSpPr>
              <a:spLocks noEditPoints="1"/>
            </p:cNvSpPr>
            <p:nvPr/>
          </p:nvSpPr>
          <p:spPr bwMode="auto">
            <a:xfrm>
              <a:off x="1611312" y="4775200"/>
              <a:ext cx="20638" cy="111125"/>
            </a:xfrm>
            <a:custGeom>
              <a:avLst/>
              <a:gdLst/>
              <a:ahLst/>
              <a:cxnLst>
                <a:cxn ang="0">
                  <a:pos x="8" y="34"/>
                </a:cxn>
                <a:cxn ang="0">
                  <a:pos x="8" y="34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4" y="19"/>
                </a:cxn>
                <a:cxn ang="0">
                  <a:pos x="3" y="19"/>
                </a:cxn>
                <a:cxn ang="0">
                  <a:pos x="3" y="16"/>
                </a:cxn>
                <a:cxn ang="0">
                  <a:pos x="2" y="16"/>
                </a:cxn>
                <a:cxn ang="0">
                  <a:pos x="2" y="19"/>
                </a:cxn>
                <a:cxn ang="0">
                  <a:pos x="2" y="19"/>
                </a:cxn>
                <a:cxn ang="0">
                  <a:pos x="1" y="24"/>
                </a:cxn>
                <a:cxn ang="0">
                  <a:pos x="1" y="2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40"/>
                </a:cxn>
                <a:cxn ang="0">
                  <a:pos x="4" y="46"/>
                </a:cxn>
                <a:cxn ang="0">
                  <a:pos x="5" y="46"/>
                </a:cxn>
                <a:cxn ang="0">
                  <a:pos x="5" y="47"/>
                </a:cxn>
                <a:cxn ang="0">
                  <a:pos x="5" y="47"/>
                </a:cxn>
                <a:cxn ang="0">
                  <a:pos x="5" y="48"/>
                </a:cxn>
                <a:cxn ang="0">
                  <a:pos x="6" y="48"/>
                </a:cxn>
                <a:cxn ang="0">
                  <a:pos x="8" y="47"/>
                </a:cxn>
                <a:cxn ang="0">
                  <a:pos x="8" y="47"/>
                </a:cxn>
                <a:cxn ang="0">
                  <a:pos x="8" y="34"/>
                </a:cxn>
                <a:cxn ang="0">
                  <a:pos x="7" y="34"/>
                </a:cxn>
                <a:cxn ang="0">
                  <a:pos x="7" y="35"/>
                </a:cxn>
                <a:cxn ang="0">
                  <a:pos x="7" y="34"/>
                </a:cxn>
                <a:cxn ang="0">
                  <a:pos x="7" y="34"/>
                </a:cxn>
              </a:cxnLst>
              <a:rect l="0" t="0" r="r" b="b"/>
              <a:pathLst>
                <a:path w="9" h="48">
                  <a:moveTo>
                    <a:pt x="8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7" y="23"/>
                    <a:pt x="4" y="12"/>
                    <a:pt x="4" y="1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7"/>
                    <a:pt x="3" y="13"/>
                    <a:pt x="4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8"/>
                    <a:pt x="3" y="17"/>
                    <a:pt x="3" y="16"/>
                  </a:cubicBezTo>
                  <a:cubicBezTo>
                    <a:pt x="3" y="15"/>
                    <a:pt x="2" y="15"/>
                    <a:pt x="2" y="16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1"/>
                    <a:pt x="1" y="22"/>
                    <a:pt x="1" y="24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1" y="21"/>
                    <a:pt x="0" y="21"/>
                    <a:pt x="0" y="22"/>
                  </a:cubicBezTo>
                  <a:cubicBezTo>
                    <a:pt x="1" y="23"/>
                    <a:pt x="1" y="25"/>
                    <a:pt x="1" y="27"/>
                  </a:cubicBezTo>
                  <a:cubicBezTo>
                    <a:pt x="1" y="31"/>
                    <a:pt x="2" y="36"/>
                    <a:pt x="3" y="40"/>
                  </a:cubicBezTo>
                  <a:cubicBezTo>
                    <a:pt x="3" y="42"/>
                    <a:pt x="3" y="44"/>
                    <a:pt x="4" y="46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8"/>
                  </a:cubicBezTo>
                  <a:cubicBezTo>
                    <a:pt x="5" y="48"/>
                    <a:pt x="6" y="48"/>
                    <a:pt x="6" y="48"/>
                  </a:cubicBezTo>
                  <a:cubicBezTo>
                    <a:pt x="7" y="48"/>
                    <a:pt x="7" y="48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9" y="42"/>
                    <a:pt x="9" y="38"/>
                    <a:pt x="8" y="34"/>
                  </a:cubicBezTo>
                  <a:close/>
                  <a:moveTo>
                    <a:pt x="7" y="34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23"/>
            <p:cNvSpPr>
              <a:spLocks/>
            </p:cNvSpPr>
            <p:nvPr/>
          </p:nvSpPr>
          <p:spPr bwMode="auto">
            <a:xfrm>
              <a:off x="1674812" y="4568825"/>
              <a:ext cx="127000" cy="79375"/>
            </a:xfrm>
            <a:custGeom>
              <a:avLst/>
              <a:gdLst/>
              <a:ahLst/>
              <a:cxnLst>
                <a:cxn ang="0">
                  <a:pos x="1" y="33"/>
                </a:cxn>
                <a:cxn ang="0">
                  <a:pos x="25" y="15"/>
                </a:cxn>
                <a:cxn ang="0">
                  <a:pos x="53" y="6"/>
                </a:cxn>
                <a:cxn ang="0">
                  <a:pos x="53" y="3"/>
                </a:cxn>
                <a:cxn ang="0">
                  <a:pos x="25" y="9"/>
                </a:cxn>
                <a:cxn ang="0">
                  <a:pos x="0" y="33"/>
                </a:cxn>
                <a:cxn ang="0">
                  <a:pos x="1" y="33"/>
                </a:cxn>
              </a:cxnLst>
              <a:rect l="0" t="0" r="r" b="b"/>
              <a:pathLst>
                <a:path w="55" h="34">
                  <a:moveTo>
                    <a:pt x="1" y="33"/>
                  </a:moveTo>
                  <a:cubicBezTo>
                    <a:pt x="8" y="26"/>
                    <a:pt x="16" y="20"/>
                    <a:pt x="25" y="15"/>
                  </a:cubicBezTo>
                  <a:cubicBezTo>
                    <a:pt x="34" y="10"/>
                    <a:pt x="44" y="9"/>
                    <a:pt x="53" y="6"/>
                  </a:cubicBezTo>
                  <a:cubicBezTo>
                    <a:pt x="55" y="5"/>
                    <a:pt x="55" y="4"/>
                    <a:pt x="53" y="3"/>
                  </a:cubicBezTo>
                  <a:cubicBezTo>
                    <a:pt x="45" y="0"/>
                    <a:pt x="33" y="5"/>
                    <a:pt x="25" y="9"/>
                  </a:cubicBezTo>
                  <a:cubicBezTo>
                    <a:pt x="15" y="15"/>
                    <a:pt x="6" y="23"/>
                    <a:pt x="0" y="33"/>
                  </a:cubicBezTo>
                  <a:cubicBezTo>
                    <a:pt x="0" y="33"/>
                    <a:pt x="0" y="34"/>
                    <a:pt x="1" y="33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24"/>
            <p:cNvSpPr>
              <a:spLocks/>
            </p:cNvSpPr>
            <p:nvPr/>
          </p:nvSpPr>
          <p:spPr bwMode="auto">
            <a:xfrm>
              <a:off x="1706562" y="4540250"/>
              <a:ext cx="147638" cy="58738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7" y="17"/>
                </a:cxn>
                <a:cxn ang="0">
                  <a:pos x="61" y="20"/>
                </a:cxn>
                <a:cxn ang="0">
                  <a:pos x="63" y="17"/>
                </a:cxn>
                <a:cxn ang="0">
                  <a:pos x="0" y="25"/>
                </a:cxn>
                <a:cxn ang="0">
                  <a:pos x="0" y="26"/>
                </a:cxn>
              </a:cxnLst>
              <a:rect l="0" t="0" r="r" b="b"/>
              <a:pathLst>
                <a:path w="64" h="26">
                  <a:moveTo>
                    <a:pt x="0" y="26"/>
                  </a:moveTo>
                  <a:cubicBezTo>
                    <a:pt x="9" y="22"/>
                    <a:pt x="18" y="19"/>
                    <a:pt x="27" y="17"/>
                  </a:cubicBezTo>
                  <a:cubicBezTo>
                    <a:pt x="40" y="14"/>
                    <a:pt x="49" y="17"/>
                    <a:pt x="61" y="20"/>
                  </a:cubicBezTo>
                  <a:cubicBezTo>
                    <a:pt x="63" y="21"/>
                    <a:pt x="64" y="19"/>
                    <a:pt x="63" y="17"/>
                  </a:cubicBezTo>
                  <a:cubicBezTo>
                    <a:pt x="47" y="0"/>
                    <a:pt x="16" y="17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25"/>
            <p:cNvSpPr>
              <a:spLocks/>
            </p:cNvSpPr>
            <p:nvPr/>
          </p:nvSpPr>
          <p:spPr bwMode="auto">
            <a:xfrm>
              <a:off x="1703387" y="4551363"/>
              <a:ext cx="157163" cy="50800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28" y="15"/>
                </a:cxn>
                <a:cxn ang="0">
                  <a:pos x="66" y="19"/>
                </a:cxn>
                <a:cxn ang="0">
                  <a:pos x="67" y="17"/>
                </a:cxn>
                <a:cxn ang="0">
                  <a:pos x="1" y="21"/>
                </a:cxn>
                <a:cxn ang="0">
                  <a:pos x="1" y="21"/>
                </a:cxn>
              </a:cxnLst>
              <a:rect l="0" t="0" r="r" b="b"/>
              <a:pathLst>
                <a:path w="68" h="22">
                  <a:moveTo>
                    <a:pt x="1" y="21"/>
                  </a:moveTo>
                  <a:cubicBezTo>
                    <a:pt x="10" y="20"/>
                    <a:pt x="19" y="17"/>
                    <a:pt x="28" y="15"/>
                  </a:cubicBezTo>
                  <a:cubicBezTo>
                    <a:pt x="42" y="12"/>
                    <a:pt x="53" y="17"/>
                    <a:pt x="66" y="19"/>
                  </a:cubicBezTo>
                  <a:cubicBezTo>
                    <a:pt x="67" y="19"/>
                    <a:pt x="68" y="18"/>
                    <a:pt x="67" y="17"/>
                  </a:cubicBezTo>
                  <a:cubicBezTo>
                    <a:pt x="53" y="0"/>
                    <a:pt x="15" y="8"/>
                    <a:pt x="1" y="21"/>
                  </a:cubicBezTo>
                  <a:cubicBezTo>
                    <a:pt x="0" y="21"/>
                    <a:pt x="1" y="22"/>
                    <a:pt x="1" y="21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26"/>
            <p:cNvSpPr>
              <a:spLocks/>
            </p:cNvSpPr>
            <p:nvPr/>
          </p:nvSpPr>
          <p:spPr bwMode="auto">
            <a:xfrm>
              <a:off x="1706562" y="4594225"/>
              <a:ext cx="20638" cy="17463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0" y="6"/>
                </a:cxn>
                <a:cxn ang="0">
                  <a:pos x="1" y="7"/>
                </a:cxn>
              </a:cxnLst>
              <a:rect l="0" t="0" r="r" b="b"/>
              <a:pathLst>
                <a:path w="9" h="7">
                  <a:moveTo>
                    <a:pt x="1" y="7"/>
                  </a:moveTo>
                  <a:cubicBezTo>
                    <a:pt x="2" y="6"/>
                    <a:pt x="3" y="5"/>
                    <a:pt x="4" y="4"/>
                  </a:cubicBezTo>
                  <a:cubicBezTo>
                    <a:pt x="6" y="3"/>
                    <a:pt x="7" y="3"/>
                    <a:pt x="8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5" y="0"/>
                    <a:pt x="1" y="2"/>
                    <a:pt x="0" y="6"/>
                  </a:cubicBezTo>
                  <a:cubicBezTo>
                    <a:pt x="0" y="6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27"/>
            <p:cNvSpPr>
              <a:spLocks/>
            </p:cNvSpPr>
            <p:nvPr/>
          </p:nvSpPr>
          <p:spPr bwMode="auto">
            <a:xfrm>
              <a:off x="1839912" y="4567238"/>
              <a:ext cx="30163" cy="2698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" y="9"/>
                </a:cxn>
                <a:cxn ang="0">
                  <a:pos x="12" y="9"/>
                </a:cxn>
                <a:cxn ang="0">
                  <a:pos x="13" y="6"/>
                </a:cxn>
                <a:cxn ang="0">
                  <a:pos x="8" y="4"/>
                </a:cxn>
                <a:cxn ang="0">
                  <a:pos x="4" y="1"/>
                </a:cxn>
                <a:cxn ang="0">
                  <a:pos x="0" y="4"/>
                </a:cxn>
              </a:cxnLst>
              <a:rect l="0" t="0" r="r" b="b"/>
              <a:pathLst>
                <a:path w="13" h="12">
                  <a:moveTo>
                    <a:pt x="0" y="4"/>
                  </a:moveTo>
                  <a:cubicBezTo>
                    <a:pt x="1" y="6"/>
                    <a:pt x="3" y="8"/>
                    <a:pt x="5" y="9"/>
                  </a:cubicBezTo>
                  <a:cubicBezTo>
                    <a:pt x="7" y="10"/>
                    <a:pt x="10" y="12"/>
                    <a:pt x="12" y="9"/>
                  </a:cubicBezTo>
                  <a:cubicBezTo>
                    <a:pt x="13" y="8"/>
                    <a:pt x="13" y="7"/>
                    <a:pt x="13" y="6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7" y="3"/>
                    <a:pt x="5" y="2"/>
                    <a:pt x="4" y="1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0"/>
            <p:cNvSpPr>
              <a:spLocks/>
            </p:cNvSpPr>
            <p:nvPr/>
          </p:nvSpPr>
          <p:spPr bwMode="auto">
            <a:xfrm>
              <a:off x="1346199" y="5762625"/>
              <a:ext cx="1041400" cy="115888"/>
            </a:xfrm>
            <a:custGeom>
              <a:avLst/>
              <a:gdLst/>
              <a:ahLst/>
              <a:cxnLst>
                <a:cxn ang="0">
                  <a:pos x="451" y="25"/>
                </a:cxn>
                <a:cxn ang="0">
                  <a:pos x="435" y="50"/>
                </a:cxn>
                <a:cxn ang="0">
                  <a:pos x="16" y="5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6" y="0"/>
                </a:cxn>
                <a:cxn ang="0">
                  <a:pos x="435" y="0"/>
                </a:cxn>
                <a:cxn ang="0">
                  <a:pos x="451" y="25"/>
                </a:cxn>
              </a:cxnLst>
              <a:rect l="0" t="0" r="r" b="b"/>
              <a:pathLst>
                <a:path w="451" h="50">
                  <a:moveTo>
                    <a:pt x="451" y="25"/>
                  </a:moveTo>
                  <a:cubicBezTo>
                    <a:pt x="451" y="38"/>
                    <a:pt x="444" y="50"/>
                    <a:pt x="43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3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7" y="0"/>
                    <a:pt x="16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44" y="0"/>
                    <a:pt x="451" y="11"/>
                    <a:pt x="451" y="25"/>
                  </a:cubicBezTo>
                  <a:close/>
                </a:path>
              </a:pathLst>
            </a:custGeom>
            <a:solidFill>
              <a:srgbClr val="E74B3C"/>
            </a:solidFill>
            <a:ln w="7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7293092" y="1449146"/>
            <a:ext cx="1074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bg1"/>
                </a:solidFill>
              </a:rPr>
              <a:t>By </a:t>
            </a:r>
            <a:r>
              <a:rPr lang="en-US" sz="1600" dirty="0" smtClean="0">
                <a:solidFill>
                  <a:schemeClr val="bg1"/>
                </a:solidFill>
              </a:rPr>
              <a:t>Gender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7228912" y="3221540"/>
            <a:ext cx="11641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FEMALE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7416477" y="5511863"/>
            <a:ext cx="862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MALE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0" y="6627168"/>
            <a:ext cx="1676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</a:t>
            </a:r>
            <a:r>
              <a:rPr lang="en-US" sz="900" i="1" dirty="0" smtClean="0">
                <a:solidFill>
                  <a:srgbClr val="8EB4E3"/>
                </a:solidFill>
                <a:cs typeface="Arial" pitchFamily="34" charset="0"/>
              </a:rPr>
              <a:t>Data</a:t>
            </a:r>
            <a:endParaRPr lang="en-US" sz="900" i="1" dirty="0">
              <a:solidFill>
                <a:srgbClr val="8EB4E3"/>
              </a:solidFill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6435061"/>
            <a:ext cx="9153858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81911" y="4315825"/>
            <a:ext cx="10326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000" b="1" dirty="0" smtClean="0"/>
              <a:t>Black </a:t>
            </a:r>
            <a:r>
              <a:rPr lang="en-US" sz="1000" b="1" dirty="0"/>
              <a:t>or African American: </a:t>
            </a:r>
            <a:r>
              <a:rPr lang="en-US" sz="1000" b="1" dirty="0" smtClean="0"/>
              <a:t>20.10%</a:t>
            </a:r>
            <a:endParaRPr lang="en-US" sz="10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055692" y="2641638"/>
            <a:ext cx="10326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000" b="1" dirty="0"/>
              <a:t>White: </a:t>
            </a:r>
            <a:r>
              <a:rPr lang="en-US" sz="1000" b="1" dirty="0" smtClean="0"/>
              <a:t>46.91%</a:t>
            </a:r>
            <a:endParaRPr lang="en-US" sz="10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223973" y="5333828"/>
            <a:ext cx="10326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000" b="1" dirty="0" smtClean="0"/>
              <a:t>Hispanic: 16.84%</a:t>
            </a:r>
            <a:endParaRPr lang="en-US" sz="10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191358" y="4641074"/>
            <a:ext cx="10326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000" b="1" dirty="0" smtClean="0"/>
              <a:t>International: 6.80%</a:t>
            </a:r>
            <a:endParaRPr lang="en-US" sz="10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970542" y="4071509"/>
            <a:ext cx="804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000" b="1" dirty="0" smtClean="0"/>
              <a:t>Multiracial: 6.80%</a:t>
            </a:r>
            <a:endParaRPr lang="en-US" sz="10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805542" y="3693390"/>
            <a:ext cx="10326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000" b="1" dirty="0" smtClean="0">
                <a:solidFill>
                  <a:schemeClr val="bg1"/>
                </a:solidFill>
              </a:rPr>
              <a:t>Asian: 2.591%</a:t>
            </a:r>
            <a:endParaRPr lang="en-US" sz="1000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78745" y="3394097"/>
            <a:ext cx="10326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000" b="1" dirty="0" smtClean="0">
                <a:solidFill>
                  <a:schemeClr val="bg1"/>
                </a:solidFill>
              </a:rPr>
              <a:t>Unknown/Not Reported: 1.39%</a:t>
            </a:r>
            <a:endParaRPr lang="en-US" sz="1000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92989" y="2830711"/>
            <a:ext cx="11668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000" b="1" dirty="0" smtClean="0">
                <a:solidFill>
                  <a:schemeClr val="bg1"/>
                </a:solidFill>
              </a:rPr>
              <a:t>American Indian or Alaskan Native: 0.55%</a:t>
            </a:r>
            <a:endParaRPr lang="en-US" sz="1000" b="1" dirty="0">
              <a:solidFill>
                <a:schemeClr val="bg1"/>
              </a:solidFill>
              <a:latin typeface="Calibri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1220006" y="3246883"/>
            <a:ext cx="585536" cy="130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1339937" y="3547618"/>
            <a:ext cx="437229" cy="27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0" y="1021350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70&quot;&gt;&lt;property id=&quot;20148&quot; value=&quot;5&quot;/&gt;&lt;property id=&quot;20300&quot; value=&quot;Slide 4&quot;/&gt;&lt;property id=&quot;20307&quot; value=&quot;262&quot;/&gt;&lt;/object&gt;&lt;object type=&quot;3&quot; unique_id=&quot;10095&quot;&gt;&lt;property id=&quot;20148&quot; value=&quot;5&quot;/&gt;&lt;property id=&quot;20300&quot; value=&quot;Slide 6&quot;/&gt;&lt;property id=&quot;20307&quot; value=&quot;263&quot;/&gt;&lt;/object&gt;&lt;object type=&quot;3&quot; unique_id=&quot;10123&quot;&gt;&lt;property id=&quot;20148&quot; value=&quot;5&quot;/&gt;&lt;property id=&quot;20300&quot; value=&quot;Slide 7&quot;/&gt;&lt;property id=&quot;20307&quot; value=&quot;264&quot;/&gt;&lt;/object&gt;&lt;object type=&quot;3&quot; unique_id=&quot;10164&quot;&gt;&lt;property id=&quot;20148&quot; value=&quot;5&quot;/&gt;&lt;property id=&quot;20300&quot; value=&quot;Slide 8&quot;/&gt;&lt;property id=&quot;20307&quot; value=&quot;265&quot;/&gt;&lt;/object&gt;&lt;object type=&quot;3&quot; unique_id=&quot;10165&quot;&gt;&lt;property id=&quot;20148&quot; value=&quot;5&quot;/&gt;&lt;property id=&quot;20300&quot; value=&quot;Slide 9&quot;/&gt;&lt;property id=&quot;20307&quot; value=&quot;266&quot;/&gt;&lt;/object&gt;&lt;object type=&quot;3&quot; unique_id=&quot;10202&quot;&gt;&lt;property id=&quot;20148&quot; value=&quot;5&quot;/&gt;&lt;property id=&quot;20300&quot; value=&quot;Slide 10&quot;/&gt;&lt;property id=&quot;20307&quot; value=&quot;267&quot;/&gt;&lt;/object&gt;&lt;object type=&quot;3&quot; unique_id=&quot;10255&quot;&gt;&lt;property id=&quot;20148&quot; value=&quot;5&quot;/&gt;&lt;property id=&quot;20300&quot; value=&quot;Slide 12&quot;/&gt;&lt;property id=&quot;20307&quot; value=&quot;269&quot;/&gt;&lt;/object&gt;&lt;object type=&quot;3&quot; unique_id=&quot;10256&quot;&gt;&lt;property id=&quot;20148&quot; value=&quot;5&quot;/&gt;&lt;property id=&quot;20300&quot; value=&quot;Slide 11&quot;/&gt;&lt;property id=&quot;20307&quot; value=&quot;268&quot;/&gt;&lt;/object&gt;&lt;object type=&quot;3&quot; unique_id=&quot;10332&quot;&gt;&lt;property id=&quot;20148&quot; value=&quot;5&quot;/&gt;&lt;property id=&quot;20300&quot; value=&quot;Slide 13&quot;/&gt;&lt;property id=&quot;20307&quot; value=&quot;270&quot;/&gt;&lt;/object&gt;&lt;object type=&quot;3&quot; unique_id=&quot;10381&quot;&gt;&lt;property id=&quot;20148&quot; value=&quot;5&quot;/&gt;&lt;property id=&quot;20300&quot; value=&quot;Slide 14&quot;/&gt;&lt;property id=&quot;20307&quot; value=&quot;271&quot;/&gt;&lt;/object&gt;&lt;object type=&quot;3&quot; unique_id=&quot;10471&quot;&gt;&lt;property id=&quot;20148&quot; value=&quot;5&quot;/&gt;&lt;property id=&quot;20300&quot; value=&quot;Slide 16&quot;/&gt;&lt;property id=&quot;20307&quot; value=&quot;274&quot;/&gt;&lt;/object&gt;&lt;object type=&quot;3&quot; unique_id=&quot;10552&quot;&gt;&lt;property id=&quot;20148&quot; value=&quot;5&quot;/&gt;&lt;property id=&quot;20300&quot; value=&quot;Slide 18&quot;/&gt;&lt;property id=&quot;20307&quot; value=&quot;275&quot;/&gt;&lt;/object&gt;&lt;object type=&quot;3&quot; unique_id=&quot;10574&quot;&gt;&lt;property id=&quot;20148&quot; value=&quot;5&quot;/&gt;&lt;property id=&quot;20300&quot; value=&quot;Slide 17&quot;/&gt;&lt;property id=&quot;20307&quot; value=&quot;276&quot;/&gt;&lt;/object&gt;&lt;object type=&quot;3&quot; unique_id=&quot;10817&quot;&gt;&lt;property id=&quot;20148&quot; value=&quot;5&quot;/&gt;&lt;property id=&quot;20300&quot; value=&quot;Slide 19&quot;/&gt;&lt;property id=&quot;20307&quot; value=&quot;277&quot;/&gt;&lt;/object&gt;&lt;object type=&quot;3&quot; unique_id=&quot;10818&quot;&gt;&lt;property id=&quot;20148&quot; value=&quot;5&quot;/&gt;&lt;property id=&quot;20300&quot; value=&quot;Slide 20&quot;/&gt;&lt;property id=&quot;20307&quot; value=&quot;278&quot;/&gt;&lt;/object&gt;&lt;object type=&quot;3&quot; unique_id=&quot;11262&quot;&gt;&lt;property id=&quot;20148&quot; value=&quot;5&quot;/&gt;&lt;property id=&quot;20300&quot; value=&quot;Slide 22 - &amp;quot;&amp;#x0D;&amp;#x0A;&amp;quot;&quot;/&gt;&lt;property id=&quot;20307&quot; value=&quot;280&quot;/&gt;&lt;/object&gt;&lt;object type=&quot;3&quot; unique_id=&quot;11287&quot;&gt;&lt;property id=&quot;20148&quot; value=&quot;5&quot;/&gt;&lt;property id=&quot;20300&quot; value=&quot;Slide 3&quot;/&gt;&lt;property id=&quot;20307&quot; value=&quot;261&quot;/&gt;&lt;/object&gt;&lt;object type=&quot;3&quot; unique_id=&quot;11288&quot;&gt;&lt;property id=&quot;20148&quot; value=&quot;5&quot;/&gt;&lt;property id=&quot;20300&quot; value=&quot;Slide 15&quot;/&gt;&lt;property id=&quot;20307&quot; value=&quot;282&quot;/&gt;&lt;/object&gt;&lt;object type=&quot;3&quot; unique_id=&quot;11292&quot;&gt;&lt;property id=&quot;20148&quot; value=&quot;5&quot;/&gt;&lt;property id=&quot;20300&quot; value=&quot;Slide 21&quot;/&gt;&lt;property id=&quot;20307&quot; value=&quot;279&quot;/&gt;&lt;/object&gt;&lt;object type=&quot;3&quot; unique_id=&quot;11293&quot;&gt;&lt;property id=&quot;20148&quot; value=&quot;5&quot;/&gt;&lt;property id=&quot;20300&quot; value=&quot;Slide 5&quot;/&gt;&lt;property id=&quot;20307&quot; value=&quot;285&quot;/&gt;&lt;/object&gt;&lt;object type=&quot;3&quot; unique_id=&quot;11414&quot;&gt;&lt;property id=&quot;20148&quot; value=&quot;5&quot;/&gt;&lt;property id=&quot;20300&quot; value=&quot;Slide 2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13228</TotalTime>
  <Words>1778</Words>
  <Application>Microsoft Office PowerPoint</Application>
  <PresentationFormat>On-screen Show (4:3)</PresentationFormat>
  <Paragraphs>1045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Texas A&amp;M University - Commerce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 Mamilla</dc:creator>
  <cp:lastModifiedBy>Vidhi Goti</cp:lastModifiedBy>
  <cp:revision>602</cp:revision>
  <cp:lastPrinted>2017-07-05T15:58:43Z</cp:lastPrinted>
  <dcterms:created xsi:type="dcterms:W3CDTF">2016-03-07T15:36:53Z</dcterms:created>
  <dcterms:modified xsi:type="dcterms:W3CDTF">2017-08-09T14:18:02Z</dcterms:modified>
</cp:coreProperties>
</file>