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61" r:id="rId4"/>
    <p:sldId id="262" r:id="rId5"/>
    <p:sldId id="28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2" r:id="rId16"/>
    <p:sldId id="274" r:id="rId17"/>
    <p:sldId id="276" r:id="rId18"/>
    <p:sldId id="275" r:id="rId19"/>
    <p:sldId id="277" r:id="rId20"/>
    <p:sldId id="278" r:id="rId21"/>
    <p:sldId id="279" r:id="rId22"/>
    <p:sldId id="280" r:id="rId23"/>
  </p:sldIdLst>
  <p:sldSz cx="9144000" cy="6858000" type="screen4x3"/>
  <p:notesSz cx="6894513" cy="91805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1">
          <p15:clr>
            <a:srgbClr val="A4A3A4"/>
          </p15:clr>
        </p15:guide>
        <p15:guide id="2" pos="21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Thomas" initials="KT" lastIdx="6" clrIdx="0"/>
  <p:cmAuthor id="1" name="Hari Mamilla" initials="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E77"/>
    <a:srgbClr val="7570B3"/>
    <a:srgbClr val="D95F02"/>
    <a:srgbClr val="EFB211"/>
    <a:srgbClr val="F6F6F6"/>
    <a:srgbClr val="FFFFFF"/>
    <a:srgbClr val="1A2C5C"/>
    <a:srgbClr val="132067"/>
    <a:srgbClr val="0D164A"/>
    <a:srgbClr val="19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97396" autoAdjust="0"/>
  </p:normalViewPr>
  <p:slideViewPr>
    <p:cSldViewPr snapToGrid="0">
      <p:cViewPr>
        <p:scale>
          <a:sx n="100" d="100"/>
          <a:sy n="100" d="100"/>
        </p:scale>
        <p:origin x="-1374" y="-222"/>
      </p:cViewPr>
      <p:guideLst>
        <p:guide orient="horz" pos="141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-5616" y="-120"/>
      </p:cViewPr>
      <p:guideLst>
        <p:guide orient="horz" pos="2891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2%20in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180396595395"/>
          <c:y val="4.3074696724740201E-2"/>
          <c:w val="0.54049385786731896"/>
          <c:h val="0.873966628101686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1B9E77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43-4156-8E10-BE1B634FAFA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rgbClr val="D95F02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43-4156-8E10-BE1B634FAFAF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7570B3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Sheet1!$A$2:$A$2</c:f>
              <c:numCache>
                <c:formatCode>General</c:formatCode>
                <c:ptCount val="1"/>
                <c:pt idx="0">
                  <c:v>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43-4156-8E10-BE1B634FA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188812288"/>
        <c:axId val="188834560"/>
      </c:barChart>
      <c:catAx>
        <c:axId val="1888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en-US"/>
          </a:p>
        </c:txPr>
        <c:crossAx val="188834560"/>
        <c:crosses val="autoZero"/>
        <c:auto val="1"/>
        <c:lblAlgn val="ctr"/>
        <c:lblOffset val="100"/>
        <c:noMultiLvlLbl val="0"/>
      </c:catAx>
      <c:valAx>
        <c:axId val="1888345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8881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9917075615763E-2"/>
          <c:y val="0.26558737005203198"/>
          <c:w val="0.30833688187989799"/>
          <c:h val="0.364864199363642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College of Education </a:t>
            </a:r>
          </a:p>
          <a:p>
            <a:pPr algn="ctr"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&amp; Human </a:t>
            </a:r>
            <a:r>
              <a:rPr lang="en-US" sz="1600" dirty="0" smtClean="0">
                <a:solidFill>
                  <a:schemeClr val="bg1"/>
                </a:solidFill>
              </a:rPr>
              <a:t>Services</a:t>
            </a:r>
            <a:endParaRPr lang="en-US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540741217021239"/>
          <c:y val="1.572327044025157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2 in Microsoft PowerPoint]Sheet1'!$B$1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'[Chart 2 in Microsoft PowerPoint]Sheet1'!$A$2:$A$8</c:f>
              <c:strCache>
                <c:ptCount val="7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'[Chart 2 in Microsoft PowerPoint]Sheet1'!$B$2:$B$8</c:f>
              <c:numCache>
                <c:formatCode>General</c:formatCode>
                <c:ptCount val="7"/>
                <c:pt idx="0">
                  <c:v>330</c:v>
                </c:pt>
                <c:pt idx="1">
                  <c:v>343</c:v>
                </c:pt>
                <c:pt idx="2">
                  <c:v>649</c:v>
                </c:pt>
                <c:pt idx="3">
                  <c:v>939</c:v>
                </c:pt>
                <c:pt idx="4">
                  <c:v>22</c:v>
                </c:pt>
                <c:pt idx="5">
                  <c:v>1289</c:v>
                </c:pt>
                <c:pt idx="6">
                  <c:v>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1-4ACF-AC65-A7CC81BD3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7677264274127"/>
          <c:y val="0.33616228395978798"/>
          <c:w val="0.22461195962313801"/>
          <c:h val="0.66341925419699899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01726192481112"/>
          <c:y val="0.20778792955467904"/>
          <c:w val="0.56263262560230576"/>
          <c:h val="0.71095211384420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Ethnicity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White: 46.91%</c:v>
                </c:pt>
                <c:pt idx="1">
                  <c:v>Black or African American: 20.10%</c:v>
                </c:pt>
                <c:pt idx="2">
                  <c:v>Hispanic: 16.84%</c:v>
                </c:pt>
                <c:pt idx="3">
                  <c:v>International: 6.80%</c:v>
                </c:pt>
                <c:pt idx="4">
                  <c:v>Multiracial: 4.77%</c:v>
                </c:pt>
                <c:pt idx="5">
                  <c:v>Asian: 2.51%</c:v>
                </c:pt>
                <c:pt idx="6">
                  <c:v>Unknown/Not Reported: 1.39%</c:v>
                </c:pt>
                <c:pt idx="7">
                  <c:v>American Indian or Alaskan Native: 0.55%</c:v>
                </c:pt>
                <c:pt idx="8">
                  <c:v>Native Hawaiian or other Pacific Islander: 0.13%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5810</c:v>
                </c:pt>
                <c:pt idx="1">
                  <c:v>2489</c:v>
                </c:pt>
                <c:pt idx="2">
                  <c:v>2086</c:v>
                </c:pt>
                <c:pt idx="3">
                  <c:v>842</c:v>
                </c:pt>
                <c:pt idx="4">
                  <c:v>591</c:v>
                </c:pt>
                <c:pt idx="5">
                  <c:v>311</c:v>
                </c:pt>
                <c:pt idx="6">
                  <c:v>172</c:v>
                </c:pt>
                <c:pt idx="7">
                  <c:v>68</c:v>
                </c:pt>
                <c:pt idx="8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91-463A-9535-9876FC3E0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White: 46.91%</c:v>
                </c:pt>
                <c:pt idx="1">
                  <c:v>Black or African American: 20.10%</c:v>
                </c:pt>
                <c:pt idx="2">
                  <c:v>Hispanic: 16.84%</c:v>
                </c:pt>
                <c:pt idx="3">
                  <c:v>International: 6.80%</c:v>
                </c:pt>
                <c:pt idx="4">
                  <c:v>Multiracial: 4.77%</c:v>
                </c:pt>
                <c:pt idx="5">
                  <c:v>Asian: 2.51%</c:v>
                </c:pt>
                <c:pt idx="6">
                  <c:v>Unknown/Not Reported: 1.39%</c:v>
                </c:pt>
                <c:pt idx="7">
                  <c:v>American Indian or Alaskan Native: 0.55%</c:v>
                </c:pt>
                <c:pt idx="8">
                  <c:v>Native Hawaiian or other Pacific Islander: 0.13%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0.46910000000000002</c:v>
                </c:pt>
                <c:pt idx="1">
                  <c:v>0.20100000000000001</c:v>
                </c:pt>
                <c:pt idx="2">
                  <c:v>0.16839999999999999</c:v>
                </c:pt>
                <c:pt idx="3">
                  <c:v>6.8000000000000005E-2</c:v>
                </c:pt>
                <c:pt idx="4">
                  <c:v>4.7699999999999999E-2</c:v>
                </c:pt>
                <c:pt idx="5">
                  <c:v>2.5100000000000001E-2</c:v>
                </c:pt>
                <c:pt idx="6">
                  <c:v>1.3899999999999999E-2</c:v>
                </c:pt>
                <c:pt idx="7">
                  <c:v>5.4999999999999997E-3</c:v>
                </c:pt>
                <c:pt idx="8">
                  <c:v>1.2999999999999999E-3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91-463A-9535-9876FC3E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13298733644"/>
          <c:y val="1.46595980350689E-2"/>
          <c:w val="0.68069143700787405"/>
          <c:h val="0.8744374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 COUNT</c:v>
                </c:pt>
              </c:strCache>
            </c:strRef>
          </c:tx>
          <c:spPr>
            <a:solidFill>
              <a:srgbClr val="003E80"/>
            </a:solidFill>
          </c:spPr>
          <c:invertIfNegative val="0"/>
          <c:trendline>
            <c:spPr>
              <a:ln w="9525" cap="flat" cmpd="sng" algn="ctr">
                <a:solidFill>
                  <a:srgbClr val="FFC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8879</c:v>
                </c:pt>
                <c:pt idx="1">
                  <c:v>8787</c:v>
                </c:pt>
                <c:pt idx="2">
                  <c:v>9075</c:v>
                </c:pt>
                <c:pt idx="3">
                  <c:v>10280</c:v>
                </c:pt>
                <c:pt idx="4">
                  <c:v>10726</c:v>
                </c:pt>
                <c:pt idx="5">
                  <c:v>11187</c:v>
                </c:pt>
                <c:pt idx="6">
                  <c:v>11068</c:v>
                </c:pt>
                <c:pt idx="7">
                  <c:v>11490</c:v>
                </c:pt>
                <c:pt idx="8">
                  <c:v>12302</c:v>
                </c:pt>
                <c:pt idx="9">
                  <c:v>12385</c:v>
                </c:pt>
                <c:pt idx="10">
                  <c:v>12490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28-429D-9114-4F87C331F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80896"/>
        <c:axId val="191682432"/>
      </c:barChart>
      <c:catAx>
        <c:axId val="1916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191682432"/>
        <c:crosses val="autoZero"/>
        <c:auto val="1"/>
        <c:lblAlgn val="ctr"/>
        <c:lblOffset val="100"/>
        <c:noMultiLvlLbl val="0"/>
      </c:catAx>
      <c:valAx>
        <c:axId val="19168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19168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2631144633908699E-2"/>
          <c:y val="0"/>
          <c:w val="0.89135331351227409"/>
          <c:h val="0.780114029860362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100 miles or less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80194476915711E-3"/>
                  <c:y val="-0.2045450885019891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10310</a:t>
                    </a:r>
                  </a:p>
                  <a:p>
                    <a:r>
                      <a:rPr lang="en-US" sz="1100" dirty="0"/>
                      <a:t>88.63%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2E-48B3-A70A-39BEB4AFC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77-4FF8-8FE2-192C73F03F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93398158971911E-3"/>
                  <c:y val="-0.20965871571453881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256</a:t>
                    </a:r>
                  </a:p>
                  <a:p>
                    <a:r>
                      <a:rPr lang="en-US" sz="1100" dirty="0"/>
                      <a:t>2.20%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2E-48B3-A70A-39BEB4AFC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77-4FF8-8FE2-192C73F03F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537871128033774E-3"/>
                  <c:y val="-0.2249995973521880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609</a:t>
                    </a:r>
                    <a:endParaRPr lang="en-US" sz="1100" dirty="0"/>
                  </a:p>
                  <a:p>
                    <a:r>
                      <a:rPr lang="en-US" sz="1100" dirty="0"/>
                      <a:t>5.23%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2E-48B3-A70A-39BEB4AFC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77-4FF8-8FE2-192C73F03F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40583430747198E-2"/>
                  <c:y val="-0.21988597013963826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390</a:t>
                    </a:r>
                    <a:endParaRPr lang="en-US" sz="1100" dirty="0"/>
                  </a:p>
                  <a:p>
                    <a:r>
                      <a:rPr lang="en-US" sz="1100" dirty="0"/>
                      <a:t>3.35%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82E-48B3-A70A-39BEB4AFC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77-4FF8-8FE2-192C73F03F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735926358876439E-3"/>
                  <c:y val="-0.21988597013963831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29</a:t>
                    </a:r>
                    <a:endParaRPr lang="en-US" sz="1100" dirty="0"/>
                  </a:p>
                  <a:p>
                    <a:r>
                      <a:rPr lang="en-US" sz="1100" dirty="0"/>
                      <a:t>0.25%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2E-48B3-A70A-39BEB4AFC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77-4FF8-8FE2-192C73F03F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Over 500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575537405044972E-2"/>
                  <c:y val="-0.10227254425099459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38</a:t>
                    </a:r>
                    <a:endParaRPr lang="en-US" sz="1100" dirty="0"/>
                  </a:p>
                  <a:p>
                    <a:r>
                      <a:rPr lang="en-US" sz="1100" dirty="0"/>
                      <a:t>0.33%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2E-48B3-A70A-39BEB4AFC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77-4FF8-8FE2-192C73F03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713472"/>
        <c:axId val="192715008"/>
      </c:barChart>
      <c:catAx>
        <c:axId val="192713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2715008"/>
        <c:crosses val="autoZero"/>
        <c:auto val="1"/>
        <c:lblAlgn val="ctr"/>
        <c:lblOffset val="100"/>
        <c:noMultiLvlLbl val="0"/>
      </c:catAx>
      <c:valAx>
        <c:axId val="19271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1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542528199904523E-2"/>
          <c:y val="0.7260021904040973"/>
          <c:w val="0.76101187008310567"/>
          <c:h val="0.10871262495704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Male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562336029955602"/>
          <c:y val="5.7753407972019499E-2"/>
          <c:w val="0.51488033745576101"/>
          <c:h val="0.874904264789560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1B9E77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E1-4D10-9A4D-960BA974EB6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rgbClr val="D95F02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507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E1-4D10-9A4D-960BA974EB68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7570B3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Sheet1!$A$2:$A$2</c:f>
              <c:numCache>
                <c:formatCode>General</c:formatCode>
                <c:ptCount val="1"/>
                <c:pt idx="0">
                  <c:v>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E1-4D10-9A4D-960BA974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15"/>
        <c:axId val="188681216"/>
        <c:axId val="188683008"/>
      </c:barChart>
      <c:catAx>
        <c:axId val="18868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683008"/>
        <c:crosses val="autoZero"/>
        <c:auto val="1"/>
        <c:lblAlgn val="ctr"/>
        <c:lblOffset val="100"/>
        <c:noMultiLvlLbl val="0"/>
      </c:catAx>
      <c:valAx>
        <c:axId val="1886830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8868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139080793384599E-3"/>
          <c:y val="0.28364128159943203"/>
          <c:w val="0.29937125986508201"/>
          <c:h val="0.328311543047685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983558614498296"/>
          <c:y val="6.750052296760195E-2"/>
          <c:w val="0.43153764303564002"/>
          <c:h val="0.78768422459825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1B9E77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D9-49F8-856D-1F0FA90554F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rgbClr val="D95F02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D9-49F8-856D-1F0FA90554F0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7570B3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Sheet1!$A$2:$A$2</c:f>
              <c:numCache>
                <c:formatCode>General</c:formatCode>
                <c:ptCount val="1"/>
                <c:pt idx="0">
                  <c:v>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D9-49F8-856D-1F0FA9055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188754944"/>
        <c:axId val="188769024"/>
      </c:barChart>
      <c:catAx>
        <c:axId val="18875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769024"/>
        <c:crosses val="autoZero"/>
        <c:auto val="1"/>
        <c:lblAlgn val="ctr"/>
        <c:lblOffset val="100"/>
        <c:noMultiLvlLbl val="0"/>
      </c:catAx>
      <c:valAx>
        <c:axId val="1887690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8875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242243514439696E-3"/>
          <c:y val="0.36486717415924502"/>
          <c:w val="0.25169361098409299"/>
          <c:h val="0.347507106683769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337405648407802"/>
          <c:y val="5.0981415405898199E-2"/>
          <c:w val="0.42110010188957397"/>
          <c:h val="0.792061288863292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1B9E77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21-410B-B691-6BE2BFEC38C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rgbClr val="D95F02"/>
            </a:solidFill>
          </c:spPr>
          <c:invertIfNegative val="0"/>
          <c:cat>
            <c:multiLvlStrRef>
              <c:f>Sheet1!#REF!</c:f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21-410B-B691-6BE2BFEC38C3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7570B3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221-410B-B691-6BE2BFEC38C3}"/>
              </c:ext>
            </c:extLst>
          </c:dPt>
          <c:cat>
            <c:multiLvlStrRef>
              <c:f>Sheet1!#REF!</c:f>
            </c:multiLvlStrRef>
          </c:cat>
          <c:val>
            <c:numRef>
              <c:f>Sheet1!$A$2:$A$2</c:f>
              <c:numCache>
                <c:formatCode>General</c:formatCode>
                <c:ptCount val="1"/>
                <c:pt idx="0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21-410B-B691-6BE2BFEC3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5"/>
        <c:axId val="188796288"/>
        <c:axId val="188798080"/>
      </c:barChart>
      <c:catAx>
        <c:axId val="18879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798080"/>
        <c:crosses val="autoZero"/>
        <c:auto val="1"/>
        <c:lblAlgn val="ctr"/>
        <c:lblOffset val="100"/>
        <c:noMultiLvlLbl val="0"/>
      </c:catAx>
      <c:valAx>
        <c:axId val="1887980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8879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229728224720901E-2"/>
          <c:y val="0.35980990818095798"/>
          <c:w val="0.24530571264278"/>
          <c:h val="0.340343005977492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College of Business</a:t>
            </a:r>
          </a:p>
        </c:rich>
      </c:tx>
      <c:layout>
        <c:manualLayout>
          <c:xMode val="edge"/>
          <c:yMode val="edge"/>
          <c:x val="0.25806292620074101"/>
          <c:y val="5.55581317418918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267</c:v>
                </c:pt>
                <c:pt idx="1">
                  <c:v>268</c:v>
                </c:pt>
                <c:pt idx="2">
                  <c:v>599</c:v>
                </c:pt>
                <c:pt idx="3">
                  <c:v>814</c:v>
                </c:pt>
                <c:pt idx="4">
                  <c:v>7</c:v>
                </c:pt>
                <c:pt idx="5">
                  <c:v>1528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9C-405E-B871-631B03451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38777950834102"/>
          <c:y val="0.208423132812143"/>
          <c:w val="0.23120902009834499"/>
          <c:h val="0.66113184998380603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College of Education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&amp; Human Services 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753022610688003"/>
          <c:y val="0.33957712556844899"/>
          <c:w val="0.231777952573997"/>
          <c:h val="0.63132269273721298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dirty="0" smtClean="0"/>
              <a:t>College of Agricultural Sciences and </a:t>
            </a:r>
            <a:br>
              <a:rPr lang="en-US" dirty="0" smtClean="0"/>
            </a:br>
            <a:r>
              <a:rPr lang="en-US" dirty="0" smtClean="0"/>
              <a:t>Natural Resources</a:t>
            </a:r>
            <a:endParaRPr lang="en-US" dirty="0"/>
          </a:p>
        </c:rich>
      </c:tx>
      <c:layout>
        <c:manualLayout>
          <c:xMode val="edge"/>
          <c:yMode val="edge"/>
          <c:x val="0.21423332022561145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of Agriculture</c:v>
                </c:pt>
              </c:strCache>
            </c:strRef>
          </c:tx>
          <c:cat>
            <c:strRef>
              <c:f>Sheet1!$A$2:$A$7</c:f>
              <c:strCache>
                <c:ptCount val="4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</c:v>
                </c:pt>
                <c:pt idx="1">
                  <c:v>57</c:v>
                </c:pt>
                <c:pt idx="2">
                  <c:v>46</c:v>
                </c:pt>
                <c:pt idx="3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28-4BC9-BA9F-1328DB286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256610723861551"/>
          <c:y val="0.38537368279470485"/>
          <c:w val="0.26332838174762602"/>
          <c:h val="0.50713393995693501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Science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&amp; Engineering</a:t>
            </a:r>
          </a:p>
        </c:rich>
      </c:tx>
      <c:layout>
        <c:manualLayout>
          <c:xMode val="edge"/>
          <c:yMode val="edge"/>
          <c:x val="0.30097036534295901"/>
          <c:y val="1.50398318696801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Science &amp; Engineering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261</c:v>
                </c:pt>
                <c:pt idx="1">
                  <c:v>235</c:v>
                </c:pt>
                <c:pt idx="2">
                  <c:v>310</c:v>
                </c:pt>
                <c:pt idx="3">
                  <c:v>379</c:v>
                </c:pt>
                <c:pt idx="4">
                  <c:v>9</c:v>
                </c:pt>
                <c:pt idx="5">
                  <c:v>543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0-48A1-A2B2-D4D3431FD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92888987604704"/>
          <c:y val="0.32178411091106202"/>
          <c:w val="0.22177899523383299"/>
          <c:h val="0.60408728155236302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Humanities,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Social Sciences &amp; Arts</a:t>
            </a:r>
          </a:p>
        </c:rich>
      </c:tx>
      <c:layout>
        <c:manualLayout>
          <c:xMode val="edge"/>
          <c:yMode val="edge"/>
          <c:x val="0.241332149042573"/>
          <c:y val="1.496511478557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Humanities, Social Sciences &amp; Arts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1068</c:v>
                </c:pt>
                <c:pt idx="1">
                  <c:v>423</c:v>
                </c:pt>
                <c:pt idx="2">
                  <c:v>423</c:v>
                </c:pt>
                <c:pt idx="3">
                  <c:v>476</c:v>
                </c:pt>
                <c:pt idx="4">
                  <c:v>63</c:v>
                </c:pt>
                <c:pt idx="5">
                  <c:v>462</c:v>
                </c:pt>
                <c:pt idx="6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0C-4C38-8EA5-213FD8E66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9730130441301"/>
          <c:y val="0.31768110636583002"/>
          <c:w val="0.220677151061489"/>
          <c:h val="0.59609783650003301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0.18706</cdr:x>
      <cdr:y>0.59526</cdr:y>
    </cdr:from>
    <cdr:to>
      <cdr:x>0.34288</cdr:x>
      <cdr:y>0.73088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0762" y="1442411"/>
          <a:ext cx="567071" cy="3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1222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0.2282</cdr:x>
      <cdr:y>0.37729</cdr:y>
    </cdr:from>
    <cdr:to>
      <cdr:x>0.37306</cdr:x>
      <cdr:y>0.53419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0489" y="914244"/>
          <a:ext cx="527205" cy="38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 dirty="0" smtClean="0">
              <a:solidFill>
                <a:schemeClr val="bg1"/>
              </a:solidFill>
            </a:rPr>
            <a:t>563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0.34288</cdr:x>
      <cdr:y>0.34203</cdr:y>
    </cdr:from>
    <cdr:to>
      <cdr:x>0.47988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47835" y="828784"/>
          <a:ext cx="498590" cy="382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    </a:t>
          </a:r>
          <a:r>
            <a:rPr lang="en-US" sz="900" dirty="0" smtClean="0">
              <a:solidFill>
                <a:schemeClr val="bg1"/>
              </a:solidFill>
            </a:rPr>
            <a:t>348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0.4231</cdr:x>
      <cdr:y>0.39757</cdr:y>
    </cdr:from>
    <cdr:to>
      <cdr:x>0.53579</cdr:x>
      <cdr:y>0.58182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39796" y="963369"/>
          <a:ext cx="410111" cy="44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</a:t>
          </a:r>
          <a:r>
            <a:rPr lang="en-US" sz="900" dirty="0" smtClean="0">
              <a:solidFill>
                <a:schemeClr val="bg1"/>
              </a:solidFill>
            </a:rPr>
            <a:t>331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0.37306</cdr:x>
      <cdr:y>0.76602</cdr:y>
    </cdr:from>
    <cdr:to>
      <cdr:x>0.5</cdr:x>
      <cdr:y>0.875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57695" y="1856178"/>
          <a:ext cx="461961" cy="264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931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0.4304</cdr:x>
      <cdr:y>0.54763</cdr:y>
    </cdr:from>
    <cdr:to>
      <cdr:x>0.58628</cdr:x>
      <cdr:y>0.71839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66346" y="1326996"/>
          <a:ext cx="567313" cy="413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  </a:t>
          </a:r>
          <a:r>
            <a:rPr lang="en-US" sz="900" dirty="0" smtClean="0">
              <a:solidFill>
                <a:schemeClr val="bg1"/>
              </a:solidFill>
            </a:rPr>
            <a:t>668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0.257</cdr:x>
      <cdr:y>0.93036</cdr:y>
    </cdr:from>
    <cdr:to>
      <cdr:x>0.30959</cdr:x>
      <cdr:y>0.96059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="" xmlns:a16="http://schemas.microsoft.com/office/drawing/2014/main" id="{CD66165A-1760-4F53-B1B8-BB94C1C74548}"/>
            </a:ext>
          </a:extLst>
        </cdr:cNvPr>
        <cdr:cNvCxnSpPr/>
      </cdr:nvCxnSpPr>
      <cdr:spPr>
        <a:xfrm xmlns:a="http://schemas.openxmlformats.org/drawingml/2006/main" flipH="1">
          <a:off x="935305" y="2254404"/>
          <a:ext cx="191381" cy="7327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0.17377</cdr:x>
      <cdr:y>0.93256</cdr:y>
    </cdr:from>
    <cdr:to>
      <cdr:x>0.28329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32413" y="2353640"/>
          <a:ext cx="398583" cy="16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   </a:t>
          </a:r>
          <a:r>
            <a:rPr lang="en-US" sz="900" dirty="0" smtClean="0">
              <a:solidFill>
                <a:schemeClr val="bg1"/>
              </a:solidFill>
            </a:rPr>
            <a:t>16</a:t>
          </a:r>
          <a:endParaRPr lang="en-US" sz="9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0.03695</cdr:x>
      <cdr:y>0.32765</cdr:y>
    </cdr:from>
    <cdr:to>
      <cdr:x>0.1814</cdr:x>
      <cdr:y>0.40731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4732" y="2278683"/>
          <a:ext cx="1269400" cy="553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"/>
          <a:r>
            <a:rPr lang="en-US" sz="1000" b="1" dirty="0">
              <a:solidFill>
                <a:schemeClr val="bg1"/>
              </a:solidFill>
            </a:rPr>
            <a:t>Native Hawaiian or other Pacific Islander: 0.12%</a:t>
          </a:r>
          <a:endParaRPr lang="en-US" sz="1000" b="1" dirty="0">
            <a:solidFill>
              <a:schemeClr val="bg1"/>
            </a:solidFill>
            <a:latin typeface="Calibri" charset="0"/>
          </a:endParaRPr>
        </a:p>
      </cdr:txBody>
    </cdr:sp>
  </cdr:relSizeAnchor>
  <cdr:relSizeAnchor xmlns:cdr="http://schemas.openxmlformats.org/drawingml/2006/chartDrawing">
    <cdr:from>
      <cdr:x>0.15259</cdr:x>
      <cdr:y>0.40997</cdr:y>
    </cdr:from>
    <cdr:to>
      <cdr:x>0.20548</cdr:x>
      <cdr:y>0.49119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="" xmlns:a16="http://schemas.microsoft.com/office/drawing/2014/main" id="{F8DA88FA-5D9E-491F-8226-65380B910FC3}"/>
            </a:ext>
          </a:extLst>
        </cdr:cNvPr>
        <cdr:cNvCxnSpPr/>
      </cdr:nvCxnSpPr>
      <cdr:spPr>
        <a:xfrm xmlns:a="http://schemas.openxmlformats.org/drawingml/2006/main" flipH="1" flipV="1">
          <a:off x="1340953" y="2851184"/>
          <a:ext cx="464778" cy="5648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6FE1-552E-A748-8F1F-CF8BB5800D11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D794-7DE2-A64B-9507-7D52A5FD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91F9-4532-294B-BE15-9F06AA7582E9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7EDC-0BE2-B041-8300-B06B00B6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 Writing data is not available for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cohort isn’t mentioned in the white ppt so persistence rate may differ.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of</a:t>
            </a:r>
            <a:r>
              <a:rPr lang="en-US" baseline="0" dirty="0" smtClean="0"/>
              <a:t> share per college is calculated by total number students enrolled for 2017 i.e. 12490. Could not update College of Education %share – 4079/12490 = 32.65% but the pie chart </a:t>
            </a:r>
            <a:r>
              <a:rPr lang="en-US" baseline="0" smtClean="0"/>
              <a:t>is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7/2/2018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c.edu/aboutUs/i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tis\dfsroot\IEP\Fast Facts\Fast Facts 2017-2018\Images\18072-Mayo Memorial-2954-X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r="14407" b="11503"/>
          <a:stretch/>
        </p:blipFill>
        <p:spPr bwMode="auto">
          <a:xfrm>
            <a:off x="-1" y="-1"/>
            <a:ext cx="9144001" cy="59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5499" y="6094844"/>
            <a:ext cx="31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Academic Year </a:t>
            </a: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2017-2018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162675" y="6464176"/>
            <a:ext cx="277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3"/>
              </a:rPr>
              <a:t>http://www.tamuc.edu/IER</a:t>
            </a:r>
            <a:endParaRPr lang="en-US" sz="1200" u="sng" dirty="0">
              <a:solidFill>
                <a:srgbClr val="FFC000"/>
              </a:solidFill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1125" y="-427069"/>
            <a:ext cx="3854374" cy="2136838"/>
          </a:xfrm>
          <a:prstGeom prst="rect">
            <a:avLst/>
          </a:prstGeom>
          <a:solidFill>
            <a:srgbClr val="FFFFFF">
              <a:alpha val="39000"/>
            </a:srgbClr>
          </a:solidFill>
          <a:ln cap="rnd"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\\ctis\dfsroot\IEP\Fast Facts\Fast Facts 2017-2018\Images\Two-Color-For-White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5" y="88900"/>
            <a:ext cx="4961764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22587" y="4241800"/>
            <a:ext cx="3854374" cy="1766440"/>
          </a:xfrm>
          <a:prstGeom prst="rect">
            <a:avLst/>
          </a:prstGeom>
          <a:solidFill>
            <a:srgbClr val="FFFFFF">
              <a:alpha val="24000"/>
            </a:srgbClr>
          </a:solidFill>
          <a:ln cap="rnd"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00090"/>
            <a:ext cx="9144000" cy="24625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8368" y="5122982"/>
            <a:ext cx="472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INSTITUTIONAL RESEARCH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6470" y="4434961"/>
            <a:ext cx="472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FAST FACTS</a:t>
            </a:r>
          </a:p>
        </p:txBody>
      </p:sp>
    </p:spTree>
    <p:extLst>
      <p:ext uri="{BB962C8B-B14F-4D97-AF65-F5344CB8AC3E}">
        <p14:creationId xmlns:p14="http://schemas.microsoft.com/office/powerpoint/2010/main" val="158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6646862"/>
            <a:ext cx="3879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99914"/>
              </p:ext>
            </p:extLst>
          </p:nvPr>
        </p:nvGraphicFramePr>
        <p:xfrm>
          <a:off x="666490" y="2552504"/>
          <a:ext cx="2544268" cy="32089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810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COUNT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8,787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9,075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10,280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10,726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11,187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11,068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11,490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12,302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12,385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12,490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3597748"/>
              </p:ext>
            </p:extLst>
          </p:nvPr>
        </p:nvGraphicFramePr>
        <p:xfrm>
          <a:off x="3687563" y="1328656"/>
          <a:ext cx="5581946" cy="5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Fall Enrollment Trend</a:t>
            </a:r>
          </a:p>
          <a:p>
            <a:pPr algn="ctr" fontAlgn="b"/>
            <a:r>
              <a:rPr lang="en-US" sz="1600" b="1" dirty="0">
                <a:solidFill>
                  <a:srgbClr val="8EB4E3"/>
                </a:solidFill>
              </a:rPr>
              <a:t>10-Year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27168"/>
            <a:ext cx="168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9244"/>
            <a:ext cx="915426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395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63388" y="5752196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663388" y="2498008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1582271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-1009425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95418"/>
              </p:ext>
            </p:extLst>
          </p:nvPr>
        </p:nvGraphicFramePr>
        <p:xfrm>
          <a:off x="-1" y="1375532"/>
          <a:ext cx="4205289" cy="505305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3431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Institution           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 County Community College District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Paris Junior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Navarro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Collin County 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Trinity Valley 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Grayson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Blinn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Foreign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University of North Texas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098" name="Picture 2" descr="\\ctis\dfsroot\IEP\Fast Facts\Fast Facts 2017-2018\Images\M18111-CoSE Annual Holiday Dessert Party-5559-X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26793"/>
          <a:stretch/>
        </p:blipFill>
        <p:spPr bwMode="auto">
          <a:xfrm>
            <a:off x="4226505" y="1398392"/>
            <a:ext cx="4917495" cy="50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38399" y="4953000"/>
            <a:ext cx="40465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608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First-Time Transfer Students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b="1" cap="all" dirty="0">
                <a:solidFill>
                  <a:srgbClr val="FFFFFF"/>
                </a:solidFill>
              </a:rPr>
              <a:t>Top Feeder Schools</a:t>
            </a:r>
            <a:endParaRPr lang="en-US" sz="2000" b="1" cap="all" dirty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7562"/>
            <a:ext cx="16550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26505" y="1352673"/>
            <a:ext cx="0" cy="508941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2858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6"/>
          <a:stretch/>
        </p:blipFill>
        <p:spPr>
          <a:xfrm>
            <a:off x="7018" y="1350866"/>
            <a:ext cx="9136981" cy="507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Enrollment by Residency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662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0514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9" y="642276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62746"/>
              </p:ext>
            </p:extLst>
          </p:nvPr>
        </p:nvGraphicFramePr>
        <p:xfrm>
          <a:off x="239762" y="4369801"/>
          <a:ext cx="3645412" cy="176919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95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8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1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Residency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11,633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93.14%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1.91%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12,490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239807" y="436980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688934" y="5252825"/>
            <a:ext cx="181176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3006328" y="5252824"/>
            <a:ext cx="181176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94086" y="6135846"/>
            <a:ext cx="37181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192288" y="5145489"/>
            <a:ext cx="4121150" cy="4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Distribution of Total In-State Enrollment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364580215"/>
              </p:ext>
            </p:extLst>
          </p:nvPr>
        </p:nvGraphicFramePr>
        <p:xfrm>
          <a:off x="160421" y="3972032"/>
          <a:ext cx="10641880" cy="248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6429955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627168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02135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0844"/>
              </p:ext>
            </p:extLst>
          </p:nvPr>
        </p:nvGraphicFramePr>
        <p:xfrm>
          <a:off x="2790664" y="1474095"/>
          <a:ext cx="3576710" cy="19507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290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6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0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Distance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Students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 Miles or Less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10310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88.63%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2.20%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5.23%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3.35%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Over 500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0.33%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11, 632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 flipV="1">
            <a:off x="2754701" y="142224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rot="5400000" flipV="1">
            <a:off x="1745280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 rot="5400000" flipV="1">
            <a:off x="5368823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8" name="Rectangle 27"/>
          <p:cNvSpPr/>
          <p:nvPr/>
        </p:nvSpPr>
        <p:spPr>
          <a:xfrm flipV="1">
            <a:off x="2767703" y="3421365"/>
            <a:ext cx="36325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Enrollment </a:t>
            </a:r>
          </a:p>
          <a:p>
            <a:pPr algn="ctr" font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782" y="6585871"/>
            <a:ext cx="252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42448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2646" y="1263102"/>
            <a:ext cx="1979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Counties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75204" y="1263101"/>
            <a:ext cx="215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States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31280" y="1263100"/>
            <a:ext cx="2006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Countries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782" y="1030315"/>
            <a:ext cx="914978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05388"/>
              </p:ext>
            </p:extLst>
          </p:nvPr>
        </p:nvGraphicFramePr>
        <p:xfrm>
          <a:off x="738368" y="1693596"/>
          <a:ext cx="1880738" cy="298388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012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30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County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2,719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Collin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1,374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Hunt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1,174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Hopkins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Kaufman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382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Denton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377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Ellis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Harris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75321"/>
              </p:ext>
            </p:extLst>
          </p:nvPr>
        </p:nvGraphicFramePr>
        <p:xfrm>
          <a:off x="3522389" y="1703092"/>
          <a:ext cx="2061883" cy="297439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3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0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OKLAHOMA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LOUISIANA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ARKANSAS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MISSOURI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PENNSYLVANIA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30343"/>
              </p:ext>
            </p:extLst>
          </p:nvPr>
        </p:nvGraphicFramePr>
        <p:xfrm>
          <a:off x="6477002" y="1709809"/>
          <a:ext cx="1889005" cy="296767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097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1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11872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NIGERIA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BANGLADESH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KUWAIT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flipV="1">
            <a:off x="692646" y="164787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flipV="1">
            <a:off x="3498062" y="1648353"/>
            <a:ext cx="213448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31280" y="1652558"/>
            <a:ext cx="197922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2646" y="465438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 flipV="1">
            <a:off x="3502958" y="4654626"/>
            <a:ext cx="212958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6431282" y="4653120"/>
            <a:ext cx="1979225" cy="4655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1123400" y="3151203"/>
            <a:ext cx="3044178" cy="5276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 rot="5400000" flipV="1">
            <a:off x="-808726" y="3152577"/>
            <a:ext cx="3048468" cy="4572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 flipV="1">
            <a:off x="4117755" y="3139838"/>
            <a:ext cx="2983415" cy="4616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 rot="5400000" flipV="1">
            <a:off x="1972585" y="3150970"/>
            <a:ext cx="3051751" cy="46515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5400000" flipV="1">
            <a:off x="6865095" y="3153471"/>
            <a:ext cx="304754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 rot="5400000" flipV="1">
            <a:off x="4943106" y="3166208"/>
            <a:ext cx="3022073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53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Program AREAS by Level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64762"/>
              </p:ext>
            </p:extLst>
          </p:nvPr>
        </p:nvGraphicFramePr>
        <p:xfrm>
          <a:off x="1892542" y="1248727"/>
          <a:ext cx="5358916" cy="492378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16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53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Classification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AREAS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Undergraduate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Major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Interdisciplinary Studies, General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Kinesiology and Exercise Science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Applied Arts &amp; Sciences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Psychology,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Criminal Justice/Safety Studies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Music,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Biology/Biological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Work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Accounting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Computer and Information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Analytics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Curriculum and Instruction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Work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Library and Information Science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Major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Higher Education/Higher Education Administration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Elementary Education and Teaching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 Services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English Language and Literature,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Psychology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3101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7168"/>
            <a:ext cx="174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Source: CBM001, Certified Data.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304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8805" y="1203008"/>
            <a:ext cx="542849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868805" y="6175243"/>
            <a:ext cx="5427278" cy="4698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4764833" y="3689759"/>
            <a:ext cx="501922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93460" y="3690750"/>
            <a:ext cx="4970255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32099"/>
          <a:stretch/>
        </p:blipFill>
        <p:spPr>
          <a:xfrm>
            <a:off x="4572000" y="1398392"/>
            <a:ext cx="4572000" cy="504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Undergraduate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2017-2018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3739"/>
            <a:ext cx="2554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8EB4E3"/>
                </a:solidFill>
                <a:cs typeface="Times New Roman" pitchFamily="18" charset="0"/>
              </a:rPr>
              <a:t>Source: IPEDS Institutional Characteristics 2016-17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590893" y="1369515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427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98317"/>
              </p:ext>
            </p:extLst>
          </p:nvPr>
        </p:nvGraphicFramePr>
        <p:xfrm>
          <a:off x="529597" y="3919182"/>
          <a:ext cx="4587508" cy="189047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702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8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5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5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56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24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0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$17,240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$3,958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$3,958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$3,958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5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Per 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485704" y="3896322"/>
            <a:ext cx="461372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469032" y="4851061"/>
            <a:ext cx="195519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133264" y="4839632"/>
            <a:ext cx="193233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508562" y="5805795"/>
            <a:ext cx="461373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tis\dfsroot\IEP\Fast Facts\Fast Facts 2017-2018\Images\chemistry - Adelaide Bradicich -9556-X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7951"/>
          <a:stretch/>
        </p:blipFill>
        <p:spPr bwMode="auto">
          <a:xfrm>
            <a:off x="9928" y="1398392"/>
            <a:ext cx="6804211" cy="50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6814139" y="1375532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2017-2018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1337"/>
            <a:ext cx="2528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Source: IPEDS Institutional Characteristics 2016-17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3939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23495"/>
              </p:ext>
            </p:extLst>
          </p:nvPr>
        </p:nvGraphicFramePr>
        <p:xfrm>
          <a:off x="2232432" y="2000033"/>
          <a:ext cx="6824466" cy="181793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5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9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74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4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 Per 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2202663" y="1960548"/>
            <a:ext cx="68859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1261211" y="2888109"/>
            <a:ext cx="1900840" cy="4572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8135847" y="2881445"/>
            <a:ext cx="1887512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2225522" y="3815671"/>
            <a:ext cx="68769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33600" y="5973473"/>
            <a:ext cx="4191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078" y="47492"/>
            <a:ext cx="5995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Top Degrees Conferred 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2017-18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 fontAlgn="b">
              <a:defRPr/>
            </a:pPr>
            <a:endParaRPr lang="en-US" sz="1600" dirty="0">
              <a:solidFill>
                <a:srgbClr val="C6D9F1"/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90138"/>
              </p:ext>
            </p:extLst>
          </p:nvPr>
        </p:nvGraphicFramePr>
        <p:xfrm>
          <a:off x="1515641" y="903225"/>
          <a:ext cx="6142798" cy="522146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748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5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90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Degrees Awarded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Liberal Studies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Psychology, General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Administration and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Justice 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Biology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&amp; Information Sciences,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Technology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 Technology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Analytics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Computation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Std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Srvc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Language &amp; Literature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Psychology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Std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Srvc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Elementary Teacher Education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" y="6436033"/>
            <a:ext cx="915304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7169"/>
            <a:ext cx="1703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40606"/>
            <a:ext cx="914175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4853" y="870190"/>
            <a:ext cx="620002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515636" y="6071423"/>
            <a:ext cx="6199239" cy="4698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5074094" y="3477629"/>
            <a:ext cx="523584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1084141" y="3473694"/>
            <a:ext cx="524371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13039"/>
              </p:ext>
            </p:extLst>
          </p:nvPr>
        </p:nvGraphicFramePr>
        <p:xfrm>
          <a:off x="782958" y="1393044"/>
          <a:ext cx="7568562" cy="474205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923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9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7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7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17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64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Degree Level</a:t>
                      </a:r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Fall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Spring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Summer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Business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1,294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37.88%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Education &amp; Human Services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1,118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32.73%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Humanities, Social Sciences &amp; Arts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11.86%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Science &amp; Engineering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14.31%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AGRICULTURAL SCIENCES AND NATURAL RESOURCES</a:t>
                      </a:r>
                      <a:endParaRPr lang="en-US" sz="1000" b="1" i="0" u="none" strike="noStrike" cap="all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8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3.22%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0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Total Texas A&amp;M University-Commerce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1,336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1,428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3,416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45331" y="1361611"/>
            <a:ext cx="7643813" cy="4788335"/>
          </a:xfrm>
          <a:prstGeom prst="rect">
            <a:avLst/>
          </a:prstGeom>
          <a:noFill/>
          <a:ln w="63500">
            <a:solidFill>
              <a:srgbClr val="EFB2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Degrees Awarded by College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2017-2018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78" y="6600484"/>
            <a:ext cx="1730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9" y="642631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01570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5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" b="14852"/>
          <a:stretch/>
        </p:blipFill>
        <p:spPr>
          <a:xfrm>
            <a:off x="-9534" y="1398392"/>
            <a:ext cx="9153534" cy="504848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33400" y="3810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3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New Freshman </a:t>
            </a: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Applied </a:t>
            </a:r>
            <a:br>
              <a:rPr lang="en-US" b="1" cap="all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Admitted &amp; Enrolled by gender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9534" y="6488668"/>
            <a:ext cx="550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*Admitted as a percentage of Applied, and Enrolled as Percentage of Admitted.</a:t>
            </a:r>
          </a:p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Local Banner Data, not certified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534" y="1352673"/>
            <a:ext cx="915353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-9534" y="6446881"/>
            <a:ext cx="9153534" cy="5075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08813"/>
              </p:ext>
            </p:extLst>
          </p:nvPr>
        </p:nvGraphicFramePr>
        <p:xfrm>
          <a:off x="3266674" y="1652128"/>
          <a:ext cx="5486400" cy="139799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</a:tblPr>
              <a:tblGrid>
                <a:gridCol w="116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2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Female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4079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5651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9730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Admitted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1329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3323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Enrolled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527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688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1215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rot="5400000" flipV="1">
            <a:off x="2525582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3263152" y="3034789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3263152" y="1605366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8038876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2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07960"/>
              </p:ext>
            </p:extLst>
          </p:nvPr>
        </p:nvGraphicFramePr>
        <p:xfrm>
          <a:off x="1877813" y="1502591"/>
          <a:ext cx="5306198" cy="435727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0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9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99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90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Academic </a:t>
                      </a:r>
                    </a:p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Year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Baccalaureate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2012-2013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1,647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3,260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2013-2014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1,438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1,576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3,079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1,476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1,445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2,976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2015-2016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1,676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1,581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3,296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2016-2017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1,666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1,721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3,416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Grand Total 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9,282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9,373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316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18,971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91278217"/>
              </p:ext>
            </p:extLst>
          </p:nvPr>
        </p:nvGraphicFramePr>
        <p:xfrm>
          <a:off x="7031038" y="2550791"/>
          <a:ext cx="2743200" cy="192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1057" y="406080"/>
            <a:ext cx="599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Degrees Awarded</a:t>
            </a:r>
          </a:p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By Gender and Degree Level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1792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9" y="641720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1396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3088" y="1471613"/>
            <a:ext cx="5362575" cy="4414838"/>
          </a:xfrm>
          <a:prstGeom prst="rect">
            <a:avLst/>
          </a:prstGeom>
          <a:noFill/>
          <a:ln w="63500">
            <a:solidFill>
              <a:srgbClr val="EFB2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tis\dfsroot\IEP\Fast Facts\Fast Facts 2017-2018\Images\18069-Homecoming-4418-X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5"/>
          <a:stretch/>
        </p:blipFill>
        <p:spPr bwMode="auto">
          <a:xfrm>
            <a:off x="1" y="1398393"/>
            <a:ext cx="9143999" cy="50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Student/Faculty Ratio by College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468790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FTSE: Full-Time Student Equivalent, CBM001, Certified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FTE: Full-Time Faculty Equivalent, Local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29411"/>
            <a:ext cx="9144000" cy="6898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307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71159"/>
              </p:ext>
            </p:extLst>
          </p:nvPr>
        </p:nvGraphicFramePr>
        <p:xfrm>
          <a:off x="170119" y="2176064"/>
          <a:ext cx="5542974" cy="2580524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3278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19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05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College/School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FTSE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agricultural</a:t>
                      </a:r>
                      <a:r>
                        <a:rPr lang="en-US" sz="1000" b="1" i="0" u="none" strike="noStrike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sciences and natural resources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223.77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business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1,695.27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68.48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 &amp; human services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2,724.52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96.53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humanities, social sciences &amp; arts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2,256.32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136.11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</a:t>
                      </a:r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science &amp; engineering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1,949.75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87.52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Total: Texas A&amp;M University-Commerce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8,849.62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400.88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22:1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V="1">
            <a:off x="172425" y="2128958"/>
            <a:ext cx="556311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1145840" y="3401507"/>
            <a:ext cx="2590811" cy="45726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440134" y="3401507"/>
            <a:ext cx="259081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563" y="4719776"/>
            <a:ext cx="56088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tis\dfsroot\IEP\Fast Facts\Fast Facts 2017-2018\Images\M18074-Fall Art Walk-8437-X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 b="4715"/>
          <a:stretch/>
        </p:blipFill>
        <p:spPr bwMode="auto">
          <a:xfrm>
            <a:off x="4084" y="1412286"/>
            <a:ext cx="9149869" cy="50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31593"/>
              </p:ext>
            </p:extLst>
          </p:nvPr>
        </p:nvGraphicFramePr>
        <p:xfrm>
          <a:off x="1095917" y="4125278"/>
          <a:ext cx="4046984" cy="183358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  <a:tableStyleId>{ED083AE6-46FA-4A59-8FB0-9F97EB10719F}</a:tableStyleId>
              </a:tblPr>
              <a:tblGrid>
                <a:gridCol w="1011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1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1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Part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Full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Faculty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252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Staff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492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273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845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9514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FF"/>
                </a:solidFill>
              </a:rPr>
              <a:t>Employment Characteristics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2017-2018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869" y="6580094"/>
            <a:ext cx="1825704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900" b="1" i="1" kern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Source: IPEDS-Human Resources</a:t>
            </a:r>
            <a:endParaRPr lang="en-US" sz="900" b="1" i="1" kern="14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6656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2" y="642144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1067976" y="4081582"/>
            <a:ext cx="409778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rot="5400000" flipV="1">
            <a:off x="117276" y="5013463"/>
            <a:ext cx="19094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4211021" y="5036320"/>
            <a:ext cx="1863757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49155" y="5945337"/>
            <a:ext cx="40937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3" y="2080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SAT/ACT Comparison for Enrolled Students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3" y="6481751"/>
            <a:ext cx="45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Local Banner Data, not certified; only tests taken in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2017 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included.</a:t>
            </a:r>
          </a:p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SAT Averages from The College Board</a:t>
            </a:r>
            <a:endParaRPr lang="en-US" sz="9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69516056"/>
              </p:ext>
            </p:extLst>
          </p:nvPr>
        </p:nvGraphicFramePr>
        <p:xfrm>
          <a:off x="586127" y="1188968"/>
          <a:ext cx="2735263" cy="21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56845027"/>
              </p:ext>
            </p:extLst>
          </p:nvPr>
        </p:nvGraphicFramePr>
        <p:xfrm>
          <a:off x="4844516" y="1188968"/>
          <a:ext cx="2704615" cy="221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83389" y="960207"/>
            <a:ext cx="1473460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Math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36071429"/>
              </p:ext>
            </p:extLst>
          </p:nvPr>
        </p:nvGraphicFramePr>
        <p:xfrm>
          <a:off x="682435" y="3671712"/>
          <a:ext cx="3216943" cy="246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803156" y="3494141"/>
            <a:ext cx="1563007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Writing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48065130"/>
              </p:ext>
            </p:extLst>
          </p:nvPr>
        </p:nvGraphicFramePr>
        <p:xfrm>
          <a:off x="4738688" y="3671712"/>
          <a:ext cx="3300714" cy="251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742101" y="960206"/>
            <a:ext cx="1685118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Reading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99669" y="3475858"/>
            <a:ext cx="1563007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ACT Composite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752758" y="1730495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463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157919" y="1630189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494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448723" y="1727062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466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722816" y="4341041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444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160492" y="4217386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482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444588" y="4324290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449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861373" y="4191397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20.1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571073" y="4145881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20.7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306969" y="4137813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21.0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69452" y="1703234"/>
            <a:ext cx="477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516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6274592" y="1613106"/>
            <a:ext cx="412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527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6517392" y="1699997"/>
            <a:ext cx="41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507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858540"/>
            <a:ext cx="9144000" cy="4623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6436032"/>
            <a:ext cx="914399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tis\dfsroot\IEP\Fast Facts\Fast Facts 2017-2018\Images\M18080-Women's Baskeball Team-9090-X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23028" b="691"/>
          <a:stretch/>
        </p:blipFill>
        <p:spPr bwMode="auto">
          <a:xfrm>
            <a:off x="-6756" y="1398392"/>
            <a:ext cx="9171020" cy="50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4" y="244715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One Year Retention Rate </a:t>
            </a:r>
          </a:p>
          <a:p>
            <a:pPr algn="ctr" fontAlgn="b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Full-Time, First-Time Bachelor’s</a:t>
            </a:r>
          </a:p>
          <a:p>
            <a:pPr algn="ctr" fontAlgn="b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Entering Cohort 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2017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algn="ctr" fontAlgn="b"/>
            <a:endParaRPr lang="en-US" sz="1600" b="1" dirty="0">
              <a:solidFill>
                <a:srgbClr val="8EB4E3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756" y="6710679"/>
            <a:ext cx="4561740" cy="1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-6756" y="1352673"/>
            <a:ext cx="915075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4728"/>
            <a:ext cx="915075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96013"/>
              </p:ext>
            </p:extLst>
          </p:nvPr>
        </p:nvGraphicFramePr>
        <p:xfrm>
          <a:off x="1788882" y="1769824"/>
          <a:ext cx="5642859" cy="1077273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373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5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6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Persistence Rate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701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51.90%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Texas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135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20.70%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Total</a:t>
                      </a:r>
                    </a:p>
                  </a:txBody>
                  <a:tcPr marL="51299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836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72.6%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1795394" y="1724552"/>
            <a:ext cx="56656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1795393" y="2845139"/>
            <a:ext cx="566569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6855077" y="2284846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1189381" y="2284846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20332"/>
          <a:stretch/>
        </p:blipFill>
        <p:spPr>
          <a:xfrm>
            <a:off x="0" y="1360474"/>
            <a:ext cx="5103298" cy="511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96909"/>
              </p:ext>
            </p:extLst>
          </p:nvPr>
        </p:nvGraphicFramePr>
        <p:xfrm>
          <a:off x="5100919" y="1398392"/>
          <a:ext cx="4043080" cy="505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2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24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932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ENTERING FALL COHORT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0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928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28.3%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25.1%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3.2%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825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41.9%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35.0%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6.9%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7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667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49.9%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* Same Institution</a:t>
                      </a:r>
                      <a:endParaRPr lang="en-US" sz="1000" b="1" i="0" u="none" strike="noStrike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>
                          <a:effectLst/>
                        </a:rPr>
                        <a:t>4</a:t>
                      </a:r>
                      <a:r>
                        <a:rPr lang="en-US" sz="1000" u="none" strike="noStrike" dirty="0">
                          <a:effectLst/>
                        </a:rPr>
                        <a:t>1.7</a:t>
                      </a:r>
                      <a:r>
                        <a:rPr lang="hr-HR" sz="1000" u="none" strike="noStrike" dirty="0">
                          <a:effectLst/>
                        </a:rPr>
                        <a:t>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8.2</a:t>
                      </a:r>
                      <a:r>
                        <a:rPr lang="hr-HR" sz="1000" u="none" strike="noStrike" dirty="0">
                          <a:effectLst/>
                        </a:rPr>
                        <a:t>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60" y="5648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Graduation Rate as of </a:t>
            </a:r>
            <a:r>
              <a:rPr lang="en-US" sz="2000" b="1" cap="all" dirty="0" smtClean="0">
                <a:solidFill>
                  <a:schemeClr val="bg1"/>
                </a:solidFill>
              </a:rPr>
              <a:t>2017</a:t>
            </a:r>
            <a:endParaRPr lang="en-US" b="1" cap="al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" y="6684358"/>
            <a:ext cx="4561740" cy="14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527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90467" y="1375532"/>
            <a:ext cx="12831" cy="50847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27385"/>
          <a:stretch/>
        </p:blipFill>
        <p:spPr>
          <a:xfrm>
            <a:off x="3908613" y="1398392"/>
            <a:ext cx="5235388" cy="503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716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Top Feeder Schools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Time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College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Fall 2017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426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054"/>
              </p:ext>
            </p:extLst>
          </p:nvPr>
        </p:nvGraphicFramePr>
        <p:xfrm>
          <a:off x="107576" y="1470213"/>
          <a:ext cx="3657599" cy="484990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424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3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Sulphur Springs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High School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Dr. John D Horn High School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Skyline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Desoto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Ford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Lancaster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Rowlett High School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Mesquite High School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Cooper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908613" y="1352673"/>
            <a:ext cx="0" cy="5082763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3543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6600" y="4354082"/>
            <a:ext cx="1600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8965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chemeClr val="bg1"/>
                </a:solidFill>
              </a:rPr>
              <a:t>Overall Headcount Enrollment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 College and Classification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2017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246" y="6627168"/>
            <a:ext cx="1701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44210188"/>
              </p:ext>
            </p:extLst>
          </p:nvPr>
        </p:nvGraphicFramePr>
        <p:xfrm>
          <a:off x="84279" y="866684"/>
          <a:ext cx="3428842" cy="228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62969296"/>
              </p:ext>
            </p:extLst>
          </p:nvPr>
        </p:nvGraphicFramePr>
        <p:xfrm>
          <a:off x="5641580" y="736374"/>
          <a:ext cx="3635980" cy="242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326609337"/>
              </p:ext>
            </p:extLst>
          </p:nvPr>
        </p:nvGraphicFramePr>
        <p:xfrm>
          <a:off x="2789000" y="1791673"/>
          <a:ext cx="3361886" cy="275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14961" y="1091120"/>
            <a:ext cx="173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TOTAL </a:t>
            </a:r>
            <a:r>
              <a:rPr lang="en-US" sz="900" dirty="0" smtClean="0">
                <a:solidFill>
                  <a:srgbClr val="FFFFFF"/>
                </a:solidFill>
              </a:rPr>
              <a:t>3,483 </a:t>
            </a:r>
            <a:r>
              <a:rPr lang="en-US" sz="900" dirty="0">
                <a:solidFill>
                  <a:srgbClr val="FFFFFF"/>
                </a:solidFill>
              </a:rPr>
              <a:t>PERCENT </a:t>
            </a:r>
            <a:r>
              <a:rPr lang="en-US" sz="900" dirty="0" smtClean="0">
                <a:solidFill>
                  <a:srgbClr val="FFFFFF"/>
                </a:solidFill>
              </a:rPr>
              <a:t>27.88%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3937" y="1310748"/>
            <a:ext cx="185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TOTAL 4,105   </a:t>
            </a:r>
            <a:r>
              <a:rPr lang="en-US" sz="900" cap="all" dirty="0">
                <a:solidFill>
                  <a:srgbClr val="FFFFFF"/>
                </a:solidFill>
              </a:rPr>
              <a:t>Percent</a:t>
            </a:r>
            <a:r>
              <a:rPr lang="en-US" sz="900" dirty="0">
                <a:solidFill>
                  <a:srgbClr val="FFFFFF"/>
                </a:solidFill>
              </a:rPr>
              <a:t> 33.14%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3047" y="2531990"/>
            <a:ext cx="1858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TOTAL </a:t>
            </a:r>
            <a:r>
              <a:rPr lang="en-US" sz="900" dirty="0" smtClean="0">
                <a:solidFill>
                  <a:srgbClr val="FFFFFF"/>
                </a:solidFill>
              </a:rPr>
              <a:t>230   </a:t>
            </a:r>
            <a:r>
              <a:rPr lang="en-US" sz="900" dirty="0">
                <a:solidFill>
                  <a:srgbClr val="FFFFFF"/>
                </a:solidFill>
              </a:rPr>
              <a:t>PERCENT </a:t>
            </a:r>
            <a:r>
              <a:rPr lang="en-US" sz="900" dirty="0" smtClean="0">
                <a:solidFill>
                  <a:srgbClr val="FFFFFF"/>
                </a:solidFill>
              </a:rPr>
              <a:t>1.84%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804" y="1416581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267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1890" y="156084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268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9127" y="1927197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599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0938" y="2456379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814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640" y="3009929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5966" y="1894632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1528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36786" y="2940140"/>
            <a:ext cx="117314" cy="14654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549416450"/>
              </p:ext>
            </p:extLst>
          </p:nvPr>
        </p:nvGraphicFramePr>
        <p:xfrm>
          <a:off x="5413549" y="3351741"/>
          <a:ext cx="3799909" cy="253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69515" y="3864456"/>
            <a:ext cx="16444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TOTAL </a:t>
            </a:r>
            <a:r>
              <a:rPr lang="en-US" sz="900" dirty="0" smtClean="0">
                <a:solidFill>
                  <a:srgbClr val="FFFFFF"/>
                </a:solidFill>
              </a:rPr>
              <a:t>1,737 </a:t>
            </a:r>
            <a:r>
              <a:rPr lang="en-US" sz="900" dirty="0">
                <a:solidFill>
                  <a:srgbClr val="FFFFFF"/>
                </a:solidFill>
              </a:rPr>
              <a:t>PERCENT </a:t>
            </a:r>
            <a:r>
              <a:rPr lang="en-US" sz="900" dirty="0" smtClean="0">
                <a:solidFill>
                  <a:srgbClr val="FFFFFF"/>
                </a:solidFill>
              </a:rPr>
              <a:t>13.90%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6465" y="427545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261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8412" y="465581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235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2131" y="5046591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310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47660" y="531525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379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82946" y="5206361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9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977263" y="5241131"/>
            <a:ext cx="153984" cy="96929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69673" y="454997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543</a:t>
            </a:r>
            <a:endParaRPr lang="en-US" sz="900" dirty="0">
              <a:solidFill>
                <a:srgbClr val="FFFFFF"/>
              </a:solidFill>
            </a:endParaRP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4230846599"/>
              </p:ext>
            </p:extLst>
          </p:nvPr>
        </p:nvGraphicFramePr>
        <p:xfrm>
          <a:off x="-236078" y="3321635"/>
          <a:ext cx="3818882" cy="254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46675" y="3807584"/>
            <a:ext cx="1850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</a:rPr>
              <a:t>TOTAL </a:t>
            </a:r>
            <a:r>
              <a:rPr lang="en-US" sz="900" dirty="0" smtClean="0">
                <a:solidFill>
                  <a:srgbClr val="FFFFFF"/>
                </a:solidFill>
              </a:rPr>
              <a:t>2,961   </a:t>
            </a:r>
            <a:r>
              <a:rPr lang="en-US" sz="900" dirty="0">
                <a:solidFill>
                  <a:srgbClr val="FFFFFF"/>
                </a:solidFill>
              </a:rPr>
              <a:t>PERCENT </a:t>
            </a:r>
            <a:r>
              <a:rPr lang="en-US" sz="900" dirty="0" smtClean="0">
                <a:solidFill>
                  <a:srgbClr val="FFFFFF"/>
                </a:solidFill>
              </a:rPr>
              <a:t>23.70</a:t>
            </a:r>
            <a:r>
              <a:rPr lang="en-US" sz="90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06064" y="441028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1068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4244" y="5262832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423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0226" y="5327962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423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037" y="4888334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476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614" y="4407999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63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539" y="4261456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462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8318" y="390324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46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28572" y="4043080"/>
            <a:ext cx="435543" cy="117108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14633" y="308911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76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4466" y="380639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57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75879" y="3749937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46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07563" y="317869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51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31" y="643719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66" name="Chart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332080"/>
              </p:ext>
            </p:extLst>
          </p:nvPr>
        </p:nvGraphicFramePr>
        <p:xfrm>
          <a:off x="5678935" y="839316"/>
          <a:ext cx="3639312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Rectangle 46"/>
          <p:cNvSpPr/>
          <p:nvPr/>
        </p:nvSpPr>
        <p:spPr>
          <a:xfrm>
            <a:off x="0" y="83309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9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91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Age Distribution by Level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616223"/>
            <a:ext cx="1649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4352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3928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82637"/>
              </p:ext>
            </p:extLst>
          </p:nvPr>
        </p:nvGraphicFramePr>
        <p:xfrm>
          <a:off x="891208" y="2030272"/>
          <a:ext cx="7361583" cy="285352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83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5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7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8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8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58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6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 Baccalaureate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18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3.26%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18-25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5644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52.35%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26-30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14.19%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31-35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36-40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7.12%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41-50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9.14%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51-70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Above 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1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8,031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3755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609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12490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flipV="1">
            <a:off x="905434" y="1967252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905434" y="4889745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78672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6786283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04246641"/>
              </p:ext>
            </p:extLst>
          </p:nvPr>
        </p:nvGraphicFramePr>
        <p:xfrm>
          <a:off x="-48368" y="-83182"/>
          <a:ext cx="8787896" cy="69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58" y="2357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Enrollment by Demographic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2017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0167" y="3437505"/>
            <a:ext cx="14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7,673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61.43%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179569" y="1877164"/>
            <a:ext cx="1246017" cy="1542687"/>
            <a:chOff x="7383085" y="991270"/>
            <a:chExt cx="1100138" cy="1362075"/>
          </a:xfrm>
        </p:grpSpPr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7383085" y="1686595"/>
              <a:ext cx="1100138" cy="43338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191" y="4"/>
                </a:cxn>
                <a:cxn ang="0">
                  <a:pos x="51" y="74"/>
                </a:cxn>
                <a:cxn ang="0">
                  <a:pos x="0" y="188"/>
                </a:cxn>
                <a:cxn ang="0">
                  <a:pos x="477" y="188"/>
                </a:cxn>
                <a:cxn ang="0">
                  <a:pos x="426" y="74"/>
                </a:cxn>
                <a:cxn ang="0">
                  <a:pos x="284" y="0"/>
                </a:cxn>
              </a:cxnLst>
              <a:rect l="0" t="0" r="r" b="b"/>
              <a:pathLst>
                <a:path w="477" h="188">
                  <a:moveTo>
                    <a:pt x="284" y="0"/>
                  </a:moveTo>
                  <a:cubicBezTo>
                    <a:pt x="283" y="1"/>
                    <a:pt x="192" y="3"/>
                    <a:pt x="191" y="4"/>
                  </a:cubicBezTo>
                  <a:cubicBezTo>
                    <a:pt x="162" y="45"/>
                    <a:pt x="100" y="63"/>
                    <a:pt x="51" y="74"/>
                  </a:cubicBezTo>
                  <a:cubicBezTo>
                    <a:pt x="2" y="85"/>
                    <a:pt x="0" y="147"/>
                    <a:pt x="0" y="188"/>
                  </a:cubicBezTo>
                  <a:cubicBezTo>
                    <a:pt x="477" y="188"/>
                    <a:pt x="477" y="188"/>
                    <a:pt x="477" y="188"/>
                  </a:cubicBezTo>
                  <a:cubicBezTo>
                    <a:pt x="477" y="147"/>
                    <a:pt x="476" y="85"/>
                    <a:pt x="426" y="74"/>
                  </a:cubicBezTo>
                  <a:cubicBezTo>
                    <a:pt x="376" y="63"/>
                    <a:pt x="311" y="43"/>
                    <a:pt x="2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7"/>
            <p:cNvSpPr>
              <a:spLocks/>
            </p:cNvSpPr>
            <p:nvPr/>
          </p:nvSpPr>
          <p:spPr bwMode="auto">
            <a:xfrm>
              <a:off x="7716460" y="1067470"/>
              <a:ext cx="430213" cy="930275"/>
            </a:xfrm>
            <a:custGeom>
              <a:avLst/>
              <a:gdLst/>
              <a:ahLst/>
              <a:cxnLst>
                <a:cxn ang="0">
                  <a:pos x="33" y="358"/>
                </a:cxn>
                <a:cxn ang="0">
                  <a:pos x="93" y="0"/>
                </a:cxn>
                <a:cxn ang="0">
                  <a:pos x="159" y="363"/>
                </a:cxn>
                <a:cxn ang="0">
                  <a:pos x="33" y="358"/>
                </a:cxn>
              </a:cxnLst>
              <a:rect l="0" t="0" r="r" b="b"/>
              <a:pathLst>
                <a:path w="186" h="403">
                  <a:moveTo>
                    <a:pt x="33" y="358"/>
                  </a:moveTo>
                  <a:cubicBezTo>
                    <a:pt x="11" y="214"/>
                    <a:pt x="0" y="0"/>
                    <a:pt x="93" y="0"/>
                  </a:cubicBezTo>
                  <a:cubicBezTo>
                    <a:pt x="186" y="0"/>
                    <a:pt x="181" y="212"/>
                    <a:pt x="159" y="363"/>
                  </a:cubicBezTo>
                  <a:cubicBezTo>
                    <a:pt x="115" y="403"/>
                    <a:pt x="70" y="392"/>
                    <a:pt x="33" y="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8"/>
            <p:cNvSpPr>
              <a:spLocks/>
            </p:cNvSpPr>
            <p:nvPr/>
          </p:nvSpPr>
          <p:spPr bwMode="auto">
            <a:xfrm>
              <a:off x="7784722" y="1337345"/>
              <a:ext cx="295275" cy="719138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17" y="142"/>
                </a:cxn>
                <a:cxn ang="0">
                  <a:pos x="17" y="181"/>
                </a:cxn>
                <a:cxn ang="0">
                  <a:pos x="65" y="311"/>
                </a:cxn>
                <a:cxn ang="0">
                  <a:pos x="112" y="181"/>
                </a:cxn>
                <a:cxn ang="0">
                  <a:pos x="112" y="142"/>
                </a:cxn>
                <a:cxn ang="0">
                  <a:pos x="112" y="64"/>
                </a:cxn>
                <a:cxn ang="0">
                  <a:pos x="17" y="64"/>
                </a:cxn>
              </a:cxnLst>
              <a:rect l="0" t="0" r="r" b="b"/>
              <a:pathLst>
                <a:path w="128" h="311">
                  <a:moveTo>
                    <a:pt x="17" y="64"/>
                  </a:moveTo>
                  <a:cubicBezTo>
                    <a:pt x="17" y="142"/>
                    <a:pt x="17" y="142"/>
                    <a:pt x="17" y="142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0" y="212"/>
                    <a:pt x="47" y="311"/>
                    <a:pt x="65" y="311"/>
                  </a:cubicBezTo>
                  <a:cubicBezTo>
                    <a:pt x="82" y="311"/>
                    <a:pt x="128" y="220"/>
                    <a:pt x="112" y="181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0"/>
                    <a:pt x="17" y="0"/>
                    <a:pt x="17" y="64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9"/>
            <p:cNvSpPr>
              <a:spLocks/>
            </p:cNvSpPr>
            <p:nvPr/>
          </p:nvSpPr>
          <p:spPr bwMode="auto">
            <a:xfrm>
              <a:off x="8140322" y="1351632"/>
              <a:ext cx="112713" cy="157163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7" y="27"/>
                </a:cxn>
                <a:cxn ang="0">
                  <a:pos x="11" y="64"/>
                </a:cxn>
                <a:cxn ang="0">
                  <a:pos x="42" y="42"/>
                </a:cxn>
                <a:cxn ang="0">
                  <a:pos x="37" y="4"/>
                </a:cxn>
              </a:cxnLst>
              <a:rect l="0" t="0" r="r" b="b"/>
              <a:pathLst>
                <a:path w="49" h="68">
                  <a:moveTo>
                    <a:pt x="37" y="4"/>
                  </a:moveTo>
                  <a:cubicBezTo>
                    <a:pt x="28" y="0"/>
                    <a:pt x="14" y="10"/>
                    <a:pt x="7" y="27"/>
                  </a:cubicBezTo>
                  <a:cubicBezTo>
                    <a:pt x="0" y="43"/>
                    <a:pt x="2" y="60"/>
                    <a:pt x="11" y="64"/>
                  </a:cubicBezTo>
                  <a:cubicBezTo>
                    <a:pt x="21" y="68"/>
                    <a:pt x="35" y="58"/>
                    <a:pt x="42" y="42"/>
                  </a:cubicBezTo>
                  <a:cubicBezTo>
                    <a:pt x="49" y="25"/>
                    <a:pt x="47" y="8"/>
                    <a:pt x="37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0"/>
            <p:cNvSpPr>
              <a:spLocks/>
            </p:cNvSpPr>
            <p:nvPr/>
          </p:nvSpPr>
          <p:spPr bwMode="auto">
            <a:xfrm>
              <a:off x="7613272" y="1351632"/>
              <a:ext cx="112713" cy="15716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42" y="27"/>
                </a:cxn>
                <a:cxn ang="0">
                  <a:pos x="38" y="64"/>
                </a:cxn>
                <a:cxn ang="0">
                  <a:pos x="8" y="42"/>
                </a:cxn>
                <a:cxn ang="0">
                  <a:pos x="12" y="4"/>
                </a:cxn>
              </a:cxnLst>
              <a:rect l="0" t="0" r="r" b="b"/>
              <a:pathLst>
                <a:path w="49" h="68">
                  <a:moveTo>
                    <a:pt x="12" y="4"/>
                  </a:moveTo>
                  <a:cubicBezTo>
                    <a:pt x="22" y="0"/>
                    <a:pt x="35" y="10"/>
                    <a:pt x="42" y="27"/>
                  </a:cubicBezTo>
                  <a:cubicBezTo>
                    <a:pt x="49" y="43"/>
                    <a:pt x="47" y="60"/>
                    <a:pt x="38" y="64"/>
                  </a:cubicBezTo>
                  <a:cubicBezTo>
                    <a:pt x="28" y="68"/>
                    <a:pt x="15" y="58"/>
                    <a:pt x="8" y="42"/>
                  </a:cubicBezTo>
                  <a:cubicBezTo>
                    <a:pt x="0" y="25"/>
                    <a:pt x="2" y="8"/>
                    <a:pt x="12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1"/>
            <p:cNvSpPr>
              <a:spLocks/>
            </p:cNvSpPr>
            <p:nvPr/>
          </p:nvSpPr>
          <p:spPr bwMode="auto">
            <a:xfrm>
              <a:off x="7614860" y="1000795"/>
              <a:ext cx="635000" cy="671513"/>
            </a:xfrm>
            <a:custGeom>
              <a:avLst/>
              <a:gdLst/>
              <a:ahLst/>
              <a:cxnLst>
                <a:cxn ang="0">
                  <a:pos x="138" y="291"/>
                </a:cxn>
                <a:cxn ang="0">
                  <a:pos x="21" y="172"/>
                </a:cxn>
                <a:cxn ang="0">
                  <a:pos x="138" y="0"/>
                </a:cxn>
                <a:cxn ang="0">
                  <a:pos x="255" y="172"/>
                </a:cxn>
                <a:cxn ang="0">
                  <a:pos x="138" y="291"/>
                </a:cxn>
              </a:cxnLst>
              <a:rect l="0" t="0" r="r" b="b"/>
              <a:pathLst>
                <a:path w="275" h="291">
                  <a:moveTo>
                    <a:pt x="138" y="291"/>
                  </a:moveTo>
                  <a:cubicBezTo>
                    <a:pt x="107" y="291"/>
                    <a:pt x="41" y="242"/>
                    <a:pt x="21" y="172"/>
                  </a:cubicBezTo>
                  <a:cubicBezTo>
                    <a:pt x="0" y="101"/>
                    <a:pt x="39" y="0"/>
                    <a:pt x="138" y="0"/>
                  </a:cubicBezTo>
                  <a:cubicBezTo>
                    <a:pt x="237" y="0"/>
                    <a:pt x="275" y="101"/>
                    <a:pt x="255" y="172"/>
                  </a:cubicBezTo>
                  <a:cubicBezTo>
                    <a:pt x="235" y="242"/>
                    <a:pt x="169" y="291"/>
                    <a:pt x="138" y="291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2"/>
            <p:cNvSpPr>
              <a:spLocks/>
            </p:cNvSpPr>
            <p:nvPr/>
          </p:nvSpPr>
          <p:spPr bwMode="auto">
            <a:xfrm>
              <a:off x="7583110" y="991270"/>
              <a:ext cx="684213" cy="412750"/>
            </a:xfrm>
            <a:custGeom>
              <a:avLst/>
              <a:gdLst/>
              <a:ahLst/>
              <a:cxnLst>
                <a:cxn ang="0">
                  <a:pos x="272" y="174"/>
                </a:cxn>
                <a:cxn ang="0">
                  <a:pos x="152" y="0"/>
                </a:cxn>
                <a:cxn ang="0">
                  <a:pos x="36" y="179"/>
                </a:cxn>
                <a:cxn ang="0">
                  <a:pos x="235" y="50"/>
                </a:cxn>
                <a:cxn ang="0">
                  <a:pos x="272" y="174"/>
                </a:cxn>
              </a:cxnLst>
              <a:rect l="0" t="0" r="r" b="b"/>
              <a:pathLst>
                <a:path w="296" h="179">
                  <a:moveTo>
                    <a:pt x="272" y="174"/>
                  </a:moveTo>
                  <a:cubicBezTo>
                    <a:pt x="296" y="42"/>
                    <a:pt x="218" y="0"/>
                    <a:pt x="152" y="0"/>
                  </a:cubicBezTo>
                  <a:cubicBezTo>
                    <a:pt x="77" y="0"/>
                    <a:pt x="0" y="57"/>
                    <a:pt x="36" y="179"/>
                  </a:cubicBezTo>
                  <a:cubicBezTo>
                    <a:pt x="107" y="175"/>
                    <a:pt x="172" y="133"/>
                    <a:pt x="235" y="50"/>
                  </a:cubicBezTo>
                  <a:cubicBezTo>
                    <a:pt x="245" y="92"/>
                    <a:pt x="253" y="147"/>
                    <a:pt x="272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3"/>
            <p:cNvSpPr>
              <a:spLocks noEditPoints="1"/>
            </p:cNvSpPr>
            <p:nvPr/>
          </p:nvSpPr>
          <p:spPr bwMode="auto">
            <a:xfrm>
              <a:off x="7730747" y="1294482"/>
              <a:ext cx="422275" cy="152400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40" y="66"/>
                </a:cxn>
                <a:cxn ang="0">
                  <a:pos x="173" y="39"/>
                </a:cxn>
                <a:cxn ang="0">
                  <a:pos x="180" y="17"/>
                </a:cxn>
                <a:cxn ang="0">
                  <a:pos x="183" y="9"/>
                </a:cxn>
                <a:cxn ang="0">
                  <a:pos x="178" y="3"/>
                </a:cxn>
                <a:cxn ang="0">
                  <a:pos x="138" y="1"/>
                </a:cxn>
                <a:cxn ang="0">
                  <a:pos x="138" y="5"/>
                </a:cxn>
                <a:cxn ang="0">
                  <a:pos x="166" y="8"/>
                </a:cxn>
                <a:cxn ang="0">
                  <a:pos x="165" y="49"/>
                </a:cxn>
                <a:cxn ang="0">
                  <a:pos x="137" y="62"/>
                </a:cxn>
                <a:cxn ang="0">
                  <a:pos x="137" y="66"/>
                </a:cxn>
                <a:cxn ang="0">
                  <a:pos x="92" y="8"/>
                </a:cxn>
                <a:cxn ang="0">
                  <a:pos x="49" y="1"/>
                </a:cxn>
                <a:cxn ang="0">
                  <a:pos x="46" y="1"/>
                </a:cxn>
                <a:cxn ang="0">
                  <a:pos x="46" y="5"/>
                </a:cxn>
                <a:cxn ang="0">
                  <a:pos x="76" y="15"/>
                </a:cxn>
                <a:cxn ang="0">
                  <a:pos x="58" y="59"/>
                </a:cxn>
                <a:cxn ang="0">
                  <a:pos x="45" y="62"/>
                </a:cxn>
                <a:cxn ang="0">
                  <a:pos x="44" y="66"/>
                </a:cxn>
                <a:cxn ang="0">
                  <a:pos x="76" y="46"/>
                </a:cxn>
                <a:cxn ang="0">
                  <a:pos x="92" y="23"/>
                </a:cxn>
                <a:cxn ang="0">
                  <a:pos x="106" y="45"/>
                </a:cxn>
                <a:cxn ang="0">
                  <a:pos x="137" y="66"/>
                </a:cxn>
                <a:cxn ang="0">
                  <a:pos x="137" y="62"/>
                </a:cxn>
                <a:cxn ang="0">
                  <a:pos x="123" y="59"/>
                </a:cxn>
                <a:cxn ang="0">
                  <a:pos x="108" y="15"/>
                </a:cxn>
                <a:cxn ang="0">
                  <a:pos x="138" y="5"/>
                </a:cxn>
                <a:cxn ang="0">
                  <a:pos x="138" y="1"/>
                </a:cxn>
                <a:cxn ang="0">
                  <a:pos x="136" y="1"/>
                </a:cxn>
                <a:cxn ang="0">
                  <a:pos x="92" y="8"/>
                </a:cxn>
                <a:cxn ang="0">
                  <a:pos x="46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0" y="39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45" y="62"/>
                </a:cxn>
                <a:cxn ang="0">
                  <a:pos x="17" y="49"/>
                </a:cxn>
                <a:cxn ang="0">
                  <a:pos x="18" y="8"/>
                </a:cxn>
                <a:cxn ang="0">
                  <a:pos x="46" y="5"/>
                </a:cxn>
                <a:cxn ang="0">
                  <a:pos x="46" y="1"/>
                </a:cxn>
              </a:cxnLst>
              <a:rect l="0" t="0" r="r" b="b"/>
              <a:pathLst>
                <a:path w="183" h="66">
                  <a:moveTo>
                    <a:pt x="137" y="66"/>
                  </a:moveTo>
                  <a:cubicBezTo>
                    <a:pt x="138" y="66"/>
                    <a:pt x="139" y="66"/>
                    <a:pt x="140" y="66"/>
                  </a:cubicBezTo>
                  <a:cubicBezTo>
                    <a:pt x="164" y="64"/>
                    <a:pt x="170" y="53"/>
                    <a:pt x="173" y="39"/>
                  </a:cubicBezTo>
                  <a:cubicBezTo>
                    <a:pt x="176" y="24"/>
                    <a:pt x="176" y="18"/>
                    <a:pt x="180" y="17"/>
                  </a:cubicBezTo>
                  <a:cubicBezTo>
                    <a:pt x="183" y="16"/>
                    <a:pt x="183" y="13"/>
                    <a:pt x="183" y="9"/>
                  </a:cubicBezTo>
                  <a:cubicBezTo>
                    <a:pt x="183" y="5"/>
                    <a:pt x="183" y="4"/>
                    <a:pt x="178" y="3"/>
                  </a:cubicBezTo>
                  <a:cubicBezTo>
                    <a:pt x="175" y="1"/>
                    <a:pt x="154" y="0"/>
                    <a:pt x="138" y="1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51" y="4"/>
                    <a:pt x="162" y="5"/>
                    <a:pt x="166" y="8"/>
                  </a:cubicBezTo>
                  <a:cubicBezTo>
                    <a:pt x="174" y="13"/>
                    <a:pt x="171" y="37"/>
                    <a:pt x="165" y="49"/>
                  </a:cubicBezTo>
                  <a:cubicBezTo>
                    <a:pt x="160" y="57"/>
                    <a:pt x="148" y="62"/>
                    <a:pt x="137" y="62"/>
                  </a:cubicBezTo>
                  <a:lnTo>
                    <a:pt x="137" y="66"/>
                  </a:lnTo>
                  <a:close/>
                  <a:moveTo>
                    <a:pt x="92" y="8"/>
                  </a:moveTo>
                  <a:cubicBezTo>
                    <a:pt x="87" y="9"/>
                    <a:pt x="65" y="2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8" y="5"/>
                    <a:pt x="71" y="8"/>
                    <a:pt x="76" y="15"/>
                  </a:cubicBezTo>
                  <a:cubicBezTo>
                    <a:pt x="83" y="26"/>
                    <a:pt x="70" y="53"/>
                    <a:pt x="58" y="59"/>
                  </a:cubicBezTo>
                  <a:cubicBezTo>
                    <a:pt x="54" y="61"/>
                    <a:pt x="50" y="62"/>
                    <a:pt x="45" y="6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65" y="66"/>
                    <a:pt x="73" y="51"/>
                    <a:pt x="76" y="46"/>
                  </a:cubicBezTo>
                  <a:cubicBezTo>
                    <a:pt x="81" y="36"/>
                    <a:pt x="80" y="23"/>
                    <a:pt x="92" y="23"/>
                  </a:cubicBezTo>
                  <a:cubicBezTo>
                    <a:pt x="104" y="23"/>
                    <a:pt x="102" y="36"/>
                    <a:pt x="106" y="45"/>
                  </a:cubicBezTo>
                  <a:cubicBezTo>
                    <a:pt x="109" y="51"/>
                    <a:pt x="116" y="66"/>
                    <a:pt x="137" y="6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2" y="62"/>
                    <a:pt x="127" y="61"/>
                    <a:pt x="123" y="59"/>
                  </a:cubicBezTo>
                  <a:cubicBezTo>
                    <a:pt x="112" y="53"/>
                    <a:pt x="100" y="26"/>
                    <a:pt x="108" y="15"/>
                  </a:cubicBezTo>
                  <a:cubicBezTo>
                    <a:pt x="113" y="8"/>
                    <a:pt x="126" y="5"/>
                    <a:pt x="138" y="5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7" y="1"/>
                    <a:pt x="137" y="1"/>
                    <a:pt x="136" y="1"/>
                  </a:cubicBezTo>
                  <a:cubicBezTo>
                    <a:pt x="122" y="2"/>
                    <a:pt x="105" y="8"/>
                    <a:pt x="92" y="8"/>
                  </a:cubicBezTo>
                  <a:close/>
                  <a:moveTo>
                    <a:pt x="46" y="1"/>
                  </a:moveTo>
                  <a:cubicBezTo>
                    <a:pt x="30" y="0"/>
                    <a:pt x="10" y="2"/>
                    <a:pt x="6" y="3"/>
                  </a:cubicBezTo>
                  <a:cubicBezTo>
                    <a:pt x="1" y="5"/>
                    <a:pt x="1" y="5"/>
                    <a:pt x="1" y="9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8" y="19"/>
                    <a:pt x="7" y="24"/>
                    <a:pt x="10" y="39"/>
                  </a:cubicBezTo>
                  <a:cubicBezTo>
                    <a:pt x="11" y="53"/>
                    <a:pt x="17" y="64"/>
                    <a:pt x="41" y="66"/>
                  </a:cubicBezTo>
                  <a:cubicBezTo>
                    <a:pt x="42" y="66"/>
                    <a:pt x="43" y="66"/>
                    <a:pt x="44" y="6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3" y="62"/>
                    <a:pt x="21" y="58"/>
                    <a:pt x="17" y="49"/>
                  </a:cubicBezTo>
                  <a:cubicBezTo>
                    <a:pt x="11" y="37"/>
                    <a:pt x="10" y="13"/>
                    <a:pt x="18" y="8"/>
                  </a:cubicBezTo>
                  <a:cubicBezTo>
                    <a:pt x="22" y="6"/>
                    <a:pt x="34" y="4"/>
                    <a:pt x="46" y="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7421185" y="2237457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21336" y="5726497"/>
            <a:ext cx="16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4,817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>
                <a:solidFill>
                  <a:srgbClr val="FFFFFF"/>
                </a:solidFill>
              </a:rPr>
              <a:t>38.57%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277752" y="4152489"/>
            <a:ext cx="1175400" cy="1554480"/>
            <a:chOff x="1330324" y="4387850"/>
            <a:chExt cx="1082675" cy="1490663"/>
          </a:xfrm>
        </p:grpSpPr>
        <p:sp>
          <p:nvSpPr>
            <p:cNvPr id="61" name="Freeform 202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3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E74B3C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4"/>
            <p:cNvSpPr>
              <a:spLocks/>
            </p:cNvSpPr>
            <p:nvPr/>
          </p:nvSpPr>
          <p:spPr bwMode="auto">
            <a:xfrm>
              <a:off x="1754187" y="4805363"/>
              <a:ext cx="233363" cy="487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139"/>
                </a:cxn>
                <a:cxn ang="0">
                  <a:pos x="0" y="177"/>
                </a:cxn>
                <a:cxn ang="0">
                  <a:pos x="101" y="177"/>
                </a:cxn>
                <a:cxn ang="0">
                  <a:pos x="101" y="139"/>
                </a:cxn>
                <a:cxn ang="0">
                  <a:pos x="101" y="62"/>
                </a:cxn>
                <a:cxn ang="0">
                  <a:pos x="0" y="62"/>
                </a:cxn>
              </a:cxnLst>
              <a:rect l="0" t="0" r="r" b="b"/>
              <a:pathLst>
                <a:path w="101" h="211">
                  <a:moveTo>
                    <a:pt x="0" y="62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8" y="210"/>
                    <a:pt x="73" y="211"/>
                    <a:pt x="101" y="177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0"/>
                    <a:pt x="0" y="0"/>
                    <a:pt x="0" y="62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5"/>
            <p:cNvSpPr>
              <a:spLocks/>
            </p:cNvSpPr>
            <p:nvPr/>
          </p:nvSpPr>
          <p:spPr bwMode="auto">
            <a:xfrm>
              <a:off x="1544637" y="4775200"/>
              <a:ext cx="96838" cy="1428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37" y="25"/>
                </a:cxn>
                <a:cxn ang="0">
                  <a:pos x="30" y="59"/>
                </a:cxn>
                <a:cxn ang="0">
                  <a:pos x="5" y="36"/>
                </a:cxn>
                <a:cxn ang="0">
                  <a:pos x="12" y="3"/>
                </a:cxn>
              </a:cxnLst>
              <a:rect l="0" t="0" r="r" b="b"/>
              <a:pathLst>
                <a:path w="42" h="62">
                  <a:moveTo>
                    <a:pt x="12" y="3"/>
                  </a:moveTo>
                  <a:cubicBezTo>
                    <a:pt x="20" y="0"/>
                    <a:pt x="32" y="10"/>
                    <a:pt x="37" y="25"/>
                  </a:cubicBezTo>
                  <a:cubicBezTo>
                    <a:pt x="42" y="41"/>
                    <a:pt x="39" y="56"/>
                    <a:pt x="30" y="59"/>
                  </a:cubicBezTo>
                  <a:cubicBezTo>
                    <a:pt x="21" y="62"/>
                    <a:pt x="10" y="51"/>
                    <a:pt x="5" y="36"/>
                  </a:cubicBezTo>
                  <a:cubicBezTo>
                    <a:pt x="0" y="21"/>
                    <a:pt x="3" y="6"/>
                    <a:pt x="12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7"/>
            <p:cNvSpPr>
              <a:spLocks/>
            </p:cNvSpPr>
            <p:nvPr/>
          </p:nvSpPr>
          <p:spPr bwMode="auto">
            <a:xfrm>
              <a:off x="2101849" y="4775200"/>
              <a:ext cx="96838" cy="14287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5" y="25"/>
                </a:cxn>
                <a:cxn ang="0">
                  <a:pos x="12" y="59"/>
                </a:cxn>
                <a:cxn ang="0">
                  <a:pos x="37" y="36"/>
                </a:cxn>
                <a:cxn ang="0">
                  <a:pos x="30" y="3"/>
                </a:cxn>
              </a:cxnLst>
              <a:rect l="0" t="0" r="r" b="b"/>
              <a:pathLst>
                <a:path w="42" h="62">
                  <a:moveTo>
                    <a:pt x="30" y="3"/>
                  </a:moveTo>
                  <a:cubicBezTo>
                    <a:pt x="21" y="0"/>
                    <a:pt x="10" y="10"/>
                    <a:pt x="5" y="25"/>
                  </a:cubicBezTo>
                  <a:cubicBezTo>
                    <a:pt x="0" y="41"/>
                    <a:pt x="3" y="56"/>
                    <a:pt x="12" y="59"/>
                  </a:cubicBezTo>
                  <a:cubicBezTo>
                    <a:pt x="21" y="62"/>
                    <a:pt x="32" y="51"/>
                    <a:pt x="37" y="36"/>
                  </a:cubicBezTo>
                  <a:cubicBezTo>
                    <a:pt x="42" y="21"/>
                    <a:pt x="39" y="6"/>
                    <a:pt x="30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8"/>
            <p:cNvSpPr>
              <a:spLocks/>
            </p:cNvSpPr>
            <p:nvPr/>
          </p:nvSpPr>
          <p:spPr bwMode="auto">
            <a:xfrm>
              <a:off x="1479549" y="4471988"/>
              <a:ext cx="782638" cy="66040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76" y="228"/>
                </a:cxn>
                <a:cxn ang="0">
                  <a:pos x="170" y="286"/>
                </a:cxn>
                <a:cxn ang="0">
                  <a:pos x="263" y="228"/>
                </a:cxn>
                <a:cxn ang="0">
                  <a:pos x="170" y="0"/>
                </a:cxn>
              </a:cxnLst>
              <a:rect l="0" t="0" r="r" b="b"/>
              <a:pathLst>
                <a:path w="339" h="286">
                  <a:moveTo>
                    <a:pt x="170" y="0"/>
                  </a:moveTo>
                  <a:cubicBezTo>
                    <a:pt x="0" y="0"/>
                    <a:pt x="65" y="212"/>
                    <a:pt x="76" y="228"/>
                  </a:cubicBezTo>
                  <a:cubicBezTo>
                    <a:pt x="88" y="246"/>
                    <a:pt x="142" y="286"/>
                    <a:pt x="170" y="286"/>
                  </a:cubicBezTo>
                  <a:cubicBezTo>
                    <a:pt x="197" y="286"/>
                    <a:pt x="251" y="246"/>
                    <a:pt x="263" y="228"/>
                  </a:cubicBezTo>
                  <a:cubicBezTo>
                    <a:pt x="274" y="212"/>
                    <a:pt x="339" y="0"/>
                    <a:pt x="170" y="0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9"/>
            <p:cNvSpPr>
              <a:spLocks/>
            </p:cNvSpPr>
            <p:nvPr/>
          </p:nvSpPr>
          <p:spPr bwMode="auto">
            <a:xfrm>
              <a:off x="1573212" y="4387850"/>
              <a:ext cx="617538" cy="500063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20" y="217"/>
                </a:cxn>
                <a:cxn ang="0">
                  <a:pos x="33" y="59"/>
                </a:cxn>
                <a:cxn ang="0">
                  <a:pos x="205" y="42"/>
                </a:cxn>
                <a:cxn ang="0">
                  <a:pos x="240" y="208"/>
                </a:cxn>
                <a:cxn ang="0">
                  <a:pos x="204" y="106"/>
                </a:cxn>
                <a:cxn ang="0">
                  <a:pos x="52" y="105"/>
                </a:cxn>
              </a:cxnLst>
              <a:rect l="0" t="0" r="r" b="b"/>
              <a:pathLst>
                <a:path w="268" h="217">
                  <a:moveTo>
                    <a:pt x="52" y="105"/>
                  </a:moveTo>
                  <a:cubicBezTo>
                    <a:pt x="42" y="159"/>
                    <a:pt x="18" y="154"/>
                    <a:pt x="20" y="217"/>
                  </a:cubicBezTo>
                  <a:cubicBezTo>
                    <a:pt x="12" y="168"/>
                    <a:pt x="0" y="102"/>
                    <a:pt x="33" y="59"/>
                  </a:cubicBezTo>
                  <a:cubicBezTo>
                    <a:pt x="60" y="25"/>
                    <a:pt x="148" y="0"/>
                    <a:pt x="205" y="42"/>
                  </a:cubicBezTo>
                  <a:cubicBezTo>
                    <a:pt x="268" y="55"/>
                    <a:pt x="249" y="184"/>
                    <a:pt x="240" y="208"/>
                  </a:cubicBezTo>
                  <a:cubicBezTo>
                    <a:pt x="234" y="169"/>
                    <a:pt x="221" y="152"/>
                    <a:pt x="204" y="106"/>
                  </a:cubicBezTo>
                  <a:cubicBezTo>
                    <a:pt x="182" y="122"/>
                    <a:pt x="91" y="39"/>
                    <a:pt x="52" y="105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0"/>
            <p:cNvSpPr>
              <a:spLocks/>
            </p:cNvSpPr>
            <p:nvPr/>
          </p:nvSpPr>
          <p:spPr bwMode="auto">
            <a:xfrm>
              <a:off x="1708149" y="5272088"/>
              <a:ext cx="309563" cy="377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21"/>
                </a:cxn>
                <a:cxn ang="0">
                  <a:pos x="27" y="164"/>
                </a:cxn>
                <a:cxn ang="0">
                  <a:pos x="123" y="164"/>
                </a:cxn>
                <a:cxn ang="0">
                  <a:pos x="134" y="22"/>
                </a:cxn>
                <a:cxn ang="0">
                  <a:pos x="71" y="0"/>
                </a:cxn>
              </a:cxnLst>
              <a:rect l="0" t="0" r="r" b="b"/>
              <a:pathLst>
                <a:path w="134" h="164">
                  <a:moveTo>
                    <a:pt x="71" y="0"/>
                  </a:moveTo>
                  <a:cubicBezTo>
                    <a:pt x="71" y="0"/>
                    <a:pt x="0" y="17"/>
                    <a:pt x="0" y="21"/>
                  </a:cubicBezTo>
                  <a:cubicBezTo>
                    <a:pt x="0" y="26"/>
                    <a:pt x="27" y="164"/>
                    <a:pt x="27" y="164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34" y="22"/>
                    <a:pt x="134" y="22"/>
                    <a:pt x="134" y="2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1"/>
            <p:cNvSpPr>
              <a:spLocks/>
            </p:cNvSpPr>
            <p:nvPr/>
          </p:nvSpPr>
          <p:spPr bwMode="auto">
            <a:xfrm>
              <a:off x="1601787" y="5162550"/>
              <a:ext cx="203200" cy="48736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32"/>
                </a:cxn>
                <a:cxn ang="0">
                  <a:pos x="128" y="307"/>
                </a:cxn>
                <a:cxn ang="0">
                  <a:pos x="73" y="307"/>
                </a:cxn>
                <a:cxn ang="0">
                  <a:pos x="14" y="185"/>
                </a:cxn>
                <a:cxn ang="0">
                  <a:pos x="70" y="147"/>
                </a:cxn>
                <a:cxn ang="0">
                  <a:pos x="0" y="114"/>
                </a:cxn>
                <a:cxn ang="0">
                  <a:pos x="66" y="13"/>
                </a:cxn>
                <a:cxn ang="0">
                  <a:pos x="96" y="0"/>
                </a:cxn>
              </a:cxnLst>
              <a:rect l="0" t="0" r="r" b="b"/>
              <a:pathLst>
                <a:path w="128" h="307">
                  <a:moveTo>
                    <a:pt x="96" y="0"/>
                  </a:moveTo>
                  <a:lnTo>
                    <a:pt x="96" y="32"/>
                  </a:lnTo>
                  <a:lnTo>
                    <a:pt x="128" y="307"/>
                  </a:lnTo>
                  <a:lnTo>
                    <a:pt x="73" y="307"/>
                  </a:lnTo>
                  <a:lnTo>
                    <a:pt x="14" y="185"/>
                  </a:lnTo>
                  <a:lnTo>
                    <a:pt x="70" y="147"/>
                  </a:lnTo>
                  <a:lnTo>
                    <a:pt x="0" y="114"/>
                  </a:lnTo>
                  <a:lnTo>
                    <a:pt x="66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2"/>
            <p:cNvSpPr>
              <a:spLocks/>
            </p:cNvSpPr>
            <p:nvPr/>
          </p:nvSpPr>
          <p:spPr bwMode="auto">
            <a:xfrm>
              <a:off x="1936749" y="5162550"/>
              <a:ext cx="203200" cy="4873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32"/>
                </a:cxn>
                <a:cxn ang="0">
                  <a:pos x="0" y="307"/>
                </a:cxn>
                <a:cxn ang="0">
                  <a:pos x="54" y="307"/>
                </a:cxn>
                <a:cxn ang="0">
                  <a:pos x="115" y="185"/>
                </a:cxn>
                <a:cxn ang="0">
                  <a:pos x="57" y="147"/>
                </a:cxn>
                <a:cxn ang="0">
                  <a:pos x="128" y="114"/>
                </a:cxn>
                <a:cxn ang="0">
                  <a:pos x="70" y="16"/>
                </a:cxn>
                <a:cxn ang="0">
                  <a:pos x="32" y="0"/>
                </a:cxn>
              </a:cxnLst>
              <a:rect l="0" t="0" r="r" b="b"/>
              <a:pathLst>
                <a:path w="128" h="307">
                  <a:moveTo>
                    <a:pt x="32" y="0"/>
                  </a:moveTo>
                  <a:lnTo>
                    <a:pt x="32" y="32"/>
                  </a:lnTo>
                  <a:lnTo>
                    <a:pt x="0" y="307"/>
                  </a:lnTo>
                  <a:lnTo>
                    <a:pt x="54" y="307"/>
                  </a:lnTo>
                  <a:lnTo>
                    <a:pt x="115" y="185"/>
                  </a:lnTo>
                  <a:lnTo>
                    <a:pt x="57" y="147"/>
                  </a:lnTo>
                  <a:lnTo>
                    <a:pt x="128" y="114"/>
                  </a:lnTo>
                  <a:lnTo>
                    <a:pt x="70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3"/>
            <p:cNvSpPr>
              <a:spLocks/>
            </p:cNvSpPr>
            <p:nvPr/>
          </p:nvSpPr>
          <p:spPr bwMode="auto">
            <a:xfrm>
              <a:off x="1746249" y="5126038"/>
              <a:ext cx="127000" cy="2476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6"/>
                </a:cxn>
                <a:cxn ang="0">
                  <a:pos x="17" y="156"/>
                </a:cxn>
                <a:cxn ang="0">
                  <a:pos x="80" y="92"/>
                </a:cxn>
                <a:cxn ang="0">
                  <a:pos x="5" y="0"/>
                </a:cxn>
              </a:cxnLst>
              <a:rect l="0" t="0" r="r" b="b"/>
              <a:pathLst>
                <a:path w="80" h="156">
                  <a:moveTo>
                    <a:pt x="5" y="0"/>
                  </a:moveTo>
                  <a:lnTo>
                    <a:pt x="0" y="26"/>
                  </a:lnTo>
                  <a:lnTo>
                    <a:pt x="17" y="156"/>
                  </a:lnTo>
                  <a:lnTo>
                    <a:pt x="80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4"/>
            <p:cNvSpPr>
              <a:spLocks/>
            </p:cNvSpPr>
            <p:nvPr/>
          </p:nvSpPr>
          <p:spPr bwMode="auto">
            <a:xfrm>
              <a:off x="1822449" y="5272088"/>
              <a:ext cx="98425" cy="984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" y="43"/>
                </a:cxn>
                <a:cxn ang="0">
                  <a:pos x="31" y="43"/>
                </a:cxn>
                <a:cxn ang="0">
                  <a:pos x="43" y="24"/>
                </a:cxn>
                <a:cxn ang="0">
                  <a:pos x="22" y="0"/>
                </a:cxn>
                <a:cxn ang="0">
                  <a:pos x="0" y="24"/>
                </a:cxn>
              </a:cxnLst>
              <a:rect l="0" t="0" r="r" b="b"/>
              <a:pathLst>
                <a:path w="43" h="43">
                  <a:moveTo>
                    <a:pt x="0" y="2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25" y="43"/>
                    <a:pt x="31" y="4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5"/>
            <p:cNvSpPr>
              <a:spLocks/>
            </p:cNvSpPr>
            <p:nvPr/>
          </p:nvSpPr>
          <p:spPr bwMode="auto">
            <a:xfrm>
              <a:off x="1809749" y="5370513"/>
              <a:ext cx="122238" cy="2794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76"/>
                </a:cxn>
                <a:cxn ang="0">
                  <a:pos x="77" y="176"/>
                </a:cxn>
                <a:cxn ang="0">
                  <a:pos x="53" y="0"/>
                </a:cxn>
                <a:cxn ang="0">
                  <a:pos x="25" y="0"/>
                </a:cxn>
              </a:cxnLst>
              <a:rect l="0" t="0" r="r" b="b"/>
              <a:pathLst>
                <a:path w="77" h="176">
                  <a:moveTo>
                    <a:pt x="25" y="0"/>
                  </a:moveTo>
                  <a:lnTo>
                    <a:pt x="0" y="176"/>
                  </a:lnTo>
                  <a:lnTo>
                    <a:pt x="77" y="176"/>
                  </a:lnTo>
                  <a:lnTo>
                    <a:pt x="5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6"/>
            <p:cNvSpPr>
              <a:spLocks/>
            </p:cNvSpPr>
            <p:nvPr/>
          </p:nvSpPr>
          <p:spPr bwMode="auto">
            <a:xfrm>
              <a:off x="1873249" y="5126038"/>
              <a:ext cx="122238" cy="24923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5"/>
                </a:cxn>
                <a:cxn ang="0">
                  <a:pos x="61" y="157"/>
                </a:cxn>
                <a:cxn ang="0">
                  <a:pos x="0" y="92"/>
                </a:cxn>
                <a:cxn ang="0">
                  <a:pos x="72" y="0"/>
                </a:cxn>
              </a:cxnLst>
              <a:rect l="0" t="0" r="r" b="b"/>
              <a:pathLst>
                <a:path w="77" h="157">
                  <a:moveTo>
                    <a:pt x="72" y="0"/>
                  </a:moveTo>
                  <a:lnTo>
                    <a:pt x="77" y="25"/>
                  </a:lnTo>
                  <a:lnTo>
                    <a:pt x="61" y="157"/>
                  </a:lnTo>
                  <a:lnTo>
                    <a:pt x="0" y="9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7"/>
            <p:cNvSpPr>
              <a:spLocks/>
            </p:cNvSpPr>
            <p:nvPr/>
          </p:nvSpPr>
          <p:spPr bwMode="auto">
            <a:xfrm>
              <a:off x="1720849" y="4537075"/>
              <a:ext cx="347663" cy="157163"/>
            </a:xfrm>
            <a:custGeom>
              <a:avLst/>
              <a:gdLst/>
              <a:ahLst/>
              <a:cxnLst>
                <a:cxn ang="0">
                  <a:pos x="140" y="38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104" y="45"/>
                </a:cxn>
                <a:cxn ang="0">
                  <a:pos x="141" y="37"/>
                </a:cxn>
                <a:cxn ang="0">
                  <a:pos x="140" y="38"/>
                </a:cxn>
              </a:cxnLst>
              <a:rect l="0" t="0" r="r" b="b"/>
              <a:pathLst>
                <a:path w="151" h="68">
                  <a:moveTo>
                    <a:pt x="140" y="38"/>
                  </a:moveTo>
                  <a:cubicBezTo>
                    <a:pt x="128" y="68"/>
                    <a:pt x="30" y="0"/>
                    <a:pt x="2" y="27"/>
                  </a:cubicBezTo>
                  <a:cubicBezTo>
                    <a:pt x="0" y="28"/>
                    <a:pt x="2" y="30"/>
                    <a:pt x="3" y="29"/>
                  </a:cubicBezTo>
                  <a:cubicBezTo>
                    <a:pt x="36" y="16"/>
                    <a:pt x="72" y="35"/>
                    <a:pt x="104" y="45"/>
                  </a:cubicBezTo>
                  <a:cubicBezTo>
                    <a:pt x="110" y="47"/>
                    <a:pt x="151" y="57"/>
                    <a:pt x="141" y="37"/>
                  </a:cubicBezTo>
                  <a:cubicBezTo>
                    <a:pt x="141" y="37"/>
                    <a:pt x="140" y="37"/>
                    <a:pt x="140" y="3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8"/>
            <p:cNvSpPr>
              <a:spLocks/>
            </p:cNvSpPr>
            <p:nvPr/>
          </p:nvSpPr>
          <p:spPr bwMode="auto">
            <a:xfrm>
              <a:off x="1766887" y="4572000"/>
              <a:ext cx="271463" cy="73025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59" y="20"/>
                </a:cxn>
                <a:cxn ang="0">
                  <a:pos x="118" y="32"/>
                </a:cxn>
                <a:cxn ang="0">
                  <a:pos x="118" y="31"/>
                </a:cxn>
              </a:cxnLst>
              <a:rect l="0" t="0" r="r" b="b"/>
              <a:pathLst>
                <a:path w="118" h="32">
                  <a:moveTo>
                    <a:pt x="118" y="31"/>
                  </a:moveTo>
                  <a:cubicBezTo>
                    <a:pt x="77" y="29"/>
                    <a:pt x="4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1" y="9"/>
                    <a:pt x="40" y="14"/>
                    <a:pt x="59" y="20"/>
                  </a:cubicBezTo>
                  <a:cubicBezTo>
                    <a:pt x="78" y="27"/>
                    <a:pt x="9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9"/>
            <p:cNvSpPr>
              <a:spLocks/>
            </p:cNvSpPr>
            <p:nvPr/>
          </p:nvSpPr>
          <p:spPr bwMode="auto">
            <a:xfrm>
              <a:off x="1827212" y="4572000"/>
              <a:ext cx="219075" cy="7778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57" y="19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46" y="22"/>
                </a:cxn>
                <a:cxn ang="0">
                  <a:pos x="73" y="30"/>
                </a:cxn>
                <a:cxn ang="0">
                  <a:pos x="91" y="23"/>
                </a:cxn>
                <a:cxn ang="0">
                  <a:pos x="89" y="24"/>
                </a:cxn>
              </a:cxnLst>
              <a:rect l="0" t="0" r="r" b="b"/>
              <a:pathLst>
                <a:path w="95" h="34">
                  <a:moveTo>
                    <a:pt x="89" y="24"/>
                  </a:moveTo>
                  <a:cubicBezTo>
                    <a:pt x="90" y="29"/>
                    <a:pt x="61" y="20"/>
                    <a:pt x="57" y="19"/>
                  </a:cubicBezTo>
                  <a:cubicBezTo>
                    <a:pt x="39" y="13"/>
                    <a:pt x="21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6" y="12"/>
                    <a:pt x="31" y="16"/>
                    <a:pt x="46" y="22"/>
                  </a:cubicBezTo>
                  <a:cubicBezTo>
                    <a:pt x="55" y="25"/>
                    <a:pt x="64" y="28"/>
                    <a:pt x="73" y="30"/>
                  </a:cubicBezTo>
                  <a:cubicBezTo>
                    <a:pt x="78" y="31"/>
                    <a:pt x="95" y="34"/>
                    <a:pt x="91" y="23"/>
                  </a:cubicBezTo>
                  <a:cubicBezTo>
                    <a:pt x="90" y="22"/>
                    <a:pt x="89" y="23"/>
                    <a:pt x="89" y="2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0"/>
            <p:cNvSpPr>
              <a:spLocks/>
            </p:cNvSpPr>
            <p:nvPr/>
          </p:nvSpPr>
          <p:spPr bwMode="auto">
            <a:xfrm>
              <a:off x="2108199" y="4800600"/>
              <a:ext cx="20638" cy="8731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16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8" y="15"/>
                </a:cxn>
                <a:cxn ang="0">
                  <a:pos x="9" y="8"/>
                </a:cxn>
              </a:cxnLst>
              <a:rect l="0" t="0" r="r" b="b"/>
              <a:pathLst>
                <a:path w="9" h="38">
                  <a:moveTo>
                    <a:pt x="9" y="8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7"/>
                    <a:pt x="2" y="12"/>
                    <a:pt x="1" y="16"/>
                  </a:cubicBezTo>
                  <a:cubicBezTo>
                    <a:pt x="1" y="21"/>
                    <a:pt x="1" y="26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1" y="38"/>
                    <a:pt x="4" y="38"/>
                    <a:pt x="4" y="36"/>
                  </a:cubicBezTo>
                  <a:cubicBezTo>
                    <a:pt x="7" y="29"/>
                    <a:pt x="7" y="22"/>
                    <a:pt x="8" y="15"/>
                  </a:cubicBezTo>
                  <a:cubicBezTo>
                    <a:pt x="8" y="13"/>
                    <a:pt x="8" y="10"/>
                    <a:pt x="9" y="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1"/>
            <p:cNvSpPr>
              <a:spLocks noEditPoints="1"/>
            </p:cNvSpPr>
            <p:nvPr/>
          </p:nvSpPr>
          <p:spPr bwMode="auto">
            <a:xfrm>
              <a:off x="1650999" y="4751388"/>
              <a:ext cx="441325" cy="161925"/>
            </a:xfrm>
            <a:custGeom>
              <a:avLst/>
              <a:gdLst/>
              <a:ahLst/>
              <a:cxnLst>
                <a:cxn ang="0">
                  <a:pos x="143" y="69"/>
                </a:cxn>
                <a:cxn ang="0">
                  <a:pos x="145" y="69"/>
                </a:cxn>
                <a:cxn ang="0">
                  <a:pos x="180" y="41"/>
                </a:cxn>
                <a:cxn ang="0">
                  <a:pos x="187" y="19"/>
                </a:cxn>
                <a:cxn ang="0">
                  <a:pos x="191" y="10"/>
                </a:cxn>
                <a:cxn ang="0">
                  <a:pos x="185" y="4"/>
                </a:cxn>
                <a:cxn ang="0">
                  <a:pos x="144" y="1"/>
                </a:cxn>
                <a:cxn ang="0">
                  <a:pos x="144" y="6"/>
                </a:cxn>
                <a:cxn ang="0">
                  <a:pos x="172" y="9"/>
                </a:cxn>
                <a:cxn ang="0">
                  <a:pos x="171" y="52"/>
                </a:cxn>
                <a:cxn ang="0">
                  <a:pos x="143" y="65"/>
                </a:cxn>
                <a:cxn ang="0">
                  <a:pos x="143" y="69"/>
                </a:cxn>
                <a:cxn ang="0">
                  <a:pos x="95" y="10"/>
                </a:cxn>
                <a:cxn ang="0">
                  <a:pos x="51" y="2"/>
                </a:cxn>
                <a:cxn ang="0">
                  <a:pos x="47" y="2"/>
                </a:cxn>
                <a:cxn ang="0">
                  <a:pos x="47" y="6"/>
                </a:cxn>
                <a:cxn ang="0">
                  <a:pos x="79" y="16"/>
                </a:cxn>
                <a:cxn ang="0">
                  <a:pos x="60" y="62"/>
                </a:cxn>
                <a:cxn ang="0">
                  <a:pos x="46" y="65"/>
                </a:cxn>
                <a:cxn ang="0">
                  <a:pos x="46" y="69"/>
                </a:cxn>
                <a:cxn ang="0">
                  <a:pos x="79" y="48"/>
                </a:cxn>
                <a:cxn ang="0">
                  <a:pos x="95" y="25"/>
                </a:cxn>
                <a:cxn ang="0">
                  <a:pos x="111" y="48"/>
                </a:cxn>
                <a:cxn ang="0">
                  <a:pos x="143" y="69"/>
                </a:cxn>
                <a:cxn ang="0">
                  <a:pos x="143" y="65"/>
                </a:cxn>
                <a:cxn ang="0">
                  <a:pos x="128" y="62"/>
                </a:cxn>
                <a:cxn ang="0">
                  <a:pos x="112" y="16"/>
                </a:cxn>
                <a:cxn ang="0">
                  <a:pos x="144" y="6"/>
                </a:cxn>
                <a:cxn ang="0">
                  <a:pos x="144" y="1"/>
                </a:cxn>
                <a:cxn ang="0">
                  <a:pos x="141" y="2"/>
                </a:cxn>
                <a:cxn ang="0">
                  <a:pos x="95" y="10"/>
                </a:cxn>
                <a:cxn ang="0">
                  <a:pos x="47" y="2"/>
                </a:cxn>
                <a:cxn ang="0">
                  <a:pos x="6" y="4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10" y="42"/>
                </a:cxn>
                <a:cxn ang="0">
                  <a:pos x="42" y="69"/>
                </a:cxn>
                <a:cxn ang="0">
                  <a:pos x="46" y="69"/>
                </a:cxn>
                <a:cxn ang="0">
                  <a:pos x="46" y="65"/>
                </a:cxn>
                <a:cxn ang="0">
                  <a:pos x="18" y="52"/>
                </a:cxn>
                <a:cxn ang="0">
                  <a:pos x="19" y="9"/>
                </a:cxn>
                <a:cxn ang="0">
                  <a:pos x="47" y="6"/>
                </a:cxn>
                <a:cxn ang="0">
                  <a:pos x="47" y="2"/>
                </a:cxn>
              </a:cxnLst>
              <a:rect l="0" t="0" r="r" b="b"/>
              <a:pathLst>
                <a:path w="191" h="70">
                  <a:moveTo>
                    <a:pt x="143" y="69"/>
                  </a:moveTo>
                  <a:cubicBezTo>
                    <a:pt x="143" y="69"/>
                    <a:pt x="144" y="69"/>
                    <a:pt x="145" y="69"/>
                  </a:cubicBezTo>
                  <a:cubicBezTo>
                    <a:pt x="171" y="67"/>
                    <a:pt x="177" y="56"/>
                    <a:pt x="180" y="41"/>
                  </a:cubicBezTo>
                  <a:cubicBezTo>
                    <a:pt x="183" y="25"/>
                    <a:pt x="183" y="20"/>
                    <a:pt x="187" y="19"/>
                  </a:cubicBezTo>
                  <a:cubicBezTo>
                    <a:pt x="190" y="18"/>
                    <a:pt x="191" y="14"/>
                    <a:pt x="191" y="10"/>
                  </a:cubicBezTo>
                  <a:cubicBezTo>
                    <a:pt x="190" y="6"/>
                    <a:pt x="190" y="5"/>
                    <a:pt x="185" y="4"/>
                  </a:cubicBezTo>
                  <a:cubicBezTo>
                    <a:pt x="182" y="2"/>
                    <a:pt x="160" y="0"/>
                    <a:pt x="144" y="1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57" y="5"/>
                    <a:pt x="169" y="6"/>
                    <a:pt x="172" y="9"/>
                  </a:cubicBezTo>
                  <a:cubicBezTo>
                    <a:pt x="180" y="14"/>
                    <a:pt x="178" y="39"/>
                    <a:pt x="171" y="52"/>
                  </a:cubicBezTo>
                  <a:cubicBezTo>
                    <a:pt x="167" y="61"/>
                    <a:pt x="154" y="65"/>
                    <a:pt x="143" y="65"/>
                  </a:cubicBezTo>
                  <a:lnTo>
                    <a:pt x="143" y="69"/>
                  </a:lnTo>
                  <a:close/>
                  <a:moveTo>
                    <a:pt x="95" y="10"/>
                  </a:moveTo>
                  <a:cubicBezTo>
                    <a:pt x="90" y="10"/>
                    <a:pt x="67" y="3"/>
                    <a:pt x="51" y="2"/>
                  </a:cubicBezTo>
                  <a:cubicBezTo>
                    <a:pt x="50" y="2"/>
                    <a:pt x="49" y="2"/>
                    <a:pt x="47" y="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60" y="6"/>
                    <a:pt x="74" y="9"/>
                    <a:pt x="79" y="16"/>
                  </a:cubicBezTo>
                  <a:cubicBezTo>
                    <a:pt x="86" y="28"/>
                    <a:pt x="73" y="56"/>
                    <a:pt x="60" y="62"/>
                  </a:cubicBezTo>
                  <a:cubicBezTo>
                    <a:pt x="56" y="64"/>
                    <a:pt x="51" y="65"/>
                    <a:pt x="46" y="65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68" y="69"/>
                    <a:pt x="76" y="54"/>
                    <a:pt x="79" y="48"/>
                  </a:cubicBezTo>
                  <a:cubicBezTo>
                    <a:pt x="84" y="39"/>
                    <a:pt x="83" y="25"/>
                    <a:pt x="95" y="25"/>
                  </a:cubicBezTo>
                  <a:cubicBezTo>
                    <a:pt x="108" y="25"/>
                    <a:pt x="106" y="38"/>
                    <a:pt x="111" y="48"/>
                  </a:cubicBezTo>
                  <a:cubicBezTo>
                    <a:pt x="113" y="53"/>
                    <a:pt x="120" y="70"/>
                    <a:pt x="143" y="69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37" y="65"/>
                    <a:pt x="132" y="64"/>
                    <a:pt x="128" y="62"/>
                  </a:cubicBezTo>
                  <a:cubicBezTo>
                    <a:pt x="116" y="56"/>
                    <a:pt x="104" y="28"/>
                    <a:pt x="112" y="16"/>
                  </a:cubicBezTo>
                  <a:cubicBezTo>
                    <a:pt x="117" y="9"/>
                    <a:pt x="131" y="6"/>
                    <a:pt x="144" y="6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1" y="2"/>
                  </a:cubicBezTo>
                  <a:cubicBezTo>
                    <a:pt x="126" y="3"/>
                    <a:pt x="109" y="9"/>
                    <a:pt x="95" y="10"/>
                  </a:cubicBezTo>
                  <a:close/>
                  <a:moveTo>
                    <a:pt x="47" y="2"/>
                  </a:moveTo>
                  <a:cubicBezTo>
                    <a:pt x="31" y="1"/>
                    <a:pt x="10" y="3"/>
                    <a:pt x="6" y="4"/>
                  </a:cubicBezTo>
                  <a:cubicBezTo>
                    <a:pt x="1" y="6"/>
                    <a:pt x="1" y="6"/>
                    <a:pt x="1" y="10"/>
                  </a:cubicBezTo>
                  <a:cubicBezTo>
                    <a:pt x="0" y="14"/>
                    <a:pt x="1" y="18"/>
                    <a:pt x="4" y="19"/>
                  </a:cubicBezTo>
                  <a:cubicBezTo>
                    <a:pt x="8" y="20"/>
                    <a:pt x="8" y="26"/>
                    <a:pt x="10" y="42"/>
                  </a:cubicBezTo>
                  <a:cubicBezTo>
                    <a:pt x="12" y="56"/>
                    <a:pt x="17" y="67"/>
                    <a:pt x="42" y="69"/>
                  </a:cubicBezTo>
                  <a:cubicBezTo>
                    <a:pt x="44" y="69"/>
                    <a:pt x="45" y="69"/>
                    <a:pt x="46" y="69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35" y="65"/>
                    <a:pt x="22" y="61"/>
                    <a:pt x="18" y="52"/>
                  </a:cubicBezTo>
                  <a:cubicBezTo>
                    <a:pt x="11" y="40"/>
                    <a:pt x="11" y="14"/>
                    <a:pt x="19" y="9"/>
                  </a:cubicBezTo>
                  <a:cubicBezTo>
                    <a:pt x="23" y="7"/>
                    <a:pt x="35" y="5"/>
                    <a:pt x="47" y="6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2"/>
            <p:cNvSpPr>
              <a:spLocks noEditPoints="1"/>
            </p:cNvSpPr>
            <p:nvPr/>
          </p:nvSpPr>
          <p:spPr bwMode="auto">
            <a:xfrm>
              <a:off x="1611312" y="4775200"/>
              <a:ext cx="20638" cy="111125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8" y="34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40"/>
                </a:cxn>
                <a:cxn ang="0">
                  <a:pos x="4" y="46"/>
                </a:cxn>
                <a:cxn ang="0">
                  <a:pos x="5" y="46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7" y="34"/>
                </a:cxn>
                <a:cxn ang="0">
                  <a:pos x="7" y="34"/>
                </a:cxn>
              </a:cxnLst>
              <a:rect l="0" t="0" r="r" b="b"/>
              <a:pathLst>
                <a:path w="9" h="48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7" y="23"/>
                    <a:pt x="4" y="12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7"/>
                    <a:pt x="3" y="13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1" y="22"/>
                    <a:pt x="1" y="24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1" y="23"/>
                    <a:pt x="1" y="25"/>
                    <a:pt x="1" y="27"/>
                  </a:cubicBezTo>
                  <a:cubicBezTo>
                    <a:pt x="1" y="31"/>
                    <a:pt x="2" y="36"/>
                    <a:pt x="3" y="40"/>
                  </a:cubicBezTo>
                  <a:cubicBezTo>
                    <a:pt x="3" y="42"/>
                    <a:pt x="3" y="44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7" y="48"/>
                    <a:pt x="7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2"/>
                    <a:pt x="9" y="38"/>
                    <a:pt x="8" y="34"/>
                  </a:cubicBezTo>
                  <a:close/>
                  <a:moveTo>
                    <a:pt x="7" y="34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3"/>
            <p:cNvSpPr>
              <a:spLocks/>
            </p:cNvSpPr>
            <p:nvPr/>
          </p:nvSpPr>
          <p:spPr bwMode="auto">
            <a:xfrm>
              <a:off x="1674812" y="4568825"/>
              <a:ext cx="127000" cy="7937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5" y="15"/>
                </a:cxn>
                <a:cxn ang="0">
                  <a:pos x="53" y="6"/>
                </a:cxn>
                <a:cxn ang="0">
                  <a:pos x="53" y="3"/>
                </a:cxn>
                <a:cxn ang="0">
                  <a:pos x="25" y="9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55" h="34">
                  <a:moveTo>
                    <a:pt x="1" y="33"/>
                  </a:moveTo>
                  <a:cubicBezTo>
                    <a:pt x="8" y="26"/>
                    <a:pt x="16" y="20"/>
                    <a:pt x="25" y="15"/>
                  </a:cubicBezTo>
                  <a:cubicBezTo>
                    <a:pt x="34" y="10"/>
                    <a:pt x="44" y="9"/>
                    <a:pt x="53" y="6"/>
                  </a:cubicBezTo>
                  <a:cubicBezTo>
                    <a:pt x="55" y="5"/>
                    <a:pt x="55" y="4"/>
                    <a:pt x="53" y="3"/>
                  </a:cubicBezTo>
                  <a:cubicBezTo>
                    <a:pt x="45" y="0"/>
                    <a:pt x="33" y="5"/>
                    <a:pt x="25" y="9"/>
                  </a:cubicBezTo>
                  <a:cubicBezTo>
                    <a:pt x="15" y="15"/>
                    <a:pt x="6" y="23"/>
                    <a:pt x="0" y="33"/>
                  </a:cubicBezTo>
                  <a:cubicBezTo>
                    <a:pt x="0" y="33"/>
                    <a:pt x="0" y="34"/>
                    <a:pt x="1" y="33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4"/>
            <p:cNvSpPr>
              <a:spLocks/>
            </p:cNvSpPr>
            <p:nvPr/>
          </p:nvSpPr>
          <p:spPr bwMode="auto">
            <a:xfrm>
              <a:off x="1706562" y="4540250"/>
              <a:ext cx="147638" cy="587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7" y="17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0" y="25"/>
                </a:cxn>
                <a:cxn ang="0">
                  <a:pos x="0" y="26"/>
                </a:cxn>
              </a:cxnLst>
              <a:rect l="0" t="0" r="r" b="b"/>
              <a:pathLst>
                <a:path w="64" h="26">
                  <a:moveTo>
                    <a:pt x="0" y="26"/>
                  </a:moveTo>
                  <a:cubicBezTo>
                    <a:pt x="9" y="22"/>
                    <a:pt x="18" y="19"/>
                    <a:pt x="27" y="17"/>
                  </a:cubicBezTo>
                  <a:cubicBezTo>
                    <a:pt x="40" y="14"/>
                    <a:pt x="49" y="17"/>
                    <a:pt x="61" y="20"/>
                  </a:cubicBezTo>
                  <a:cubicBezTo>
                    <a:pt x="63" y="21"/>
                    <a:pt x="64" y="19"/>
                    <a:pt x="63" y="17"/>
                  </a:cubicBezTo>
                  <a:cubicBezTo>
                    <a:pt x="47" y="0"/>
                    <a:pt x="16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5"/>
            <p:cNvSpPr>
              <a:spLocks/>
            </p:cNvSpPr>
            <p:nvPr/>
          </p:nvSpPr>
          <p:spPr bwMode="auto">
            <a:xfrm>
              <a:off x="1703387" y="4551363"/>
              <a:ext cx="157163" cy="50800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8" y="15"/>
                </a:cxn>
                <a:cxn ang="0">
                  <a:pos x="66" y="19"/>
                </a:cxn>
                <a:cxn ang="0">
                  <a:pos x="67" y="17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8" h="22">
                  <a:moveTo>
                    <a:pt x="1" y="21"/>
                  </a:moveTo>
                  <a:cubicBezTo>
                    <a:pt x="10" y="20"/>
                    <a:pt x="19" y="17"/>
                    <a:pt x="28" y="15"/>
                  </a:cubicBezTo>
                  <a:cubicBezTo>
                    <a:pt x="42" y="12"/>
                    <a:pt x="53" y="17"/>
                    <a:pt x="66" y="19"/>
                  </a:cubicBezTo>
                  <a:cubicBezTo>
                    <a:pt x="67" y="19"/>
                    <a:pt x="68" y="18"/>
                    <a:pt x="67" y="17"/>
                  </a:cubicBezTo>
                  <a:cubicBezTo>
                    <a:pt x="53" y="0"/>
                    <a:pt x="15" y="8"/>
                    <a:pt x="1" y="21"/>
                  </a:cubicBezTo>
                  <a:cubicBezTo>
                    <a:pt x="0" y="21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6"/>
            <p:cNvSpPr>
              <a:spLocks/>
            </p:cNvSpPr>
            <p:nvPr/>
          </p:nvSpPr>
          <p:spPr bwMode="auto">
            <a:xfrm>
              <a:off x="1706562" y="4594225"/>
              <a:ext cx="20638" cy="1746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0" y="6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2" y="6"/>
                    <a:pt x="3" y="5"/>
                    <a:pt x="4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7"/>
            <p:cNvSpPr>
              <a:spLocks/>
            </p:cNvSpPr>
            <p:nvPr/>
          </p:nvSpPr>
          <p:spPr bwMode="auto">
            <a:xfrm>
              <a:off x="1839912" y="4567238"/>
              <a:ext cx="30163" cy="269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9"/>
                </a:cxn>
                <a:cxn ang="0">
                  <a:pos x="12" y="9"/>
                </a:cxn>
                <a:cxn ang="0">
                  <a:pos x="13" y="6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13" h="12">
                  <a:moveTo>
                    <a:pt x="0" y="4"/>
                  </a:moveTo>
                  <a:cubicBezTo>
                    <a:pt x="1" y="6"/>
                    <a:pt x="3" y="8"/>
                    <a:pt x="5" y="9"/>
                  </a:cubicBezTo>
                  <a:cubicBezTo>
                    <a:pt x="7" y="10"/>
                    <a:pt x="10" y="12"/>
                    <a:pt x="12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0"/>
            <p:cNvSpPr>
              <a:spLocks/>
            </p:cNvSpPr>
            <p:nvPr/>
          </p:nvSpPr>
          <p:spPr bwMode="auto">
            <a:xfrm>
              <a:off x="1346199" y="5762625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rgbClr val="E74B3C"/>
            </a:solidFill>
            <a:ln w="7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293092" y="1449146"/>
            <a:ext cx="1074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By Gender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228912" y="3221540"/>
            <a:ext cx="116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16477" y="5511863"/>
            <a:ext cx="8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0" y="662716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6435061"/>
            <a:ext cx="915385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1911" y="4315825"/>
            <a:ext cx="1032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/>
              <a:t>Black or African American: 20.78%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55692" y="2641638"/>
            <a:ext cx="1032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/>
              <a:t>White: 46.19%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23973" y="5333828"/>
            <a:ext cx="1032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/>
              <a:t>Hispanic: 17.97%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91358" y="4641074"/>
            <a:ext cx="1032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/>
              <a:t>International: 5.53%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70542" y="4071509"/>
            <a:ext cx="804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/>
              <a:t>Multiracial: 5.29%</a:t>
            </a:r>
            <a:endParaRPr lang="en-US" sz="1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05542" y="3693390"/>
            <a:ext cx="1032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>
                <a:solidFill>
                  <a:schemeClr val="bg1"/>
                </a:solidFill>
              </a:rPr>
              <a:t>Asian: 2.37%</a:t>
            </a:r>
            <a:endParaRPr lang="en-US" sz="10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8745" y="3394097"/>
            <a:ext cx="1032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>
                <a:solidFill>
                  <a:schemeClr val="bg1"/>
                </a:solidFill>
              </a:rPr>
              <a:t>Unknown/Not Reported: 1.24%</a:t>
            </a:r>
            <a:endParaRPr lang="en-US" sz="10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92989" y="2830711"/>
            <a:ext cx="11668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000" b="1" dirty="0">
                <a:solidFill>
                  <a:schemeClr val="bg1"/>
                </a:solidFill>
              </a:rPr>
              <a:t>American Indian or Alaskan Native: 0.50%</a:t>
            </a:r>
            <a:endParaRPr lang="en-US" sz="1000" b="1" dirty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208102" y="3246885"/>
            <a:ext cx="537356" cy="137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351843" y="3547618"/>
            <a:ext cx="362656" cy="1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0" y="10213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70&quot;&gt;&lt;property id=&quot;20148&quot; value=&quot;5&quot;/&gt;&lt;property id=&quot;20300&quot; value=&quot;Slide 4&quot;/&gt;&lt;property id=&quot;20307&quot; value=&quot;262&quot;/&gt;&lt;/object&gt;&lt;object type=&quot;3&quot; unique_id=&quot;10095&quot;&gt;&lt;property id=&quot;20148&quot; value=&quot;5&quot;/&gt;&lt;property id=&quot;20300&quot; value=&quot;Slide 6&quot;/&gt;&lt;property id=&quot;20307&quot; value=&quot;263&quot;/&gt;&lt;/object&gt;&lt;object type=&quot;3&quot; unique_id=&quot;10123&quot;&gt;&lt;property id=&quot;20148&quot; value=&quot;5&quot;/&gt;&lt;property id=&quot;20300&quot; value=&quot;Slide 7&quot;/&gt;&lt;property id=&quot;20307&quot; value=&quot;264&quot;/&gt;&lt;/object&gt;&lt;object type=&quot;3&quot; unique_id=&quot;10164&quot;&gt;&lt;property id=&quot;20148&quot; value=&quot;5&quot;/&gt;&lt;property id=&quot;20300&quot; value=&quot;Slide 8&quot;/&gt;&lt;property id=&quot;20307&quot; value=&quot;265&quot;/&gt;&lt;/object&gt;&lt;object type=&quot;3&quot; unique_id=&quot;10165&quot;&gt;&lt;property id=&quot;20148&quot; value=&quot;5&quot;/&gt;&lt;property id=&quot;20300&quot; value=&quot;Slide 9&quot;/&gt;&lt;property id=&quot;20307&quot; value=&quot;266&quot;/&gt;&lt;/object&gt;&lt;object type=&quot;3&quot; unique_id=&quot;10202&quot;&gt;&lt;property id=&quot;20148&quot; value=&quot;5&quot;/&gt;&lt;property id=&quot;20300&quot; value=&quot;Slide 10&quot;/&gt;&lt;property id=&quot;20307&quot; value=&quot;267&quot;/&gt;&lt;/object&gt;&lt;object type=&quot;3&quot; unique_id=&quot;10255&quot;&gt;&lt;property id=&quot;20148&quot; value=&quot;5&quot;/&gt;&lt;property id=&quot;20300&quot; value=&quot;Slide 12&quot;/&gt;&lt;property id=&quot;20307&quot; value=&quot;269&quot;/&gt;&lt;/object&gt;&lt;object type=&quot;3&quot; unique_id=&quot;10256&quot;&gt;&lt;property id=&quot;20148&quot; value=&quot;5&quot;/&gt;&lt;property id=&quot;20300&quot; value=&quot;Slide 11&quot;/&gt;&lt;property id=&quot;20307&quot; value=&quot;268&quot;/&gt;&lt;/object&gt;&lt;object type=&quot;3&quot; unique_id=&quot;10332&quot;&gt;&lt;property id=&quot;20148&quot; value=&quot;5&quot;/&gt;&lt;property id=&quot;20300&quot; value=&quot;Slide 13&quot;/&gt;&lt;property id=&quot;20307&quot; value=&quot;270&quot;/&gt;&lt;/object&gt;&lt;object type=&quot;3&quot; unique_id=&quot;10381&quot;&gt;&lt;property id=&quot;20148&quot; value=&quot;5&quot;/&gt;&lt;property id=&quot;20300&quot; value=&quot;Slide 14&quot;/&gt;&lt;property id=&quot;20307&quot; value=&quot;271&quot;/&gt;&lt;/object&gt;&lt;object type=&quot;3&quot; unique_id=&quot;10471&quot;&gt;&lt;property id=&quot;20148&quot; value=&quot;5&quot;/&gt;&lt;property id=&quot;20300&quot; value=&quot;Slide 16&quot;/&gt;&lt;property id=&quot;20307&quot; value=&quot;274&quot;/&gt;&lt;/object&gt;&lt;object type=&quot;3&quot; unique_id=&quot;10552&quot;&gt;&lt;property id=&quot;20148&quot; value=&quot;5&quot;/&gt;&lt;property id=&quot;20300&quot; value=&quot;Slide 18&quot;/&gt;&lt;property id=&quot;20307&quot; value=&quot;275&quot;/&gt;&lt;/object&gt;&lt;object type=&quot;3&quot; unique_id=&quot;10574&quot;&gt;&lt;property id=&quot;20148&quot; value=&quot;5&quot;/&gt;&lt;property id=&quot;20300&quot; value=&quot;Slide 17&quot;/&gt;&lt;property id=&quot;20307&quot; value=&quot;276&quot;/&gt;&lt;/object&gt;&lt;object type=&quot;3&quot; unique_id=&quot;10817&quot;&gt;&lt;property id=&quot;20148&quot; value=&quot;5&quot;/&gt;&lt;property id=&quot;20300&quot; value=&quot;Slide 19&quot;/&gt;&lt;property id=&quot;20307&quot; value=&quot;277&quot;/&gt;&lt;/object&gt;&lt;object type=&quot;3&quot; unique_id=&quot;10818&quot;&gt;&lt;property id=&quot;20148&quot; value=&quot;5&quot;/&gt;&lt;property id=&quot;20300&quot; value=&quot;Slide 20&quot;/&gt;&lt;property id=&quot;20307&quot; value=&quot;278&quot;/&gt;&lt;/object&gt;&lt;object type=&quot;3&quot; unique_id=&quot;11262&quot;&gt;&lt;property id=&quot;20148&quot; value=&quot;5&quot;/&gt;&lt;property id=&quot;20300&quot; value=&quot;Slide 22 - &amp;quot;&amp;#x0D;&amp;#x0A;&amp;quot;&quot;/&gt;&lt;property id=&quot;20307&quot; value=&quot;280&quot;/&gt;&lt;/object&gt;&lt;object type=&quot;3&quot; unique_id=&quot;11287&quot;&gt;&lt;property id=&quot;20148&quot; value=&quot;5&quot;/&gt;&lt;property id=&quot;20300&quot; value=&quot;Slide 3&quot;/&gt;&lt;property id=&quot;20307&quot; value=&quot;261&quot;/&gt;&lt;/object&gt;&lt;object type=&quot;3&quot; unique_id=&quot;11288&quot;&gt;&lt;property id=&quot;20148&quot; value=&quot;5&quot;/&gt;&lt;property id=&quot;20300&quot; value=&quot;Slide 15&quot;/&gt;&lt;property id=&quot;20307&quot; value=&quot;282&quot;/&gt;&lt;/object&gt;&lt;object type=&quot;3&quot; unique_id=&quot;11292&quot;&gt;&lt;property id=&quot;20148&quot; value=&quot;5&quot;/&gt;&lt;property id=&quot;20300&quot; value=&quot;Slide 21&quot;/&gt;&lt;property id=&quot;20307&quot; value=&quot;279&quot;/&gt;&lt;/object&gt;&lt;object type=&quot;3&quot; unique_id=&quot;11293&quot;&gt;&lt;property id=&quot;20148&quot; value=&quot;5&quot;/&gt;&lt;property id=&quot;20300&quot; value=&quot;Slide 5&quot;/&gt;&lt;property id=&quot;20307&quot; value=&quot;285&quot;/&gt;&lt;/object&gt;&lt;object type=&quot;3&quot; unique_id=&quot;11414&quot;&gt;&lt;property id=&quot;20148&quot; value=&quot;5&quot;/&gt;&lt;property id=&quot;20300&quot; value=&quot;Slide 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13951</TotalTime>
  <Words>1771</Words>
  <Application>Microsoft Office PowerPoint</Application>
  <PresentationFormat>On-screen Show (4:3)</PresentationFormat>
  <Paragraphs>1011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Texas A&amp;M University -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Mamilla</dc:creator>
  <cp:lastModifiedBy>Karin Thomas</cp:lastModifiedBy>
  <cp:revision>702</cp:revision>
  <cp:lastPrinted>2017-07-05T15:58:43Z</cp:lastPrinted>
  <dcterms:created xsi:type="dcterms:W3CDTF">2016-03-07T15:36:53Z</dcterms:created>
  <dcterms:modified xsi:type="dcterms:W3CDTF">2018-07-02T16:33:42Z</dcterms:modified>
</cp:coreProperties>
</file>