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61" r:id="rId4"/>
    <p:sldId id="262" r:id="rId5"/>
    <p:sldId id="28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2" r:id="rId16"/>
    <p:sldId id="274" r:id="rId17"/>
    <p:sldId id="276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94513" cy="91805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9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1">
          <p15:clr>
            <a:srgbClr val="A4A3A4"/>
          </p15:clr>
        </p15:guide>
        <p15:guide id="2" pos="217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Thomas" initials="KT" lastIdx="6" clrIdx="0"/>
  <p:cmAuthor id="1" name="Hari Mamilla" initials="H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F0B310"/>
    <a:srgbClr val="0A2846"/>
    <a:srgbClr val="191E3C"/>
    <a:srgbClr val="1B9E77"/>
    <a:srgbClr val="7570B3"/>
    <a:srgbClr val="D95F02"/>
    <a:srgbClr val="EFB211"/>
    <a:srgbClr val="F6F6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97964" autoAdjust="0"/>
  </p:normalViewPr>
  <p:slideViewPr>
    <p:cSldViewPr snapToGrid="0">
      <p:cViewPr>
        <p:scale>
          <a:sx n="100" d="100"/>
          <a:sy n="100" d="100"/>
        </p:scale>
        <p:origin x="-1374" y="-354"/>
      </p:cViewPr>
      <p:guideLst>
        <p:guide orient="horz" pos="141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-5616" y="-120"/>
      </p:cViewPr>
      <p:guideLst>
        <p:guide orient="horz" pos="2891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1743867388543"/>
          <c:y val="0.10092241617965782"/>
          <c:w val="0.78022209596803538"/>
          <c:h val="0.841717353170853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43-4156-8E10-BE1B634FAFA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43-4156-8E10-BE1B634FAFAF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dLbls>
            <c:numFmt formatCode="#,##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Sheet1!#REF!</c:f>
            </c:multiLvlStrRef>
          </c:cat>
          <c:val>
            <c:numRef>
              <c:f>Sheet1!$A$2:$A$2</c:f>
              <c:numCache>
                <c:formatCode>General</c:formatCode>
                <c:ptCount val="1"/>
                <c:pt idx="0">
                  <c:v>537.4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43-4156-8E10-BE1B634FAF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5"/>
        <c:axId val="45831296"/>
        <c:axId val="45832832"/>
      </c:barChart>
      <c:catAx>
        <c:axId val="4583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FF"/>
                </a:solidFill>
              </a:defRPr>
            </a:pPr>
            <a:endParaRPr lang="en-US"/>
          </a:p>
        </c:txPr>
        <c:crossAx val="45832832"/>
        <c:crosses val="autoZero"/>
        <c:auto val="1"/>
        <c:lblAlgn val="ctr"/>
        <c:lblOffset val="100"/>
        <c:noMultiLvlLbl val="0"/>
      </c:catAx>
      <c:valAx>
        <c:axId val="45832832"/>
        <c:scaling>
          <c:orientation val="minMax"/>
          <c:max val="6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83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13298733644"/>
          <c:y val="1.46595980350689E-2"/>
          <c:w val="0.68069143700787405"/>
          <c:h val="0.8744374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 COUNT</c:v>
                </c:pt>
              </c:strCache>
            </c:strRef>
          </c:tx>
          <c:spPr>
            <a:solidFill>
              <a:srgbClr val="003E80"/>
            </a:solidFill>
          </c:spPr>
          <c:invertIfNegative val="0"/>
          <c:trendline>
            <c:spPr>
              <a:ln w="9525" cap="flat" cmpd="sng" algn="ctr">
                <a:solidFill>
                  <a:srgbClr val="FFC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Sheet1!$A$2:$A$11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9075</c:v>
                </c:pt>
                <c:pt idx="1">
                  <c:v>10280</c:v>
                </c:pt>
                <c:pt idx="2">
                  <c:v>10726</c:v>
                </c:pt>
                <c:pt idx="3">
                  <c:v>11187</c:v>
                </c:pt>
                <c:pt idx="4">
                  <c:v>11068</c:v>
                </c:pt>
                <c:pt idx="5">
                  <c:v>11490</c:v>
                </c:pt>
                <c:pt idx="6">
                  <c:v>12302</c:v>
                </c:pt>
                <c:pt idx="7">
                  <c:v>12385</c:v>
                </c:pt>
                <c:pt idx="8">
                  <c:v>12490</c:v>
                </c:pt>
                <c:pt idx="9">
                  <c:v>12072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28-429D-9114-4F87C331F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34016"/>
        <c:axId val="33335552"/>
      </c:barChart>
      <c:catAx>
        <c:axId val="333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33335552"/>
        <c:crosses val="autoZero"/>
        <c:auto val="1"/>
        <c:lblAlgn val="ctr"/>
        <c:lblOffset val="100"/>
        <c:noMultiLvlLbl val="0"/>
      </c:catAx>
      <c:valAx>
        <c:axId val="3333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3333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131124234470694E-2"/>
          <c:y val="0"/>
          <c:w val="0.8951030183727034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 Miles or Less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77-4FF8-8FE2-192C73F03F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100 Miles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77-4FF8-8FE2-192C73F03F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222222222222215E-2"/>
                  <c:y val="-0.1652439993686672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77-4FF8-8FE2-192C73F03F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277777777777671E-2"/>
                  <c:y val="-0.2825911873261265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77-4FF8-8FE2-192C73F03F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-0.2131408107798751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77-4FF8-8FE2-192C73F03F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Over 400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444444444444446E-2"/>
                  <c:y val="0.1867975645037107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77-4FF8-8FE2-192C73F03F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824256"/>
        <c:axId val="195842432"/>
      </c:barChart>
      <c:catAx>
        <c:axId val="19582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842432"/>
        <c:crosses val="autoZero"/>
        <c:auto val="1"/>
        <c:lblAlgn val="ctr"/>
        <c:lblOffset val="100"/>
        <c:noMultiLvlLbl val="0"/>
      </c:catAx>
      <c:valAx>
        <c:axId val="1958424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5824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Male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0018862387166"/>
          <c:y val="9.4214201463338476E-2"/>
          <c:w val="0.81694409087896835"/>
          <c:h val="0.755288651695542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E1-4D10-9A4D-960BA974EB6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E1-4D10-9A4D-960BA974EB68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cat>
            <c:multiLvlStrRef>
              <c:f>Sheet1!#REF!</c:f>
            </c:multiLvlStrRef>
          </c:cat>
          <c:val>
            <c:numRef>
              <c:f>Sheet1!$A$2:$A$2</c:f>
              <c:numCache>
                <c:formatCode>General</c:formatCode>
                <c:ptCount val="1"/>
                <c:pt idx="0">
                  <c:v>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E1-4D10-9A4D-960BA974EB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6"/>
        <c:overlap val="15"/>
        <c:axId val="45861504"/>
        <c:axId val="45887872"/>
      </c:barChart>
      <c:catAx>
        <c:axId val="458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887872"/>
        <c:crosses val="autoZero"/>
        <c:auto val="1"/>
        <c:lblAlgn val="ctr"/>
        <c:lblOffset val="100"/>
        <c:noMultiLvlLbl val="0"/>
      </c:catAx>
      <c:valAx>
        <c:axId val="45887872"/>
        <c:scaling>
          <c:orientation val="minMax"/>
          <c:max val="6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86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164250920742496"/>
          <c:w val="1"/>
          <c:h val="8.5552806572413084E-2"/>
        </c:manualLayout>
      </c:layout>
      <c:overlay val="0"/>
      <c:txPr>
        <a:bodyPr/>
        <a:lstStyle/>
        <a:p>
          <a:pPr>
            <a:defRPr sz="18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71061103822094"/>
          <c:y val="0.10161857006454776"/>
          <c:w val="0.78705102983952224"/>
          <c:h val="0.8414896415790068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239785316167961E-2"/>
                  <c:y val="9.351233216709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21-410B-B691-6BE2BFEC38C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5062673128143934E-2"/>
                  <c:y val="9.6632005539753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21-410B-B691-6BE2BFEC38C3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221-410B-B691-6BE2BFEC38C3}"/>
              </c:ext>
            </c:extLst>
          </c:dPt>
          <c:cat>
            <c:multiLvlStrRef>
              <c:f>Sheet1!#REF!</c:f>
            </c:multiLvlStrRef>
          </c:cat>
          <c:val>
            <c:numRef>
              <c:f>Sheet1!$A$2:$A$2</c:f>
              <c:numCache>
                <c:formatCode>General</c:formatCode>
                <c:ptCount val="1"/>
                <c:pt idx="0">
                  <c:v>20.3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21-410B-B691-6BE2BFEC38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25"/>
        <c:axId val="45953792"/>
        <c:axId val="45955328"/>
      </c:barChart>
      <c:catAx>
        <c:axId val="4595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955328"/>
        <c:crosses val="autoZero"/>
        <c:auto val="1"/>
        <c:lblAlgn val="ctr"/>
        <c:lblOffset val="100"/>
        <c:noMultiLvlLbl val="0"/>
      </c:catAx>
      <c:valAx>
        <c:axId val="4595532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95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College of Business</a:t>
            </a:r>
          </a:p>
        </c:rich>
      </c:tx>
      <c:layout>
        <c:manualLayout>
          <c:xMode val="edge"/>
          <c:yMode val="edge"/>
          <c:x val="0.25806292620074101"/>
          <c:y val="5.55581317418918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Lbls>
            <c:dLbl>
              <c:idx val="0"/>
              <c:layout>
                <c:manualLayout>
                  <c:x val="-3.9838231099595722E-2"/>
                  <c:y val="0.126983578416147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626483809985996E-2"/>
                  <c:y val="0.134256006621479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959385121857432E-2"/>
                  <c:y val="-9.72442291724823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231</c:v>
                </c:pt>
                <c:pt idx="1">
                  <c:v>281</c:v>
                </c:pt>
                <c:pt idx="2">
                  <c:v>606</c:v>
                </c:pt>
                <c:pt idx="3">
                  <c:v>1013</c:v>
                </c:pt>
                <c:pt idx="4">
                  <c:v>13</c:v>
                </c:pt>
                <c:pt idx="5">
                  <c:v>1326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9C-405E-B871-631B03451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38777950834102"/>
          <c:y val="0.208423132812143"/>
          <c:w val="0.23120902009834499"/>
          <c:h val="0.66113184998380603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dirty="0" smtClean="0"/>
              <a:t>College of Agricultural Sciences and </a:t>
            </a:r>
            <a:br>
              <a:rPr lang="en-US" dirty="0" smtClean="0"/>
            </a:br>
            <a:r>
              <a:rPr lang="en-US" dirty="0" smtClean="0"/>
              <a:t>Natural Resources</a:t>
            </a:r>
            <a:endParaRPr lang="en-US" dirty="0"/>
          </a:p>
        </c:rich>
      </c:tx>
      <c:layout>
        <c:manualLayout>
          <c:xMode val="edge"/>
          <c:yMode val="edge"/>
          <c:x val="0.2142333202256114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69397772559808"/>
          <c:y val="0.41827725526446885"/>
          <c:w val="0.49235280434851153"/>
          <c:h val="0.564400982430345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 of Agriculture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4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109</c:v>
                </c:pt>
                <c:pt idx="1">
                  <c:v>72</c:v>
                </c:pt>
                <c:pt idx="2">
                  <c:v>70</c:v>
                </c:pt>
                <c:pt idx="3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28-4BC9-BA9F-1328DB286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256610723861551"/>
          <c:y val="0.38537368279470485"/>
          <c:w val="0.26332838174762602"/>
          <c:h val="0.50713393995693501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rgbClr val="FFFFFF"/>
                </a:solidFill>
              </a:rPr>
              <a:t>College of Science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&amp; Engineering</a:t>
            </a:r>
          </a:p>
        </c:rich>
      </c:tx>
      <c:layout>
        <c:manualLayout>
          <c:xMode val="edge"/>
          <c:yMode val="edge"/>
          <c:x val="0.3043125506426601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626362368151449"/>
          <c:y val="0.33117709777035481"/>
          <c:w val="0.43251325229104171"/>
          <c:h val="0.648769793070071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Science &amp; Engineering</c:v>
                </c:pt>
              </c:strCache>
            </c:strRef>
          </c:tx>
          <c:dLbls>
            <c:dLbl>
              <c:idx val="4"/>
              <c:layout>
                <c:manualLayout>
                  <c:x val="1.3181894619055366E-2"/>
                  <c:y val="-4.481159353926718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Freshman   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291</c:v>
                </c:pt>
                <c:pt idx="1">
                  <c:v>237</c:v>
                </c:pt>
                <c:pt idx="2">
                  <c:v>284</c:v>
                </c:pt>
                <c:pt idx="3">
                  <c:v>372</c:v>
                </c:pt>
                <c:pt idx="4">
                  <c:v>11</c:v>
                </c:pt>
                <c:pt idx="5">
                  <c:v>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30-48A1-A2B2-D4D3431FD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92888987604704"/>
          <c:y val="0.32178411091106202"/>
          <c:w val="0.22177899523383299"/>
          <c:h val="0.60408728155236302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rgbClr val="FFFFFF"/>
                </a:solidFill>
              </a:rPr>
              <a:t>College of Humanities,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Social Sciences &amp; Arts</a:t>
            </a:r>
          </a:p>
        </c:rich>
      </c:tx>
      <c:layout>
        <c:manualLayout>
          <c:xMode val="edge"/>
          <c:yMode val="edge"/>
          <c:x val="0.2479833102986686"/>
          <c:y val="1.4965114785572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18698456773474"/>
          <c:y val="0.40100771672058916"/>
          <c:w val="0.42745939780281239"/>
          <c:h val="0.585330880256906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Humanities, Social Sciences &amp; Arts</c:v>
                </c:pt>
              </c:strCache>
            </c:strRef>
          </c:tx>
          <c:dLbls>
            <c:dLbl>
              <c:idx val="4"/>
              <c:layout>
                <c:manualLayout>
                  <c:x val="2.4407928812673448E-2"/>
                  <c:y val="7.34940322185954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600302392166083E-3"/>
                  <c:y val="1.50486987782546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Freshman   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1103</c:v>
                </c:pt>
                <c:pt idx="1">
                  <c:v>372</c:v>
                </c:pt>
                <c:pt idx="2">
                  <c:v>466</c:v>
                </c:pt>
                <c:pt idx="3">
                  <c:v>456</c:v>
                </c:pt>
                <c:pt idx="4">
                  <c:v>59</c:v>
                </c:pt>
                <c:pt idx="5">
                  <c:v>419</c:v>
                </c:pt>
                <c:pt idx="6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0C-4C38-8EA5-213FD8E66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99730130441301"/>
          <c:y val="0.31768110636583002"/>
          <c:w val="0.220677151061489"/>
          <c:h val="0.59609783650003301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College of Education and Human Services</a:t>
            </a:r>
          </a:p>
        </c:rich>
      </c:tx>
      <c:layout>
        <c:manualLayout>
          <c:xMode val="edge"/>
          <c:yMode val="edge"/>
          <c:x val="0.1683883909869531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Education and Human Services</c:v>
                </c:pt>
              </c:strCache>
            </c:strRef>
          </c:tx>
          <c:dLbls>
            <c:dLbl>
              <c:idx val="4"/>
              <c:layout>
                <c:manualLayout>
                  <c:x val="2.5633935552371773E-2"/>
                  <c:y val="-8.70452645145322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332</c:v>
                </c:pt>
                <c:pt idx="1">
                  <c:v>360</c:v>
                </c:pt>
                <c:pt idx="2">
                  <c:v>594</c:v>
                </c:pt>
                <c:pt idx="3">
                  <c:v>825</c:v>
                </c:pt>
                <c:pt idx="4">
                  <c:v>17</c:v>
                </c:pt>
                <c:pt idx="5">
                  <c:v>1116</c:v>
                </c:pt>
                <c:pt idx="6">
                  <c:v>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01726192481112"/>
          <c:y val="0.20778792955467904"/>
          <c:w val="0.56263262560230576"/>
          <c:h val="0.71095211384420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Ethnicity</c:v>
                </c:pt>
              </c:strCache>
            </c:strRef>
          </c:tx>
          <c:dLbls>
            <c:dLbl>
              <c:idx val="0"/>
              <c:layout>
                <c:manualLayout>
                  <c:x val="-2.7551873622537179E-2"/>
                  <c:y val="0.179053389022478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259251133604676"/>
                  <c:y val="-0.115068724003556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675023919263496"/>
                  <c:y val="-0.123366448790339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65204321944639E-2"/>
                  <c:y val="-1.683155375676696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7864025700804834"/>
                  <c:y val="-5.03047138732201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6573182022181418"/>
                  <c:y val="-8.535842038536746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96765095991122E-3"/>
                  <c:y val="9.386651083599524E-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056468579054653E-3"/>
                  <c:y val="-6.471914745971597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264309909903348E-3"/>
                  <c:y val="-0.233340527656901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ysClr val="window" lastClr="FFFFFF"/>
                  </a:solidFill>
                </a:ln>
              </c:spPr>
            </c:leaderLines>
          </c:dLbls>
          <c:cat>
            <c:strRef>
              <c:f>Sheet1!$A$2:$A$10</c:f>
              <c:strCache>
                <c:ptCount val="9"/>
                <c:pt idx="0">
                  <c:v>White: 45.54%</c:v>
                </c:pt>
                <c:pt idx="1">
                  <c:v>Black or African American: 20.65%</c:v>
                </c:pt>
                <c:pt idx="2">
                  <c:v>Hispanic: 19.45%</c:v>
                </c:pt>
                <c:pt idx="3">
                  <c:v>International: 3.41%</c:v>
                </c:pt>
                <c:pt idx="4">
                  <c:v>Multiracial: 5.73%</c:v>
                </c:pt>
                <c:pt idx="5">
                  <c:v>Asian: 2.28%</c:v>
                </c:pt>
                <c:pt idx="6">
                  <c:v>Unknown/Not Reported: 2.30%</c:v>
                </c:pt>
                <c:pt idx="7">
                  <c:v>American Indian or Alaskan Native: 0.53%</c:v>
                </c:pt>
                <c:pt idx="8">
                  <c:v>Native Hawaiian or other Pacific Islander: 0.11%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5497</c:v>
                </c:pt>
                <c:pt idx="1">
                  <c:v>2493</c:v>
                </c:pt>
                <c:pt idx="2">
                  <c:v>2348</c:v>
                </c:pt>
                <c:pt idx="3">
                  <c:v>412</c:v>
                </c:pt>
                <c:pt idx="4">
                  <c:v>692</c:v>
                </c:pt>
                <c:pt idx="5">
                  <c:v>275</c:v>
                </c:pt>
                <c:pt idx="6">
                  <c:v>278</c:v>
                </c:pt>
                <c:pt idx="7">
                  <c:v>64</c:v>
                </c:pt>
                <c:pt idx="8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91-463A-9535-9876FC3E0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White: 45.54%</c:v>
                </c:pt>
                <c:pt idx="1">
                  <c:v>Black or African American: 20.65%</c:v>
                </c:pt>
                <c:pt idx="2">
                  <c:v>Hispanic: 19.45%</c:v>
                </c:pt>
                <c:pt idx="3">
                  <c:v>International: 3.41%</c:v>
                </c:pt>
                <c:pt idx="4">
                  <c:v>Multiracial: 5.73%</c:v>
                </c:pt>
                <c:pt idx="5">
                  <c:v>Asian: 2.28%</c:v>
                </c:pt>
                <c:pt idx="6">
                  <c:v>Unknown/Not Reported: 2.30%</c:v>
                </c:pt>
                <c:pt idx="7">
                  <c:v>American Indian or Alaskan Native: 0.53%</c:v>
                </c:pt>
                <c:pt idx="8">
                  <c:v>Native Hawaiian or other Pacific Islander: 0.11%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0.45535122597746852</c:v>
                </c:pt>
                <c:pt idx="1">
                  <c:v>0.20651093439363818</c:v>
                </c:pt>
                <c:pt idx="2">
                  <c:v>0.19449966865473825</c:v>
                </c:pt>
                <c:pt idx="3">
                  <c:v>3.4128561961563948E-2</c:v>
                </c:pt>
                <c:pt idx="4">
                  <c:v>5.7322730284956928E-2</c:v>
                </c:pt>
                <c:pt idx="5">
                  <c:v>2.2779986746189529E-2</c:v>
                </c:pt>
                <c:pt idx="6">
                  <c:v>2.3028495692511596E-2</c:v>
                </c:pt>
                <c:pt idx="7">
                  <c:v>5.3015241882041087E-3</c:v>
                </c:pt>
                <c:pt idx="8">
                  <c:v>1.0768721007289597E-3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91-463A-9535-9876FC3E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0.81354</cdr:x>
      <cdr:y>0.59253</cdr:y>
    </cdr:from>
    <cdr:to>
      <cdr:x>0.85625</cdr:x>
      <cdr:y>0.65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439024" y="3142218"/>
          <a:ext cx="390525" cy="304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0.84896</cdr:x>
      <cdr:y>0.5135</cdr:y>
    </cdr:from>
    <cdr:to>
      <cdr:x>0.89271</cdr:x>
      <cdr:y>0.64821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7762874" y="2723118"/>
          <a:ext cx="400052" cy="7143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0.93021</cdr:x>
      <cdr:y>0.59612</cdr:y>
    </cdr:from>
    <cdr:to>
      <cdr:x>0.93021</cdr:x>
      <cdr:y>0.64641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8505824" y="3161268"/>
          <a:ext cx="0" cy="266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0.93542</cdr:x>
      <cdr:y>0.84818</cdr:y>
    </cdr:from>
    <cdr:to>
      <cdr:x>0.95293</cdr:x>
      <cdr:y>0.89607</cdr:y>
    </cdr:to>
    <cdr:cxnSp macro="">
      <cdr:nvCxnSpPr>
        <cdr:cNvPr id="14" name="Straight Connector 13"/>
        <cdr:cNvCxnSpPr/>
      </cdr:nvCxnSpPr>
      <cdr:spPr>
        <a:xfrm xmlns:a="http://schemas.openxmlformats.org/drawingml/2006/main" flipH="1">
          <a:off x="8553449" y="4497943"/>
          <a:ext cx="160181" cy="254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6FE1-552E-A748-8F1F-CF8BB5800D1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D794-7DE2-A64B-9507-7D52A5FD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91F9-4532-294B-BE15-9F06AA7582E9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60863"/>
            <a:ext cx="5516563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7EDC-0BE2-B041-8300-B06B00B6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 Writing data is not available for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cohort isn’t mentioned in the white ppt so persistence rate may differ.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of</a:t>
            </a:r>
            <a:r>
              <a:rPr lang="en-US" baseline="0" dirty="0" smtClean="0"/>
              <a:t> share per college is calculated by total number students enrolled for 2017 i.e. 12490. Could not update College of Education %share – 4079/12490 = 32.65% but the pie chart </a:t>
            </a:r>
            <a:r>
              <a:rPr lang="en-US" baseline="0" smtClean="0"/>
              <a:t>is updated.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4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uc.edu/aboutUs/i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7292" r="17273" b="20305"/>
          <a:stretch/>
        </p:blipFill>
        <p:spPr bwMode="auto">
          <a:xfrm>
            <a:off x="6350" y="0"/>
            <a:ext cx="9137650" cy="57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5499" y="6094844"/>
            <a:ext cx="31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Academic Year </a:t>
            </a: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2018-2019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162675" y="6464176"/>
            <a:ext cx="277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u="sng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3"/>
              </a:rPr>
              <a:t>http://www.tamuc.edu/IER</a:t>
            </a:r>
            <a:endParaRPr lang="en-US" sz="1200" u="sng" dirty="0">
              <a:solidFill>
                <a:srgbClr val="FFC000"/>
              </a:solidFill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0689" y="3962200"/>
            <a:ext cx="3854374" cy="1837890"/>
          </a:xfrm>
          <a:prstGeom prst="rect">
            <a:avLst/>
          </a:prstGeom>
          <a:solidFill>
            <a:srgbClr val="191E3C">
              <a:alpha val="39000"/>
            </a:srgbClr>
          </a:solidFill>
          <a:ln cap="rnd"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00090"/>
            <a:ext cx="9144000" cy="24625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8368" y="5122982"/>
            <a:ext cx="472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INSTITUTIONAL RESEARCH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6470" y="4434961"/>
            <a:ext cx="472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FAST FACTS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084440"/>
            <a:ext cx="5248288" cy="7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62200" y="6646862"/>
            <a:ext cx="38798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40056"/>
              </p:ext>
            </p:extLst>
          </p:nvPr>
        </p:nvGraphicFramePr>
        <p:xfrm>
          <a:off x="666490" y="2552504"/>
          <a:ext cx="2544268" cy="32089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810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COUNT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68787149"/>
              </p:ext>
            </p:extLst>
          </p:nvPr>
        </p:nvGraphicFramePr>
        <p:xfrm>
          <a:off x="3687563" y="1328656"/>
          <a:ext cx="5581946" cy="50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Fall Enrollment Trend</a:t>
            </a:r>
          </a:p>
          <a:p>
            <a:pPr algn="ctr" fontAlgn="b"/>
            <a:r>
              <a:rPr lang="en-US" sz="1600" b="1" dirty="0">
                <a:solidFill>
                  <a:srgbClr val="8EB4E3"/>
                </a:solidFill>
              </a:rPr>
              <a:t>10-Year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27168"/>
            <a:ext cx="168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9244"/>
            <a:ext cx="915426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395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63388" y="5752196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663388" y="2498008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1582271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-1009425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2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00680"/>
              </p:ext>
            </p:extLst>
          </p:nvPr>
        </p:nvGraphicFramePr>
        <p:xfrm>
          <a:off x="-1" y="1375532"/>
          <a:ext cx="4205289" cy="505305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3431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Institution           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Paris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Junior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Dallas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Collin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County Community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Navarro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Trinity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Valley Community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Tarrant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University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North Texas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Blinn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Northeast Texas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Tyler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Junior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17758"/>
          <a:stretch/>
        </p:blipFill>
        <p:spPr bwMode="auto">
          <a:xfrm>
            <a:off x="4226505" y="1375533"/>
            <a:ext cx="4917495" cy="50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38399" y="4953000"/>
            <a:ext cx="40465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608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First-Time Transfer Students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b="1" cap="all" dirty="0">
                <a:solidFill>
                  <a:srgbClr val="FFFFFF"/>
                </a:solidFill>
              </a:rPr>
              <a:t>Top Feeder Schools</a:t>
            </a:r>
            <a:endParaRPr lang="en-US" sz="2000" b="1" cap="all" dirty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593"/>
            <a:ext cx="165505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16980" y="1352673"/>
            <a:ext cx="0" cy="508941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2858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" y="1350866"/>
            <a:ext cx="9016705" cy="507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Enrollment by Residency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1662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0514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9" y="642276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76187"/>
              </p:ext>
            </p:extLst>
          </p:nvPr>
        </p:nvGraphicFramePr>
        <p:xfrm>
          <a:off x="239762" y="4369801"/>
          <a:ext cx="3645412" cy="176919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95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8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1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Residency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of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12,072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239807" y="4369801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688934" y="5252825"/>
            <a:ext cx="181176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3006328" y="5252824"/>
            <a:ext cx="181176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194086" y="6135846"/>
            <a:ext cx="371812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9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338708927"/>
              </p:ext>
            </p:extLst>
          </p:nvPr>
        </p:nvGraphicFramePr>
        <p:xfrm>
          <a:off x="1" y="1172607"/>
          <a:ext cx="9144000" cy="530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Distribution of Total In-State Enrollment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429955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627168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02135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28016"/>
              </p:ext>
            </p:extLst>
          </p:nvPr>
        </p:nvGraphicFramePr>
        <p:xfrm>
          <a:off x="2790664" y="1474095"/>
          <a:ext cx="3576710" cy="19507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290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6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90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Distance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Students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 or Less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Over 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11363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 flipV="1">
            <a:off x="2754701" y="1422241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 rot="5400000" flipV="1">
            <a:off x="1745280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 rot="5400000" flipV="1">
            <a:off x="5368823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8" name="Rectangle 27"/>
          <p:cNvSpPr/>
          <p:nvPr/>
        </p:nvSpPr>
        <p:spPr>
          <a:xfrm flipV="1">
            <a:off x="2767703" y="3421365"/>
            <a:ext cx="363250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 smtClean="0">
                <a:solidFill>
                  <a:schemeClr val="bg1"/>
                </a:solidFill>
              </a:rPr>
              <a:t>Enrollment BY geographic origin</a:t>
            </a:r>
            <a:endParaRPr lang="en-US" sz="2000" b="1" cap="all" dirty="0">
              <a:solidFill>
                <a:schemeClr val="bg1"/>
              </a:solidFill>
            </a:endParaRPr>
          </a:p>
          <a:p>
            <a:pPr algn="ctr" font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782" y="6585871"/>
            <a:ext cx="252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42448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2646" y="1263102"/>
            <a:ext cx="1979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Counties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75204" y="1263101"/>
            <a:ext cx="215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States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31280" y="1263100"/>
            <a:ext cx="2006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Countries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782" y="1030315"/>
            <a:ext cx="914978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04"/>
              </p:ext>
            </p:extLst>
          </p:nvPr>
        </p:nvGraphicFramePr>
        <p:xfrm>
          <a:off x="738368" y="1693596"/>
          <a:ext cx="1880738" cy="298388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012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30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County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Dallas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Hunt</a:t>
                      </a:r>
                      <a:endParaRPr lang="en-US" sz="10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Collin</a:t>
                      </a:r>
                      <a:endParaRPr lang="en-US" sz="10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Tarrant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Rockwall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Hopkins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Denton</a:t>
                      </a:r>
                      <a:endParaRPr lang="en-US" sz="10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Kaufman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Harris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Lamar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087308"/>
              </p:ext>
            </p:extLst>
          </p:nvPr>
        </p:nvGraphicFramePr>
        <p:xfrm>
          <a:off x="3522389" y="1703092"/>
          <a:ext cx="2061883" cy="297439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2539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0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11363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Oklahoma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Louisiana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Arkansas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Illinois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Pennsylvania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Missouri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Virginia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67859"/>
              </p:ext>
            </p:extLst>
          </p:nvPr>
        </p:nvGraphicFramePr>
        <p:xfrm>
          <a:off x="6477002" y="1709809"/>
          <a:ext cx="1889005" cy="296767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097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1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11585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Bangladesh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Vietnam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flipV="1">
            <a:off x="692646" y="1647875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 flipV="1">
            <a:off x="3498062" y="1648353"/>
            <a:ext cx="213448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31280" y="1652558"/>
            <a:ext cx="197922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2646" y="4654385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 flipV="1">
            <a:off x="3502958" y="4654626"/>
            <a:ext cx="212958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 flipV="1">
            <a:off x="6431282" y="4653120"/>
            <a:ext cx="1979225" cy="4655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5400000" flipV="1">
            <a:off x="1123400" y="3151203"/>
            <a:ext cx="3044178" cy="52767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 rot="5400000" flipV="1">
            <a:off x="-808726" y="3152577"/>
            <a:ext cx="3048468" cy="4572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5400000" flipV="1">
            <a:off x="4117755" y="3139838"/>
            <a:ext cx="2983415" cy="4616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 rot="5400000" flipV="1">
            <a:off x="1972585" y="3150970"/>
            <a:ext cx="3051751" cy="46515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5400000" flipV="1">
            <a:off x="6865095" y="3153471"/>
            <a:ext cx="304754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 rot="5400000" flipV="1">
            <a:off x="4943106" y="3166208"/>
            <a:ext cx="3022073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539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Program AREAS by Level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85513"/>
              </p:ext>
            </p:extLst>
          </p:nvPr>
        </p:nvGraphicFramePr>
        <p:xfrm>
          <a:off x="1892542" y="1248727"/>
          <a:ext cx="5358916" cy="492413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16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6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533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Classification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 AREAS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Undergraduate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Undeclared Major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Interdisciplinary Studies,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Arts &amp; Sciences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and Management,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Criminal Justice/Safety Studies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Music,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Biology/Biological Sciences,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Animal Sciences,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636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Administration and Management,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Analytics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and Information Sciences,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Counselor Education/School Counseling and Guidance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Curriculum and Instruction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Leadership and Administration,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Work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 and Information Science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Undeclared Major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Leadership and Administration,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Education/Higher Education Administration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Education and Teaching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Counselor Education/School Counseling and Guidance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Language and Literature,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Psychology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3101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7168"/>
            <a:ext cx="174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Source: CBM001, Certified Data.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5304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8805" y="1203008"/>
            <a:ext cx="542849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868805" y="6175243"/>
            <a:ext cx="5427278" cy="4698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5400000" flipV="1">
            <a:off x="4764833" y="3689759"/>
            <a:ext cx="501922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93460" y="3690750"/>
            <a:ext cx="4970255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266" r="31290" b="-266"/>
          <a:stretch/>
        </p:blipFill>
        <p:spPr>
          <a:xfrm>
            <a:off x="4572000" y="1366245"/>
            <a:ext cx="4572000" cy="510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Undergraduate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2018-2019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3739"/>
            <a:ext cx="2554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8EB4E3"/>
                </a:solidFill>
                <a:cs typeface="Times New Roman" pitchFamily="18" charset="0"/>
              </a:rPr>
              <a:t>Source: IPEDS Institutional Characteristics </a:t>
            </a:r>
            <a:r>
              <a:rPr lang="en-US" sz="900" i="1" dirty="0" smtClean="0">
                <a:solidFill>
                  <a:srgbClr val="8EB4E3"/>
                </a:solidFill>
                <a:cs typeface="Times New Roman" pitchFamily="18" charset="0"/>
              </a:rPr>
              <a:t>2017-18</a:t>
            </a:r>
            <a:endParaRPr lang="en-US" sz="900" i="1" dirty="0">
              <a:solidFill>
                <a:srgbClr val="8EB4E3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590893" y="1369515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4427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19828"/>
              </p:ext>
            </p:extLst>
          </p:nvPr>
        </p:nvGraphicFramePr>
        <p:xfrm>
          <a:off x="529597" y="3919182"/>
          <a:ext cx="4587508" cy="189047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702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5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5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56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24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02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In-district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$17,240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$3,958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$3,958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$3,958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5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Per 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485704" y="3896322"/>
            <a:ext cx="461372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469032" y="4851061"/>
            <a:ext cx="195519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133264" y="4839632"/>
            <a:ext cx="193233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508562" y="5805795"/>
            <a:ext cx="461373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/>
          <a:stretch/>
        </p:blipFill>
        <p:spPr bwMode="auto">
          <a:xfrm>
            <a:off x="0" y="1381285"/>
            <a:ext cx="6814140" cy="50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6814139" y="1375532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2018-2019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1337"/>
            <a:ext cx="2528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Source: IPEDS Institutional Characteristics 2016-17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3939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88096"/>
              </p:ext>
            </p:extLst>
          </p:nvPr>
        </p:nvGraphicFramePr>
        <p:xfrm>
          <a:off x="2232432" y="2000033"/>
          <a:ext cx="6824466" cy="1817936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255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9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4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74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74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74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4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In-district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Per </a:t>
                      </a:r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2202663" y="1960548"/>
            <a:ext cx="688590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1261211" y="2888109"/>
            <a:ext cx="1900840" cy="4572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8135847" y="2881445"/>
            <a:ext cx="1887512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2225522" y="3815671"/>
            <a:ext cx="68769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33600" y="5973473"/>
            <a:ext cx="41910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078" y="47492"/>
            <a:ext cx="5995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Top Degrees Conferred 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2017-18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 fontAlgn="b">
              <a:defRPr/>
            </a:pPr>
            <a:endParaRPr lang="en-US" sz="1600" dirty="0">
              <a:solidFill>
                <a:srgbClr val="C6D9F1"/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41270"/>
              </p:ext>
            </p:extLst>
          </p:nvPr>
        </p:nvGraphicFramePr>
        <p:xfrm>
          <a:off x="1515641" y="903225"/>
          <a:ext cx="6142798" cy="522146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748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5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90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Degrees Awarded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Arts &amp; Sciences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Interdisciplinary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Liberal Studies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Criminal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Nursing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&amp;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Administration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Supervision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Analytics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Technology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&amp;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Sciences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 &amp; Supervision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Education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Language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Literature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Psychology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Elementary Teacher Education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2" y="6436033"/>
            <a:ext cx="915304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97169"/>
            <a:ext cx="1703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640606"/>
            <a:ext cx="914175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4853" y="870190"/>
            <a:ext cx="620002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515636" y="6071423"/>
            <a:ext cx="6199239" cy="46987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5400000" flipV="1">
            <a:off x="5074094" y="3477629"/>
            <a:ext cx="523584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1084141" y="3473694"/>
            <a:ext cx="524371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88118"/>
              </p:ext>
            </p:extLst>
          </p:nvPr>
        </p:nvGraphicFramePr>
        <p:xfrm>
          <a:off x="782958" y="1393044"/>
          <a:ext cx="7568562" cy="474205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92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9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7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7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17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64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Degree Level</a:t>
                      </a:r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Fall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Spring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Summer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Business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Baccalaureate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Education &amp; Human Services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Baccalaureate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Doctoral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34%</a:t>
                      </a:r>
                      <a:endParaRPr lang="en-US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Humanities, Social Sciences &amp; Arts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13%</a:t>
                      </a:r>
                      <a:endParaRPr lang="en-US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Science &amp; Engineering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  <a:endParaRPr lang="en-US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AGRICULTURAL SCIENCES AND NATURAL RESOURCES</a:t>
                      </a:r>
                      <a:endParaRPr lang="en-US" sz="1000" b="1" i="0" u="none" strike="noStrike" cap="all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  <a:endParaRPr lang="en-US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0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Total Texas A&amp;M University-Commerce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1,333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1,454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3,373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45331" y="1361611"/>
            <a:ext cx="7643813" cy="4788335"/>
          </a:xfrm>
          <a:prstGeom prst="rect">
            <a:avLst/>
          </a:prstGeom>
          <a:noFill/>
          <a:ln w="63500">
            <a:solidFill>
              <a:srgbClr val="EFB2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Degrees Awarded by College 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2018-2019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78" y="6600484"/>
            <a:ext cx="1730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9" y="642631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01570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5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b="21459"/>
          <a:stretch/>
        </p:blipFill>
        <p:spPr>
          <a:xfrm>
            <a:off x="-20746" y="1398392"/>
            <a:ext cx="9164746" cy="507386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33400" y="3810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3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New Freshman </a:t>
            </a: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Applied </a:t>
            </a:r>
            <a:br>
              <a:rPr lang="en-US" b="1" cap="all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Admitted &amp; Enrolled by gender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9534" y="6488668"/>
            <a:ext cx="550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*Admitted as a percentage of Applied, and Enrolled as Percentage of Admitted.</a:t>
            </a:r>
          </a:p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Local Banner Data, not certified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534" y="1352673"/>
            <a:ext cx="915353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-9534" y="6446881"/>
            <a:ext cx="9153534" cy="5075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674195"/>
              </p:ext>
            </p:extLst>
          </p:nvPr>
        </p:nvGraphicFramePr>
        <p:xfrm>
          <a:off x="559781" y="1652128"/>
          <a:ext cx="5486400" cy="139799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</a:tblPr>
              <a:tblGrid>
                <a:gridCol w="116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2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4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Female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10304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Admitted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Enrolled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rot="5400000" flipV="1">
            <a:off x="-181311" y="2320078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556259" y="3034789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556259" y="1605366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5400000" flipV="1">
            <a:off x="5331983" y="2320078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2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55254"/>
              </p:ext>
            </p:extLst>
          </p:nvPr>
        </p:nvGraphicFramePr>
        <p:xfrm>
          <a:off x="1877813" y="1502591"/>
          <a:ext cx="5306198" cy="438386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0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9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99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90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Academic </a:t>
                      </a:r>
                    </a:p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Year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Gender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Baccalaureate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2013-2014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3,079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2,976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2015-2016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1,676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2016-2017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1,666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91278217"/>
              </p:ext>
            </p:extLst>
          </p:nvPr>
        </p:nvGraphicFramePr>
        <p:xfrm>
          <a:off x="7031038" y="2550791"/>
          <a:ext cx="2743200" cy="192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1057" y="406080"/>
            <a:ext cx="599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Degrees Awarded</a:t>
            </a:r>
          </a:p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By Gender and Degree Level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27168"/>
            <a:ext cx="1792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19" y="641720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1396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43088" y="1471613"/>
            <a:ext cx="5362575" cy="4414838"/>
          </a:xfrm>
          <a:prstGeom prst="rect">
            <a:avLst/>
          </a:prstGeom>
          <a:noFill/>
          <a:ln w="63500">
            <a:solidFill>
              <a:srgbClr val="EFB2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 r="12886" b="14856"/>
          <a:stretch/>
        </p:blipFill>
        <p:spPr bwMode="auto">
          <a:xfrm>
            <a:off x="1" y="1398392"/>
            <a:ext cx="9144000" cy="50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Student/Faculty Ratio by College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468790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FTSE: Full-Time Student Equivalent, CBM001, Certified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FTE: Full-Time Faculty Equivalent, Local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29411"/>
            <a:ext cx="9144000" cy="6898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307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33536"/>
              </p:ext>
            </p:extLst>
          </p:nvPr>
        </p:nvGraphicFramePr>
        <p:xfrm>
          <a:off x="265369" y="3776264"/>
          <a:ext cx="5542974" cy="2580524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3278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19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05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College/School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FTSE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agricultural</a:t>
                      </a:r>
                      <a:r>
                        <a:rPr lang="en-US" sz="1000" b="1" i="0" u="none" strike="noStrike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sciences and natural resources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264.02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19:1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business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1,554.45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24:1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 &amp; human services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2,520.34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133.89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19:1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humanities, social sciences &amp; arts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2,267.31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96.62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23:1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</a:t>
                      </a:r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science &amp; engineering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1,879.75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22:1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Total: Texas A&amp;M University-Commerce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8,485.86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396.91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21:1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V="1">
            <a:off x="267675" y="3729158"/>
            <a:ext cx="556311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1073453" y="5024571"/>
            <a:ext cx="263653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535384" y="5001707"/>
            <a:ext cx="259081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4813" y="6319976"/>
            <a:ext cx="56088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3"/>
          <a:stretch/>
        </p:blipFill>
        <p:spPr bwMode="auto">
          <a:xfrm>
            <a:off x="14036" y="1412285"/>
            <a:ext cx="9129964" cy="50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152028"/>
              </p:ext>
            </p:extLst>
          </p:nvPr>
        </p:nvGraphicFramePr>
        <p:xfrm>
          <a:off x="4963067" y="4449128"/>
          <a:ext cx="4046984" cy="183358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  <a:tableStyleId>{ED083AE6-46FA-4A59-8FB0-9F97EB10719F}</a:tableStyleId>
              </a:tblPr>
              <a:tblGrid>
                <a:gridCol w="1011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1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1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7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Part 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Full 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effectLst/>
                        </a:rPr>
                        <a:t>Faculty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252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353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effectLst/>
                        </a:rPr>
                        <a:t>Staff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492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273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845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219200"/>
            <a:ext cx="7024744" cy="9514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FF"/>
                </a:solidFill>
              </a:rPr>
              <a:t>Employment Characteristics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2017-2018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869" y="6580094"/>
            <a:ext cx="1825704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900" b="1" i="1" kern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Source: IPEDS-Human Resources</a:t>
            </a:r>
            <a:endParaRPr lang="en-US" sz="900" b="1" i="1" kern="14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6656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2" y="642144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4935126" y="4405432"/>
            <a:ext cx="409778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 rot="5400000" flipV="1">
            <a:off x="3984426" y="5337313"/>
            <a:ext cx="19094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078171" y="5360170"/>
            <a:ext cx="1863757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16305" y="6269187"/>
            <a:ext cx="40937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7014" y="-676275"/>
            <a:ext cx="4344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2018-2019 IPEDS Human Resources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not in the IER shared drive as of 3/6/2019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3" y="2080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SAT/ACT Comparison for Enrolled Students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3" y="6481751"/>
            <a:ext cx="45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Local Banner Data, not certified; only tests taken in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2018 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included.</a:t>
            </a:r>
          </a:p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SAT Averages from The College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Board 2018 Report</a:t>
            </a:r>
            <a:endParaRPr lang="en-US" sz="9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70951758"/>
              </p:ext>
            </p:extLst>
          </p:nvPr>
        </p:nvGraphicFramePr>
        <p:xfrm>
          <a:off x="13314" y="1644060"/>
          <a:ext cx="3042306" cy="407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6313311"/>
              </p:ext>
            </p:extLst>
          </p:nvPr>
        </p:nvGraphicFramePr>
        <p:xfrm>
          <a:off x="3048000" y="1644060"/>
          <a:ext cx="3063239" cy="452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44888" y="1301664"/>
            <a:ext cx="2706331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Math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06768410"/>
              </p:ext>
            </p:extLst>
          </p:nvPr>
        </p:nvGraphicFramePr>
        <p:xfrm>
          <a:off x="6103620" y="1644060"/>
          <a:ext cx="3040378" cy="407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23854" y="1301665"/>
            <a:ext cx="2021226" cy="5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Evidence Based Reading and Writing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79821" y="1301665"/>
            <a:ext cx="2964178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ACT Composite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858540"/>
            <a:ext cx="9144000" cy="4623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6436032"/>
            <a:ext cx="914399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0"/>
          <a:stretch/>
        </p:blipFill>
        <p:spPr bwMode="auto">
          <a:xfrm>
            <a:off x="0" y="1398392"/>
            <a:ext cx="9144000" cy="50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54" y="244715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One Year </a:t>
            </a:r>
            <a:r>
              <a:rPr lang="en-US" sz="2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PERSISTENCE </a:t>
            </a:r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Rate </a:t>
            </a:r>
          </a:p>
          <a:p>
            <a:pPr algn="ctr" fontAlgn="b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First-Time, Full-Time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Undergraduate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fontAlgn="b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Entering Cohort 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2017, as of Fall 2018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algn="ctr" fontAlgn="b"/>
            <a:endParaRPr lang="en-US" sz="1600" b="1" dirty="0">
              <a:solidFill>
                <a:srgbClr val="8EB4E3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756" y="6710679"/>
            <a:ext cx="4561740" cy="1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-6756" y="1352673"/>
            <a:ext cx="915075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4728"/>
            <a:ext cx="915075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44298"/>
              </p:ext>
            </p:extLst>
          </p:nvPr>
        </p:nvGraphicFramePr>
        <p:xfrm>
          <a:off x="1788882" y="1769824"/>
          <a:ext cx="5642859" cy="1077273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2373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5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6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927" marR="8927" marT="8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Persistence Rate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72.6%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Texas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101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9.7%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Total</a:t>
                      </a:r>
                    </a:p>
                  </a:txBody>
                  <a:tcPr marL="51299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860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82.2%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1795394" y="1724552"/>
            <a:ext cx="56656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1795393" y="2845139"/>
            <a:ext cx="566569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6855077" y="2284846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1189381" y="2284846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t="3999" r="13531" b="3999"/>
          <a:stretch/>
        </p:blipFill>
        <p:spPr>
          <a:xfrm>
            <a:off x="0" y="1375431"/>
            <a:ext cx="5090467" cy="508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26836"/>
              </p:ext>
            </p:extLst>
          </p:nvPr>
        </p:nvGraphicFramePr>
        <p:xfrm>
          <a:off x="5100919" y="1398392"/>
          <a:ext cx="4043080" cy="505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10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7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932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ENTERING FALL COHORT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0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991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31.4%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27.9%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3.5%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928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46.0%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38.5%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7.5%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74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825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49.0%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40.0%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9.0%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60" y="5648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Graduation Rate as of </a:t>
            </a:r>
            <a:r>
              <a:rPr lang="en-US" sz="2000" b="1" cap="all" dirty="0" smtClean="0">
                <a:solidFill>
                  <a:schemeClr val="bg1"/>
                </a:solidFill>
              </a:rPr>
              <a:t>2018</a:t>
            </a:r>
            <a:endParaRPr lang="en-US" b="1" cap="al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" y="6684358"/>
            <a:ext cx="4561740" cy="14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527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90467" y="1375532"/>
            <a:ext cx="12831" cy="50847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1" b="13891"/>
          <a:stretch/>
        </p:blipFill>
        <p:spPr>
          <a:xfrm>
            <a:off x="3908614" y="1375531"/>
            <a:ext cx="5235386" cy="505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716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Top Feeder Schools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Time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College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2018 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426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873531"/>
              </p:ext>
            </p:extLst>
          </p:nvPr>
        </p:nvGraphicFramePr>
        <p:xfrm>
          <a:off x="107576" y="1470213"/>
          <a:ext cx="3657599" cy="484990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2424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3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Desoto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Lancaster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Commerce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</a:t>
                      </a:r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Carter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D Horn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Sulphur Springs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Rockwall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Sachse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Greenville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Garland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908613" y="1352673"/>
            <a:ext cx="0" cy="5082763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3543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6600" y="4354082"/>
            <a:ext cx="1600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8965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chemeClr val="bg1"/>
                </a:solidFill>
              </a:rPr>
              <a:t>Overall Headcount Enrollment 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 College and Classification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2018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246" y="6627168"/>
            <a:ext cx="1701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08771861"/>
              </p:ext>
            </p:extLst>
          </p:nvPr>
        </p:nvGraphicFramePr>
        <p:xfrm>
          <a:off x="84279" y="866684"/>
          <a:ext cx="3428842" cy="228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739310853"/>
              </p:ext>
            </p:extLst>
          </p:nvPr>
        </p:nvGraphicFramePr>
        <p:xfrm>
          <a:off x="2789000" y="1791672"/>
          <a:ext cx="3361886" cy="293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1188234621"/>
              </p:ext>
            </p:extLst>
          </p:nvPr>
        </p:nvGraphicFramePr>
        <p:xfrm>
          <a:off x="5346522" y="3700084"/>
          <a:ext cx="3799909" cy="253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572963703"/>
              </p:ext>
            </p:extLst>
          </p:nvPr>
        </p:nvGraphicFramePr>
        <p:xfrm>
          <a:off x="-236078" y="3524835"/>
          <a:ext cx="3818882" cy="278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Rectangle 56"/>
          <p:cNvSpPr/>
          <p:nvPr/>
        </p:nvSpPr>
        <p:spPr>
          <a:xfrm>
            <a:off x="2431" y="643719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83309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48168987"/>
              </p:ext>
            </p:extLst>
          </p:nvPr>
        </p:nvGraphicFramePr>
        <p:xfrm>
          <a:off x="5791200" y="948267"/>
          <a:ext cx="3251198" cy="245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71941" y="2660761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Total: 313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54141" y="1135839"/>
            <a:ext cx="88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Total: 3470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16741" y="1428044"/>
            <a:ext cx="88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Total: 3792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8440" y="4156387"/>
            <a:ext cx="88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Total: 2915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04764" y="4207507"/>
            <a:ext cx="88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Total: 1645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91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Age Distribution by Level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616223"/>
            <a:ext cx="1649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4352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3928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97858"/>
              </p:ext>
            </p:extLst>
          </p:nvPr>
        </p:nvGraphicFramePr>
        <p:xfrm>
          <a:off x="891208" y="2030272"/>
          <a:ext cx="7361583" cy="288233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83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5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3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8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8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58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 Baccalaureate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Masters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49.97%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40-49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or older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8,133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3311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525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12072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flipV="1">
            <a:off x="905434" y="1967252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905434" y="4889745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78672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6786283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0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89071709"/>
              </p:ext>
            </p:extLst>
          </p:nvPr>
        </p:nvGraphicFramePr>
        <p:xfrm>
          <a:off x="-48368" y="-83182"/>
          <a:ext cx="8787896" cy="69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58" y="2357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Enrollment by Demographic</a:t>
            </a:r>
            <a:endParaRPr lang="en-US" b="1" cap="all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0167" y="3437505"/>
            <a:ext cx="14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7479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61.95%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179569" y="1877164"/>
            <a:ext cx="1246017" cy="1542687"/>
            <a:chOff x="7383085" y="991270"/>
            <a:chExt cx="1100138" cy="1362075"/>
          </a:xfrm>
        </p:grpSpPr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7383085" y="1686595"/>
              <a:ext cx="1100138" cy="43338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191" y="4"/>
                </a:cxn>
                <a:cxn ang="0">
                  <a:pos x="51" y="74"/>
                </a:cxn>
                <a:cxn ang="0">
                  <a:pos x="0" y="188"/>
                </a:cxn>
                <a:cxn ang="0">
                  <a:pos x="477" y="188"/>
                </a:cxn>
                <a:cxn ang="0">
                  <a:pos x="426" y="74"/>
                </a:cxn>
                <a:cxn ang="0">
                  <a:pos x="284" y="0"/>
                </a:cxn>
              </a:cxnLst>
              <a:rect l="0" t="0" r="r" b="b"/>
              <a:pathLst>
                <a:path w="477" h="188">
                  <a:moveTo>
                    <a:pt x="284" y="0"/>
                  </a:moveTo>
                  <a:cubicBezTo>
                    <a:pt x="283" y="1"/>
                    <a:pt x="192" y="3"/>
                    <a:pt x="191" y="4"/>
                  </a:cubicBezTo>
                  <a:cubicBezTo>
                    <a:pt x="162" y="45"/>
                    <a:pt x="100" y="63"/>
                    <a:pt x="51" y="74"/>
                  </a:cubicBezTo>
                  <a:cubicBezTo>
                    <a:pt x="2" y="85"/>
                    <a:pt x="0" y="147"/>
                    <a:pt x="0" y="188"/>
                  </a:cubicBezTo>
                  <a:cubicBezTo>
                    <a:pt x="477" y="188"/>
                    <a:pt x="477" y="188"/>
                    <a:pt x="477" y="188"/>
                  </a:cubicBezTo>
                  <a:cubicBezTo>
                    <a:pt x="477" y="147"/>
                    <a:pt x="476" y="85"/>
                    <a:pt x="426" y="74"/>
                  </a:cubicBezTo>
                  <a:cubicBezTo>
                    <a:pt x="376" y="63"/>
                    <a:pt x="311" y="43"/>
                    <a:pt x="2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7"/>
            <p:cNvSpPr>
              <a:spLocks/>
            </p:cNvSpPr>
            <p:nvPr/>
          </p:nvSpPr>
          <p:spPr bwMode="auto">
            <a:xfrm>
              <a:off x="7716460" y="1067470"/>
              <a:ext cx="430213" cy="930275"/>
            </a:xfrm>
            <a:custGeom>
              <a:avLst/>
              <a:gdLst/>
              <a:ahLst/>
              <a:cxnLst>
                <a:cxn ang="0">
                  <a:pos x="33" y="358"/>
                </a:cxn>
                <a:cxn ang="0">
                  <a:pos x="93" y="0"/>
                </a:cxn>
                <a:cxn ang="0">
                  <a:pos x="159" y="363"/>
                </a:cxn>
                <a:cxn ang="0">
                  <a:pos x="33" y="358"/>
                </a:cxn>
              </a:cxnLst>
              <a:rect l="0" t="0" r="r" b="b"/>
              <a:pathLst>
                <a:path w="186" h="403">
                  <a:moveTo>
                    <a:pt x="33" y="358"/>
                  </a:moveTo>
                  <a:cubicBezTo>
                    <a:pt x="11" y="214"/>
                    <a:pt x="0" y="0"/>
                    <a:pt x="93" y="0"/>
                  </a:cubicBezTo>
                  <a:cubicBezTo>
                    <a:pt x="186" y="0"/>
                    <a:pt x="181" y="212"/>
                    <a:pt x="159" y="363"/>
                  </a:cubicBezTo>
                  <a:cubicBezTo>
                    <a:pt x="115" y="403"/>
                    <a:pt x="70" y="392"/>
                    <a:pt x="33" y="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8"/>
            <p:cNvSpPr>
              <a:spLocks/>
            </p:cNvSpPr>
            <p:nvPr/>
          </p:nvSpPr>
          <p:spPr bwMode="auto">
            <a:xfrm>
              <a:off x="7784722" y="1337345"/>
              <a:ext cx="295275" cy="719138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17" y="142"/>
                </a:cxn>
                <a:cxn ang="0">
                  <a:pos x="17" y="181"/>
                </a:cxn>
                <a:cxn ang="0">
                  <a:pos x="65" y="311"/>
                </a:cxn>
                <a:cxn ang="0">
                  <a:pos x="112" y="181"/>
                </a:cxn>
                <a:cxn ang="0">
                  <a:pos x="112" y="142"/>
                </a:cxn>
                <a:cxn ang="0">
                  <a:pos x="112" y="64"/>
                </a:cxn>
                <a:cxn ang="0">
                  <a:pos x="17" y="64"/>
                </a:cxn>
              </a:cxnLst>
              <a:rect l="0" t="0" r="r" b="b"/>
              <a:pathLst>
                <a:path w="128" h="311">
                  <a:moveTo>
                    <a:pt x="17" y="64"/>
                  </a:moveTo>
                  <a:cubicBezTo>
                    <a:pt x="17" y="142"/>
                    <a:pt x="17" y="142"/>
                    <a:pt x="17" y="142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0" y="212"/>
                    <a:pt x="47" y="311"/>
                    <a:pt x="65" y="311"/>
                  </a:cubicBezTo>
                  <a:cubicBezTo>
                    <a:pt x="82" y="311"/>
                    <a:pt x="128" y="220"/>
                    <a:pt x="112" y="181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0"/>
                    <a:pt x="17" y="0"/>
                    <a:pt x="17" y="64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9"/>
            <p:cNvSpPr>
              <a:spLocks/>
            </p:cNvSpPr>
            <p:nvPr/>
          </p:nvSpPr>
          <p:spPr bwMode="auto">
            <a:xfrm>
              <a:off x="8140322" y="1351632"/>
              <a:ext cx="112713" cy="157163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7" y="27"/>
                </a:cxn>
                <a:cxn ang="0">
                  <a:pos x="11" y="64"/>
                </a:cxn>
                <a:cxn ang="0">
                  <a:pos x="42" y="42"/>
                </a:cxn>
                <a:cxn ang="0">
                  <a:pos x="37" y="4"/>
                </a:cxn>
              </a:cxnLst>
              <a:rect l="0" t="0" r="r" b="b"/>
              <a:pathLst>
                <a:path w="49" h="68">
                  <a:moveTo>
                    <a:pt x="37" y="4"/>
                  </a:moveTo>
                  <a:cubicBezTo>
                    <a:pt x="28" y="0"/>
                    <a:pt x="14" y="10"/>
                    <a:pt x="7" y="27"/>
                  </a:cubicBezTo>
                  <a:cubicBezTo>
                    <a:pt x="0" y="43"/>
                    <a:pt x="2" y="60"/>
                    <a:pt x="11" y="64"/>
                  </a:cubicBezTo>
                  <a:cubicBezTo>
                    <a:pt x="21" y="68"/>
                    <a:pt x="35" y="58"/>
                    <a:pt x="42" y="42"/>
                  </a:cubicBezTo>
                  <a:cubicBezTo>
                    <a:pt x="49" y="25"/>
                    <a:pt x="47" y="8"/>
                    <a:pt x="37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0"/>
            <p:cNvSpPr>
              <a:spLocks/>
            </p:cNvSpPr>
            <p:nvPr/>
          </p:nvSpPr>
          <p:spPr bwMode="auto">
            <a:xfrm>
              <a:off x="7613272" y="1351632"/>
              <a:ext cx="112713" cy="15716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42" y="27"/>
                </a:cxn>
                <a:cxn ang="0">
                  <a:pos x="38" y="64"/>
                </a:cxn>
                <a:cxn ang="0">
                  <a:pos x="8" y="42"/>
                </a:cxn>
                <a:cxn ang="0">
                  <a:pos x="12" y="4"/>
                </a:cxn>
              </a:cxnLst>
              <a:rect l="0" t="0" r="r" b="b"/>
              <a:pathLst>
                <a:path w="49" h="68">
                  <a:moveTo>
                    <a:pt x="12" y="4"/>
                  </a:moveTo>
                  <a:cubicBezTo>
                    <a:pt x="22" y="0"/>
                    <a:pt x="35" y="10"/>
                    <a:pt x="42" y="27"/>
                  </a:cubicBezTo>
                  <a:cubicBezTo>
                    <a:pt x="49" y="43"/>
                    <a:pt x="47" y="60"/>
                    <a:pt x="38" y="64"/>
                  </a:cubicBezTo>
                  <a:cubicBezTo>
                    <a:pt x="28" y="68"/>
                    <a:pt x="15" y="58"/>
                    <a:pt x="8" y="42"/>
                  </a:cubicBezTo>
                  <a:cubicBezTo>
                    <a:pt x="0" y="25"/>
                    <a:pt x="2" y="8"/>
                    <a:pt x="12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1"/>
            <p:cNvSpPr>
              <a:spLocks/>
            </p:cNvSpPr>
            <p:nvPr/>
          </p:nvSpPr>
          <p:spPr bwMode="auto">
            <a:xfrm>
              <a:off x="7614860" y="1000795"/>
              <a:ext cx="635000" cy="671513"/>
            </a:xfrm>
            <a:custGeom>
              <a:avLst/>
              <a:gdLst/>
              <a:ahLst/>
              <a:cxnLst>
                <a:cxn ang="0">
                  <a:pos x="138" y="291"/>
                </a:cxn>
                <a:cxn ang="0">
                  <a:pos x="21" y="172"/>
                </a:cxn>
                <a:cxn ang="0">
                  <a:pos x="138" y="0"/>
                </a:cxn>
                <a:cxn ang="0">
                  <a:pos x="255" y="172"/>
                </a:cxn>
                <a:cxn ang="0">
                  <a:pos x="138" y="291"/>
                </a:cxn>
              </a:cxnLst>
              <a:rect l="0" t="0" r="r" b="b"/>
              <a:pathLst>
                <a:path w="275" h="291">
                  <a:moveTo>
                    <a:pt x="138" y="291"/>
                  </a:moveTo>
                  <a:cubicBezTo>
                    <a:pt x="107" y="291"/>
                    <a:pt x="41" y="242"/>
                    <a:pt x="21" y="172"/>
                  </a:cubicBezTo>
                  <a:cubicBezTo>
                    <a:pt x="0" y="101"/>
                    <a:pt x="39" y="0"/>
                    <a:pt x="138" y="0"/>
                  </a:cubicBezTo>
                  <a:cubicBezTo>
                    <a:pt x="237" y="0"/>
                    <a:pt x="275" y="101"/>
                    <a:pt x="255" y="172"/>
                  </a:cubicBezTo>
                  <a:cubicBezTo>
                    <a:pt x="235" y="242"/>
                    <a:pt x="169" y="291"/>
                    <a:pt x="138" y="291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2"/>
            <p:cNvSpPr>
              <a:spLocks/>
            </p:cNvSpPr>
            <p:nvPr/>
          </p:nvSpPr>
          <p:spPr bwMode="auto">
            <a:xfrm>
              <a:off x="7583110" y="991270"/>
              <a:ext cx="684213" cy="412750"/>
            </a:xfrm>
            <a:custGeom>
              <a:avLst/>
              <a:gdLst/>
              <a:ahLst/>
              <a:cxnLst>
                <a:cxn ang="0">
                  <a:pos x="272" y="174"/>
                </a:cxn>
                <a:cxn ang="0">
                  <a:pos x="152" y="0"/>
                </a:cxn>
                <a:cxn ang="0">
                  <a:pos x="36" y="179"/>
                </a:cxn>
                <a:cxn ang="0">
                  <a:pos x="235" y="50"/>
                </a:cxn>
                <a:cxn ang="0">
                  <a:pos x="272" y="174"/>
                </a:cxn>
              </a:cxnLst>
              <a:rect l="0" t="0" r="r" b="b"/>
              <a:pathLst>
                <a:path w="296" h="179">
                  <a:moveTo>
                    <a:pt x="272" y="174"/>
                  </a:moveTo>
                  <a:cubicBezTo>
                    <a:pt x="296" y="42"/>
                    <a:pt x="218" y="0"/>
                    <a:pt x="152" y="0"/>
                  </a:cubicBezTo>
                  <a:cubicBezTo>
                    <a:pt x="77" y="0"/>
                    <a:pt x="0" y="57"/>
                    <a:pt x="36" y="179"/>
                  </a:cubicBezTo>
                  <a:cubicBezTo>
                    <a:pt x="107" y="175"/>
                    <a:pt x="172" y="133"/>
                    <a:pt x="235" y="50"/>
                  </a:cubicBezTo>
                  <a:cubicBezTo>
                    <a:pt x="245" y="92"/>
                    <a:pt x="253" y="147"/>
                    <a:pt x="272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3"/>
            <p:cNvSpPr>
              <a:spLocks noEditPoints="1"/>
            </p:cNvSpPr>
            <p:nvPr/>
          </p:nvSpPr>
          <p:spPr bwMode="auto">
            <a:xfrm>
              <a:off x="7730747" y="1294482"/>
              <a:ext cx="422275" cy="152400"/>
            </a:xfrm>
            <a:custGeom>
              <a:avLst/>
              <a:gdLst/>
              <a:ahLst/>
              <a:cxnLst>
                <a:cxn ang="0">
                  <a:pos x="137" y="66"/>
                </a:cxn>
                <a:cxn ang="0">
                  <a:pos x="140" y="66"/>
                </a:cxn>
                <a:cxn ang="0">
                  <a:pos x="173" y="39"/>
                </a:cxn>
                <a:cxn ang="0">
                  <a:pos x="180" y="17"/>
                </a:cxn>
                <a:cxn ang="0">
                  <a:pos x="183" y="9"/>
                </a:cxn>
                <a:cxn ang="0">
                  <a:pos x="178" y="3"/>
                </a:cxn>
                <a:cxn ang="0">
                  <a:pos x="138" y="1"/>
                </a:cxn>
                <a:cxn ang="0">
                  <a:pos x="138" y="5"/>
                </a:cxn>
                <a:cxn ang="0">
                  <a:pos x="166" y="8"/>
                </a:cxn>
                <a:cxn ang="0">
                  <a:pos x="165" y="49"/>
                </a:cxn>
                <a:cxn ang="0">
                  <a:pos x="137" y="62"/>
                </a:cxn>
                <a:cxn ang="0">
                  <a:pos x="137" y="66"/>
                </a:cxn>
                <a:cxn ang="0">
                  <a:pos x="92" y="8"/>
                </a:cxn>
                <a:cxn ang="0">
                  <a:pos x="49" y="1"/>
                </a:cxn>
                <a:cxn ang="0">
                  <a:pos x="46" y="1"/>
                </a:cxn>
                <a:cxn ang="0">
                  <a:pos x="46" y="5"/>
                </a:cxn>
                <a:cxn ang="0">
                  <a:pos x="76" y="15"/>
                </a:cxn>
                <a:cxn ang="0">
                  <a:pos x="58" y="59"/>
                </a:cxn>
                <a:cxn ang="0">
                  <a:pos x="45" y="62"/>
                </a:cxn>
                <a:cxn ang="0">
                  <a:pos x="44" y="66"/>
                </a:cxn>
                <a:cxn ang="0">
                  <a:pos x="76" y="46"/>
                </a:cxn>
                <a:cxn ang="0">
                  <a:pos x="92" y="23"/>
                </a:cxn>
                <a:cxn ang="0">
                  <a:pos x="106" y="45"/>
                </a:cxn>
                <a:cxn ang="0">
                  <a:pos x="137" y="66"/>
                </a:cxn>
                <a:cxn ang="0">
                  <a:pos x="137" y="62"/>
                </a:cxn>
                <a:cxn ang="0">
                  <a:pos x="123" y="59"/>
                </a:cxn>
                <a:cxn ang="0">
                  <a:pos x="108" y="15"/>
                </a:cxn>
                <a:cxn ang="0">
                  <a:pos x="138" y="5"/>
                </a:cxn>
                <a:cxn ang="0">
                  <a:pos x="138" y="1"/>
                </a:cxn>
                <a:cxn ang="0">
                  <a:pos x="136" y="1"/>
                </a:cxn>
                <a:cxn ang="0">
                  <a:pos x="92" y="8"/>
                </a:cxn>
                <a:cxn ang="0">
                  <a:pos x="46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0" y="39"/>
                </a:cxn>
                <a:cxn ang="0">
                  <a:pos x="41" y="66"/>
                </a:cxn>
                <a:cxn ang="0">
                  <a:pos x="44" y="66"/>
                </a:cxn>
                <a:cxn ang="0">
                  <a:pos x="45" y="62"/>
                </a:cxn>
                <a:cxn ang="0">
                  <a:pos x="17" y="49"/>
                </a:cxn>
                <a:cxn ang="0">
                  <a:pos x="18" y="8"/>
                </a:cxn>
                <a:cxn ang="0">
                  <a:pos x="46" y="5"/>
                </a:cxn>
                <a:cxn ang="0">
                  <a:pos x="46" y="1"/>
                </a:cxn>
              </a:cxnLst>
              <a:rect l="0" t="0" r="r" b="b"/>
              <a:pathLst>
                <a:path w="183" h="66">
                  <a:moveTo>
                    <a:pt x="137" y="66"/>
                  </a:moveTo>
                  <a:cubicBezTo>
                    <a:pt x="138" y="66"/>
                    <a:pt x="139" y="66"/>
                    <a:pt x="140" y="66"/>
                  </a:cubicBezTo>
                  <a:cubicBezTo>
                    <a:pt x="164" y="64"/>
                    <a:pt x="170" y="53"/>
                    <a:pt x="173" y="39"/>
                  </a:cubicBezTo>
                  <a:cubicBezTo>
                    <a:pt x="176" y="24"/>
                    <a:pt x="176" y="18"/>
                    <a:pt x="180" y="17"/>
                  </a:cubicBezTo>
                  <a:cubicBezTo>
                    <a:pt x="183" y="16"/>
                    <a:pt x="183" y="13"/>
                    <a:pt x="183" y="9"/>
                  </a:cubicBezTo>
                  <a:cubicBezTo>
                    <a:pt x="183" y="5"/>
                    <a:pt x="183" y="4"/>
                    <a:pt x="178" y="3"/>
                  </a:cubicBezTo>
                  <a:cubicBezTo>
                    <a:pt x="175" y="1"/>
                    <a:pt x="154" y="0"/>
                    <a:pt x="138" y="1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51" y="4"/>
                    <a:pt x="162" y="5"/>
                    <a:pt x="166" y="8"/>
                  </a:cubicBezTo>
                  <a:cubicBezTo>
                    <a:pt x="174" y="13"/>
                    <a:pt x="171" y="37"/>
                    <a:pt x="165" y="49"/>
                  </a:cubicBezTo>
                  <a:cubicBezTo>
                    <a:pt x="160" y="57"/>
                    <a:pt x="148" y="62"/>
                    <a:pt x="137" y="62"/>
                  </a:cubicBezTo>
                  <a:lnTo>
                    <a:pt x="137" y="66"/>
                  </a:lnTo>
                  <a:close/>
                  <a:moveTo>
                    <a:pt x="92" y="8"/>
                  </a:moveTo>
                  <a:cubicBezTo>
                    <a:pt x="87" y="9"/>
                    <a:pt x="65" y="2"/>
                    <a:pt x="49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8" y="5"/>
                    <a:pt x="71" y="8"/>
                    <a:pt x="76" y="15"/>
                  </a:cubicBezTo>
                  <a:cubicBezTo>
                    <a:pt x="83" y="26"/>
                    <a:pt x="70" y="53"/>
                    <a:pt x="58" y="59"/>
                  </a:cubicBezTo>
                  <a:cubicBezTo>
                    <a:pt x="54" y="61"/>
                    <a:pt x="50" y="62"/>
                    <a:pt x="45" y="6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65" y="66"/>
                    <a:pt x="73" y="51"/>
                    <a:pt x="76" y="46"/>
                  </a:cubicBezTo>
                  <a:cubicBezTo>
                    <a:pt x="81" y="36"/>
                    <a:pt x="80" y="23"/>
                    <a:pt x="92" y="23"/>
                  </a:cubicBezTo>
                  <a:cubicBezTo>
                    <a:pt x="104" y="23"/>
                    <a:pt x="102" y="36"/>
                    <a:pt x="106" y="45"/>
                  </a:cubicBezTo>
                  <a:cubicBezTo>
                    <a:pt x="109" y="51"/>
                    <a:pt x="116" y="66"/>
                    <a:pt x="137" y="66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2" y="62"/>
                    <a:pt x="127" y="61"/>
                    <a:pt x="123" y="59"/>
                  </a:cubicBezTo>
                  <a:cubicBezTo>
                    <a:pt x="112" y="53"/>
                    <a:pt x="100" y="26"/>
                    <a:pt x="108" y="15"/>
                  </a:cubicBezTo>
                  <a:cubicBezTo>
                    <a:pt x="113" y="8"/>
                    <a:pt x="126" y="5"/>
                    <a:pt x="138" y="5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7" y="1"/>
                    <a:pt x="137" y="1"/>
                    <a:pt x="136" y="1"/>
                  </a:cubicBezTo>
                  <a:cubicBezTo>
                    <a:pt x="122" y="2"/>
                    <a:pt x="105" y="8"/>
                    <a:pt x="92" y="8"/>
                  </a:cubicBezTo>
                  <a:close/>
                  <a:moveTo>
                    <a:pt x="46" y="1"/>
                  </a:moveTo>
                  <a:cubicBezTo>
                    <a:pt x="30" y="0"/>
                    <a:pt x="10" y="2"/>
                    <a:pt x="6" y="3"/>
                  </a:cubicBezTo>
                  <a:cubicBezTo>
                    <a:pt x="1" y="5"/>
                    <a:pt x="1" y="5"/>
                    <a:pt x="1" y="9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8" y="19"/>
                    <a:pt x="7" y="24"/>
                    <a:pt x="10" y="39"/>
                  </a:cubicBezTo>
                  <a:cubicBezTo>
                    <a:pt x="11" y="53"/>
                    <a:pt x="17" y="64"/>
                    <a:pt x="41" y="66"/>
                  </a:cubicBezTo>
                  <a:cubicBezTo>
                    <a:pt x="42" y="66"/>
                    <a:pt x="43" y="66"/>
                    <a:pt x="44" y="6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33" y="62"/>
                    <a:pt x="21" y="58"/>
                    <a:pt x="17" y="49"/>
                  </a:cubicBezTo>
                  <a:cubicBezTo>
                    <a:pt x="11" y="37"/>
                    <a:pt x="10" y="13"/>
                    <a:pt x="18" y="8"/>
                  </a:cubicBezTo>
                  <a:cubicBezTo>
                    <a:pt x="22" y="6"/>
                    <a:pt x="34" y="4"/>
                    <a:pt x="46" y="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7421185" y="2237457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21336" y="5726497"/>
            <a:ext cx="16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4,593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38.05%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277752" y="4152489"/>
            <a:ext cx="1175400" cy="1554480"/>
            <a:chOff x="1330324" y="4387850"/>
            <a:chExt cx="1082675" cy="1490663"/>
          </a:xfrm>
        </p:grpSpPr>
        <p:sp>
          <p:nvSpPr>
            <p:cNvPr id="61" name="Freeform 202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3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E74B3C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4"/>
            <p:cNvSpPr>
              <a:spLocks/>
            </p:cNvSpPr>
            <p:nvPr/>
          </p:nvSpPr>
          <p:spPr bwMode="auto">
            <a:xfrm>
              <a:off x="1754187" y="4805363"/>
              <a:ext cx="233363" cy="487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139"/>
                </a:cxn>
                <a:cxn ang="0">
                  <a:pos x="0" y="177"/>
                </a:cxn>
                <a:cxn ang="0">
                  <a:pos x="101" y="177"/>
                </a:cxn>
                <a:cxn ang="0">
                  <a:pos x="101" y="139"/>
                </a:cxn>
                <a:cxn ang="0">
                  <a:pos x="101" y="62"/>
                </a:cxn>
                <a:cxn ang="0">
                  <a:pos x="0" y="62"/>
                </a:cxn>
              </a:cxnLst>
              <a:rect l="0" t="0" r="r" b="b"/>
              <a:pathLst>
                <a:path w="101" h="211">
                  <a:moveTo>
                    <a:pt x="0" y="62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8" y="210"/>
                    <a:pt x="73" y="211"/>
                    <a:pt x="101" y="177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0"/>
                    <a:pt x="0" y="0"/>
                    <a:pt x="0" y="62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5"/>
            <p:cNvSpPr>
              <a:spLocks/>
            </p:cNvSpPr>
            <p:nvPr/>
          </p:nvSpPr>
          <p:spPr bwMode="auto">
            <a:xfrm>
              <a:off x="1544637" y="4775200"/>
              <a:ext cx="96838" cy="1428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37" y="25"/>
                </a:cxn>
                <a:cxn ang="0">
                  <a:pos x="30" y="59"/>
                </a:cxn>
                <a:cxn ang="0">
                  <a:pos x="5" y="36"/>
                </a:cxn>
                <a:cxn ang="0">
                  <a:pos x="12" y="3"/>
                </a:cxn>
              </a:cxnLst>
              <a:rect l="0" t="0" r="r" b="b"/>
              <a:pathLst>
                <a:path w="42" h="62">
                  <a:moveTo>
                    <a:pt x="12" y="3"/>
                  </a:moveTo>
                  <a:cubicBezTo>
                    <a:pt x="20" y="0"/>
                    <a:pt x="32" y="10"/>
                    <a:pt x="37" y="25"/>
                  </a:cubicBezTo>
                  <a:cubicBezTo>
                    <a:pt x="42" y="41"/>
                    <a:pt x="39" y="56"/>
                    <a:pt x="30" y="59"/>
                  </a:cubicBezTo>
                  <a:cubicBezTo>
                    <a:pt x="21" y="62"/>
                    <a:pt x="10" y="51"/>
                    <a:pt x="5" y="36"/>
                  </a:cubicBezTo>
                  <a:cubicBezTo>
                    <a:pt x="0" y="21"/>
                    <a:pt x="3" y="6"/>
                    <a:pt x="12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7"/>
            <p:cNvSpPr>
              <a:spLocks/>
            </p:cNvSpPr>
            <p:nvPr/>
          </p:nvSpPr>
          <p:spPr bwMode="auto">
            <a:xfrm>
              <a:off x="2101849" y="4775200"/>
              <a:ext cx="96838" cy="14287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5" y="25"/>
                </a:cxn>
                <a:cxn ang="0">
                  <a:pos x="12" y="59"/>
                </a:cxn>
                <a:cxn ang="0">
                  <a:pos x="37" y="36"/>
                </a:cxn>
                <a:cxn ang="0">
                  <a:pos x="30" y="3"/>
                </a:cxn>
              </a:cxnLst>
              <a:rect l="0" t="0" r="r" b="b"/>
              <a:pathLst>
                <a:path w="42" h="62">
                  <a:moveTo>
                    <a:pt x="30" y="3"/>
                  </a:moveTo>
                  <a:cubicBezTo>
                    <a:pt x="21" y="0"/>
                    <a:pt x="10" y="10"/>
                    <a:pt x="5" y="25"/>
                  </a:cubicBezTo>
                  <a:cubicBezTo>
                    <a:pt x="0" y="41"/>
                    <a:pt x="3" y="56"/>
                    <a:pt x="12" y="59"/>
                  </a:cubicBezTo>
                  <a:cubicBezTo>
                    <a:pt x="21" y="62"/>
                    <a:pt x="32" y="51"/>
                    <a:pt x="37" y="36"/>
                  </a:cubicBezTo>
                  <a:cubicBezTo>
                    <a:pt x="42" y="21"/>
                    <a:pt x="39" y="6"/>
                    <a:pt x="30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8"/>
            <p:cNvSpPr>
              <a:spLocks/>
            </p:cNvSpPr>
            <p:nvPr/>
          </p:nvSpPr>
          <p:spPr bwMode="auto">
            <a:xfrm>
              <a:off x="1479549" y="4471988"/>
              <a:ext cx="782638" cy="66040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76" y="228"/>
                </a:cxn>
                <a:cxn ang="0">
                  <a:pos x="170" y="286"/>
                </a:cxn>
                <a:cxn ang="0">
                  <a:pos x="263" y="228"/>
                </a:cxn>
                <a:cxn ang="0">
                  <a:pos x="170" y="0"/>
                </a:cxn>
              </a:cxnLst>
              <a:rect l="0" t="0" r="r" b="b"/>
              <a:pathLst>
                <a:path w="339" h="286">
                  <a:moveTo>
                    <a:pt x="170" y="0"/>
                  </a:moveTo>
                  <a:cubicBezTo>
                    <a:pt x="0" y="0"/>
                    <a:pt x="65" y="212"/>
                    <a:pt x="76" y="228"/>
                  </a:cubicBezTo>
                  <a:cubicBezTo>
                    <a:pt x="88" y="246"/>
                    <a:pt x="142" y="286"/>
                    <a:pt x="170" y="286"/>
                  </a:cubicBezTo>
                  <a:cubicBezTo>
                    <a:pt x="197" y="286"/>
                    <a:pt x="251" y="246"/>
                    <a:pt x="263" y="228"/>
                  </a:cubicBezTo>
                  <a:cubicBezTo>
                    <a:pt x="274" y="212"/>
                    <a:pt x="339" y="0"/>
                    <a:pt x="170" y="0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9"/>
            <p:cNvSpPr>
              <a:spLocks/>
            </p:cNvSpPr>
            <p:nvPr/>
          </p:nvSpPr>
          <p:spPr bwMode="auto">
            <a:xfrm>
              <a:off x="1573212" y="4387850"/>
              <a:ext cx="617538" cy="500063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20" y="217"/>
                </a:cxn>
                <a:cxn ang="0">
                  <a:pos x="33" y="59"/>
                </a:cxn>
                <a:cxn ang="0">
                  <a:pos x="205" y="42"/>
                </a:cxn>
                <a:cxn ang="0">
                  <a:pos x="240" y="208"/>
                </a:cxn>
                <a:cxn ang="0">
                  <a:pos x="204" y="106"/>
                </a:cxn>
                <a:cxn ang="0">
                  <a:pos x="52" y="105"/>
                </a:cxn>
              </a:cxnLst>
              <a:rect l="0" t="0" r="r" b="b"/>
              <a:pathLst>
                <a:path w="268" h="217">
                  <a:moveTo>
                    <a:pt x="52" y="105"/>
                  </a:moveTo>
                  <a:cubicBezTo>
                    <a:pt x="42" y="159"/>
                    <a:pt x="18" y="154"/>
                    <a:pt x="20" y="217"/>
                  </a:cubicBezTo>
                  <a:cubicBezTo>
                    <a:pt x="12" y="168"/>
                    <a:pt x="0" y="102"/>
                    <a:pt x="33" y="59"/>
                  </a:cubicBezTo>
                  <a:cubicBezTo>
                    <a:pt x="60" y="25"/>
                    <a:pt x="148" y="0"/>
                    <a:pt x="205" y="42"/>
                  </a:cubicBezTo>
                  <a:cubicBezTo>
                    <a:pt x="268" y="55"/>
                    <a:pt x="249" y="184"/>
                    <a:pt x="240" y="208"/>
                  </a:cubicBezTo>
                  <a:cubicBezTo>
                    <a:pt x="234" y="169"/>
                    <a:pt x="221" y="152"/>
                    <a:pt x="204" y="106"/>
                  </a:cubicBezTo>
                  <a:cubicBezTo>
                    <a:pt x="182" y="122"/>
                    <a:pt x="91" y="39"/>
                    <a:pt x="52" y="105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0"/>
            <p:cNvSpPr>
              <a:spLocks/>
            </p:cNvSpPr>
            <p:nvPr/>
          </p:nvSpPr>
          <p:spPr bwMode="auto">
            <a:xfrm>
              <a:off x="1708149" y="5272088"/>
              <a:ext cx="309563" cy="3778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21"/>
                </a:cxn>
                <a:cxn ang="0">
                  <a:pos x="27" y="164"/>
                </a:cxn>
                <a:cxn ang="0">
                  <a:pos x="123" y="164"/>
                </a:cxn>
                <a:cxn ang="0">
                  <a:pos x="134" y="22"/>
                </a:cxn>
                <a:cxn ang="0">
                  <a:pos x="71" y="0"/>
                </a:cxn>
              </a:cxnLst>
              <a:rect l="0" t="0" r="r" b="b"/>
              <a:pathLst>
                <a:path w="134" h="164">
                  <a:moveTo>
                    <a:pt x="71" y="0"/>
                  </a:moveTo>
                  <a:cubicBezTo>
                    <a:pt x="71" y="0"/>
                    <a:pt x="0" y="17"/>
                    <a:pt x="0" y="21"/>
                  </a:cubicBezTo>
                  <a:cubicBezTo>
                    <a:pt x="0" y="26"/>
                    <a:pt x="27" y="164"/>
                    <a:pt x="27" y="164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34" y="22"/>
                    <a:pt x="134" y="22"/>
                    <a:pt x="134" y="2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1"/>
            <p:cNvSpPr>
              <a:spLocks/>
            </p:cNvSpPr>
            <p:nvPr/>
          </p:nvSpPr>
          <p:spPr bwMode="auto">
            <a:xfrm>
              <a:off x="1601787" y="5162550"/>
              <a:ext cx="203200" cy="48736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32"/>
                </a:cxn>
                <a:cxn ang="0">
                  <a:pos x="128" y="307"/>
                </a:cxn>
                <a:cxn ang="0">
                  <a:pos x="73" y="307"/>
                </a:cxn>
                <a:cxn ang="0">
                  <a:pos x="14" y="185"/>
                </a:cxn>
                <a:cxn ang="0">
                  <a:pos x="70" y="147"/>
                </a:cxn>
                <a:cxn ang="0">
                  <a:pos x="0" y="114"/>
                </a:cxn>
                <a:cxn ang="0">
                  <a:pos x="66" y="13"/>
                </a:cxn>
                <a:cxn ang="0">
                  <a:pos x="96" y="0"/>
                </a:cxn>
              </a:cxnLst>
              <a:rect l="0" t="0" r="r" b="b"/>
              <a:pathLst>
                <a:path w="128" h="307">
                  <a:moveTo>
                    <a:pt x="96" y="0"/>
                  </a:moveTo>
                  <a:lnTo>
                    <a:pt x="96" y="32"/>
                  </a:lnTo>
                  <a:lnTo>
                    <a:pt x="128" y="307"/>
                  </a:lnTo>
                  <a:lnTo>
                    <a:pt x="73" y="307"/>
                  </a:lnTo>
                  <a:lnTo>
                    <a:pt x="14" y="185"/>
                  </a:lnTo>
                  <a:lnTo>
                    <a:pt x="70" y="147"/>
                  </a:lnTo>
                  <a:lnTo>
                    <a:pt x="0" y="114"/>
                  </a:lnTo>
                  <a:lnTo>
                    <a:pt x="66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2"/>
            <p:cNvSpPr>
              <a:spLocks/>
            </p:cNvSpPr>
            <p:nvPr/>
          </p:nvSpPr>
          <p:spPr bwMode="auto">
            <a:xfrm>
              <a:off x="1936749" y="5162550"/>
              <a:ext cx="203200" cy="4873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32"/>
                </a:cxn>
                <a:cxn ang="0">
                  <a:pos x="0" y="307"/>
                </a:cxn>
                <a:cxn ang="0">
                  <a:pos x="54" y="307"/>
                </a:cxn>
                <a:cxn ang="0">
                  <a:pos x="115" y="185"/>
                </a:cxn>
                <a:cxn ang="0">
                  <a:pos x="57" y="147"/>
                </a:cxn>
                <a:cxn ang="0">
                  <a:pos x="128" y="114"/>
                </a:cxn>
                <a:cxn ang="0">
                  <a:pos x="70" y="16"/>
                </a:cxn>
                <a:cxn ang="0">
                  <a:pos x="32" y="0"/>
                </a:cxn>
              </a:cxnLst>
              <a:rect l="0" t="0" r="r" b="b"/>
              <a:pathLst>
                <a:path w="128" h="307">
                  <a:moveTo>
                    <a:pt x="32" y="0"/>
                  </a:moveTo>
                  <a:lnTo>
                    <a:pt x="32" y="32"/>
                  </a:lnTo>
                  <a:lnTo>
                    <a:pt x="0" y="307"/>
                  </a:lnTo>
                  <a:lnTo>
                    <a:pt x="54" y="307"/>
                  </a:lnTo>
                  <a:lnTo>
                    <a:pt x="115" y="185"/>
                  </a:lnTo>
                  <a:lnTo>
                    <a:pt x="57" y="147"/>
                  </a:lnTo>
                  <a:lnTo>
                    <a:pt x="128" y="114"/>
                  </a:lnTo>
                  <a:lnTo>
                    <a:pt x="70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3"/>
            <p:cNvSpPr>
              <a:spLocks/>
            </p:cNvSpPr>
            <p:nvPr/>
          </p:nvSpPr>
          <p:spPr bwMode="auto">
            <a:xfrm>
              <a:off x="1746249" y="5126038"/>
              <a:ext cx="127000" cy="2476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6"/>
                </a:cxn>
                <a:cxn ang="0">
                  <a:pos x="17" y="156"/>
                </a:cxn>
                <a:cxn ang="0">
                  <a:pos x="80" y="92"/>
                </a:cxn>
                <a:cxn ang="0">
                  <a:pos x="5" y="0"/>
                </a:cxn>
              </a:cxnLst>
              <a:rect l="0" t="0" r="r" b="b"/>
              <a:pathLst>
                <a:path w="80" h="156">
                  <a:moveTo>
                    <a:pt x="5" y="0"/>
                  </a:moveTo>
                  <a:lnTo>
                    <a:pt x="0" y="26"/>
                  </a:lnTo>
                  <a:lnTo>
                    <a:pt x="17" y="156"/>
                  </a:lnTo>
                  <a:lnTo>
                    <a:pt x="80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4"/>
            <p:cNvSpPr>
              <a:spLocks/>
            </p:cNvSpPr>
            <p:nvPr/>
          </p:nvSpPr>
          <p:spPr bwMode="auto">
            <a:xfrm>
              <a:off x="1822449" y="5272088"/>
              <a:ext cx="98425" cy="984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" y="43"/>
                </a:cxn>
                <a:cxn ang="0">
                  <a:pos x="31" y="43"/>
                </a:cxn>
                <a:cxn ang="0">
                  <a:pos x="43" y="24"/>
                </a:cxn>
                <a:cxn ang="0">
                  <a:pos x="22" y="0"/>
                </a:cxn>
                <a:cxn ang="0">
                  <a:pos x="0" y="24"/>
                </a:cxn>
              </a:cxnLst>
              <a:rect l="0" t="0" r="r" b="b"/>
              <a:pathLst>
                <a:path w="43" h="43">
                  <a:moveTo>
                    <a:pt x="0" y="2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25" y="43"/>
                    <a:pt x="31" y="4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5"/>
            <p:cNvSpPr>
              <a:spLocks/>
            </p:cNvSpPr>
            <p:nvPr/>
          </p:nvSpPr>
          <p:spPr bwMode="auto">
            <a:xfrm>
              <a:off x="1809749" y="5370513"/>
              <a:ext cx="122238" cy="2794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76"/>
                </a:cxn>
                <a:cxn ang="0">
                  <a:pos x="77" y="176"/>
                </a:cxn>
                <a:cxn ang="0">
                  <a:pos x="53" y="0"/>
                </a:cxn>
                <a:cxn ang="0">
                  <a:pos x="25" y="0"/>
                </a:cxn>
              </a:cxnLst>
              <a:rect l="0" t="0" r="r" b="b"/>
              <a:pathLst>
                <a:path w="77" h="176">
                  <a:moveTo>
                    <a:pt x="25" y="0"/>
                  </a:moveTo>
                  <a:lnTo>
                    <a:pt x="0" y="176"/>
                  </a:lnTo>
                  <a:lnTo>
                    <a:pt x="77" y="176"/>
                  </a:lnTo>
                  <a:lnTo>
                    <a:pt x="5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6"/>
            <p:cNvSpPr>
              <a:spLocks/>
            </p:cNvSpPr>
            <p:nvPr/>
          </p:nvSpPr>
          <p:spPr bwMode="auto">
            <a:xfrm>
              <a:off x="1873249" y="5126038"/>
              <a:ext cx="122238" cy="24923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5"/>
                </a:cxn>
                <a:cxn ang="0">
                  <a:pos x="61" y="157"/>
                </a:cxn>
                <a:cxn ang="0">
                  <a:pos x="0" y="92"/>
                </a:cxn>
                <a:cxn ang="0">
                  <a:pos x="72" y="0"/>
                </a:cxn>
              </a:cxnLst>
              <a:rect l="0" t="0" r="r" b="b"/>
              <a:pathLst>
                <a:path w="77" h="157">
                  <a:moveTo>
                    <a:pt x="72" y="0"/>
                  </a:moveTo>
                  <a:lnTo>
                    <a:pt x="77" y="25"/>
                  </a:lnTo>
                  <a:lnTo>
                    <a:pt x="61" y="157"/>
                  </a:lnTo>
                  <a:lnTo>
                    <a:pt x="0" y="9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7"/>
            <p:cNvSpPr>
              <a:spLocks/>
            </p:cNvSpPr>
            <p:nvPr/>
          </p:nvSpPr>
          <p:spPr bwMode="auto">
            <a:xfrm>
              <a:off x="1720849" y="4537075"/>
              <a:ext cx="347663" cy="157163"/>
            </a:xfrm>
            <a:custGeom>
              <a:avLst/>
              <a:gdLst/>
              <a:ahLst/>
              <a:cxnLst>
                <a:cxn ang="0">
                  <a:pos x="140" y="38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104" y="45"/>
                </a:cxn>
                <a:cxn ang="0">
                  <a:pos x="141" y="37"/>
                </a:cxn>
                <a:cxn ang="0">
                  <a:pos x="140" y="38"/>
                </a:cxn>
              </a:cxnLst>
              <a:rect l="0" t="0" r="r" b="b"/>
              <a:pathLst>
                <a:path w="151" h="68">
                  <a:moveTo>
                    <a:pt x="140" y="38"/>
                  </a:moveTo>
                  <a:cubicBezTo>
                    <a:pt x="128" y="68"/>
                    <a:pt x="30" y="0"/>
                    <a:pt x="2" y="27"/>
                  </a:cubicBezTo>
                  <a:cubicBezTo>
                    <a:pt x="0" y="28"/>
                    <a:pt x="2" y="30"/>
                    <a:pt x="3" y="29"/>
                  </a:cubicBezTo>
                  <a:cubicBezTo>
                    <a:pt x="36" y="16"/>
                    <a:pt x="72" y="35"/>
                    <a:pt x="104" y="45"/>
                  </a:cubicBezTo>
                  <a:cubicBezTo>
                    <a:pt x="110" y="47"/>
                    <a:pt x="151" y="57"/>
                    <a:pt x="141" y="37"/>
                  </a:cubicBezTo>
                  <a:cubicBezTo>
                    <a:pt x="141" y="37"/>
                    <a:pt x="140" y="37"/>
                    <a:pt x="140" y="3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18"/>
            <p:cNvSpPr>
              <a:spLocks/>
            </p:cNvSpPr>
            <p:nvPr/>
          </p:nvSpPr>
          <p:spPr bwMode="auto">
            <a:xfrm>
              <a:off x="1766887" y="4572000"/>
              <a:ext cx="271463" cy="73025"/>
            </a:xfrm>
            <a:custGeom>
              <a:avLst/>
              <a:gdLst/>
              <a:ahLst/>
              <a:cxnLst>
                <a:cxn ang="0">
                  <a:pos x="118" y="31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59" y="20"/>
                </a:cxn>
                <a:cxn ang="0">
                  <a:pos x="118" y="32"/>
                </a:cxn>
                <a:cxn ang="0">
                  <a:pos x="118" y="31"/>
                </a:cxn>
              </a:cxnLst>
              <a:rect l="0" t="0" r="r" b="b"/>
              <a:pathLst>
                <a:path w="118" h="32">
                  <a:moveTo>
                    <a:pt x="118" y="31"/>
                  </a:moveTo>
                  <a:cubicBezTo>
                    <a:pt x="77" y="29"/>
                    <a:pt x="4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1" y="9"/>
                    <a:pt x="40" y="14"/>
                    <a:pt x="59" y="20"/>
                  </a:cubicBezTo>
                  <a:cubicBezTo>
                    <a:pt x="78" y="27"/>
                    <a:pt x="9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9"/>
            <p:cNvSpPr>
              <a:spLocks/>
            </p:cNvSpPr>
            <p:nvPr/>
          </p:nvSpPr>
          <p:spPr bwMode="auto">
            <a:xfrm>
              <a:off x="1827212" y="4572000"/>
              <a:ext cx="219075" cy="7778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57" y="19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46" y="22"/>
                </a:cxn>
                <a:cxn ang="0">
                  <a:pos x="73" y="30"/>
                </a:cxn>
                <a:cxn ang="0">
                  <a:pos x="91" y="23"/>
                </a:cxn>
                <a:cxn ang="0">
                  <a:pos x="89" y="24"/>
                </a:cxn>
              </a:cxnLst>
              <a:rect l="0" t="0" r="r" b="b"/>
              <a:pathLst>
                <a:path w="95" h="34">
                  <a:moveTo>
                    <a:pt x="89" y="24"/>
                  </a:moveTo>
                  <a:cubicBezTo>
                    <a:pt x="90" y="29"/>
                    <a:pt x="61" y="20"/>
                    <a:pt x="57" y="19"/>
                  </a:cubicBezTo>
                  <a:cubicBezTo>
                    <a:pt x="39" y="13"/>
                    <a:pt x="21" y="0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6" y="12"/>
                    <a:pt x="31" y="16"/>
                    <a:pt x="46" y="22"/>
                  </a:cubicBezTo>
                  <a:cubicBezTo>
                    <a:pt x="55" y="25"/>
                    <a:pt x="64" y="28"/>
                    <a:pt x="73" y="30"/>
                  </a:cubicBezTo>
                  <a:cubicBezTo>
                    <a:pt x="78" y="31"/>
                    <a:pt x="95" y="34"/>
                    <a:pt x="91" y="23"/>
                  </a:cubicBezTo>
                  <a:cubicBezTo>
                    <a:pt x="90" y="22"/>
                    <a:pt x="89" y="23"/>
                    <a:pt x="89" y="2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0"/>
            <p:cNvSpPr>
              <a:spLocks/>
            </p:cNvSpPr>
            <p:nvPr/>
          </p:nvSpPr>
          <p:spPr bwMode="auto">
            <a:xfrm>
              <a:off x="2108199" y="4800600"/>
              <a:ext cx="20638" cy="8731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16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8" y="15"/>
                </a:cxn>
                <a:cxn ang="0">
                  <a:pos x="9" y="8"/>
                </a:cxn>
              </a:cxnLst>
              <a:rect l="0" t="0" r="r" b="b"/>
              <a:pathLst>
                <a:path w="9" h="38">
                  <a:moveTo>
                    <a:pt x="9" y="8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7"/>
                    <a:pt x="2" y="12"/>
                    <a:pt x="1" y="16"/>
                  </a:cubicBezTo>
                  <a:cubicBezTo>
                    <a:pt x="1" y="21"/>
                    <a:pt x="1" y="26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1" y="38"/>
                    <a:pt x="4" y="38"/>
                    <a:pt x="4" y="36"/>
                  </a:cubicBezTo>
                  <a:cubicBezTo>
                    <a:pt x="7" y="29"/>
                    <a:pt x="7" y="22"/>
                    <a:pt x="8" y="15"/>
                  </a:cubicBezTo>
                  <a:cubicBezTo>
                    <a:pt x="8" y="13"/>
                    <a:pt x="8" y="10"/>
                    <a:pt x="9" y="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1"/>
            <p:cNvSpPr>
              <a:spLocks noEditPoints="1"/>
            </p:cNvSpPr>
            <p:nvPr/>
          </p:nvSpPr>
          <p:spPr bwMode="auto">
            <a:xfrm>
              <a:off x="1650999" y="4751388"/>
              <a:ext cx="441325" cy="161925"/>
            </a:xfrm>
            <a:custGeom>
              <a:avLst/>
              <a:gdLst/>
              <a:ahLst/>
              <a:cxnLst>
                <a:cxn ang="0">
                  <a:pos x="143" y="69"/>
                </a:cxn>
                <a:cxn ang="0">
                  <a:pos x="145" y="69"/>
                </a:cxn>
                <a:cxn ang="0">
                  <a:pos x="180" y="41"/>
                </a:cxn>
                <a:cxn ang="0">
                  <a:pos x="187" y="19"/>
                </a:cxn>
                <a:cxn ang="0">
                  <a:pos x="191" y="10"/>
                </a:cxn>
                <a:cxn ang="0">
                  <a:pos x="185" y="4"/>
                </a:cxn>
                <a:cxn ang="0">
                  <a:pos x="144" y="1"/>
                </a:cxn>
                <a:cxn ang="0">
                  <a:pos x="144" y="6"/>
                </a:cxn>
                <a:cxn ang="0">
                  <a:pos x="172" y="9"/>
                </a:cxn>
                <a:cxn ang="0">
                  <a:pos x="171" y="52"/>
                </a:cxn>
                <a:cxn ang="0">
                  <a:pos x="143" y="65"/>
                </a:cxn>
                <a:cxn ang="0">
                  <a:pos x="143" y="69"/>
                </a:cxn>
                <a:cxn ang="0">
                  <a:pos x="95" y="10"/>
                </a:cxn>
                <a:cxn ang="0">
                  <a:pos x="51" y="2"/>
                </a:cxn>
                <a:cxn ang="0">
                  <a:pos x="47" y="2"/>
                </a:cxn>
                <a:cxn ang="0">
                  <a:pos x="47" y="6"/>
                </a:cxn>
                <a:cxn ang="0">
                  <a:pos x="79" y="16"/>
                </a:cxn>
                <a:cxn ang="0">
                  <a:pos x="60" y="62"/>
                </a:cxn>
                <a:cxn ang="0">
                  <a:pos x="46" y="65"/>
                </a:cxn>
                <a:cxn ang="0">
                  <a:pos x="46" y="69"/>
                </a:cxn>
                <a:cxn ang="0">
                  <a:pos x="79" y="48"/>
                </a:cxn>
                <a:cxn ang="0">
                  <a:pos x="95" y="25"/>
                </a:cxn>
                <a:cxn ang="0">
                  <a:pos x="111" y="48"/>
                </a:cxn>
                <a:cxn ang="0">
                  <a:pos x="143" y="69"/>
                </a:cxn>
                <a:cxn ang="0">
                  <a:pos x="143" y="65"/>
                </a:cxn>
                <a:cxn ang="0">
                  <a:pos x="128" y="62"/>
                </a:cxn>
                <a:cxn ang="0">
                  <a:pos x="112" y="16"/>
                </a:cxn>
                <a:cxn ang="0">
                  <a:pos x="144" y="6"/>
                </a:cxn>
                <a:cxn ang="0">
                  <a:pos x="144" y="1"/>
                </a:cxn>
                <a:cxn ang="0">
                  <a:pos x="141" y="2"/>
                </a:cxn>
                <a:cxn ang="0">
                  <a:pos x="95" y="10"/>
                </a:cxn>
                <a:cxn ang="0">
                  <a:pos x="47" y="2"/>
                </a:cxn>
                <a:cxn ang="0">
                  <a:pos x="6" y="4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10" y="42"/>
                </a:cxn>
                <a:cxn ang="0">
                  <a:pos x="42" y="69"/>
                </a:cxn>
                <a:cxn ang="0">
                  <a:pos x="46" y="69"/>
                </a:cxn>
                <a:cxn ang="0">
                  <a:pos x="46" y="65"/>
                </a:cxn>
                <a:cxn ang="0">
                  <a:pos x="18" y="52"/>
                </a:cxn>
                <a:cxn ang="0">
                  <a:pos x="19" y="9"/>
                </a:cxn>
                <a:cxn ang="0">
                  <a:pos x="47" y="6"/>
                </a:cxn>
                <a:cxn ang="0">
                  <a:pos x="47" y="2"/>
                </a:cxn>
              </a:cxnLst>
              <a:rect l="0" t="0" r="r" b="b"/>
              <a:pathLst>
                <a:path w="191" h="70">
                  <a:moveTo>
                    <a:pt x="143" y="69"/>
                  </a:moveTo>
                  <a:cubicBezTo>
                    <a:pt x="143" y="69"/>
                    <a:pt x="144" y="69"/>
                    <a:pt x="145" y="69"/>
                  </a:cubicBezTo>
                  <a:cubicBezTo>
                    <a:pt x="171" y="67"/>
                    <a:pt x="177" y="56"/>
                    <a:pt x="180" y="41"/>
                  </a:cubicBezTo>
                  <a:cubicBezTo>
                    <a:pt x="183" y="25"/>
                    <a:pt x="183" y="20"/>
                    <a:pt x="187" y="19"/>
                  </a:cubicBezTo>
                  <a:cubicBezTo>
                    <a:pt x="190" y="18"/>
                    <a:pt x="191" y="14"/>
                    <a:pt x="191" y="10"/>
                  </a:cubicBezTo>
                  <a:cubicBezTo>
                    <a:pt x="190" y="6"/>
                    <a:pt x="190" y="5"/>
                    <a:pt x="185" y="4"/>
                  </a:cubicBezTo>
                  <a:cubicBezTo>
                    <a:pt x="182" y="2"/>
                    <a:pt x="160" y="0"/>
                    <a:pt x="144" y="1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57" y="5"/>
                    <a:pt x="169" y="6"/>
                    <a:pt x="172" y="9"/>
                  </a:cubicBezTo>
                  <a:cubicBezTo>
                    <a:pt x="180" y="14"/>
                    <a:pt x="178" y="39"/>
                    <a:pt x="171" y="52"/>
                  </a:cubicBezTo>
                  <a:cubicBezTo>
                    <a:pt x="167" y="61"/>
                    <a:pt x="154" y="65"/>
                    <a:pt x="143" y="65"/>
                  </a:cubicBezTo>
                  <a:lnTo>
                    <a:pt x="143" y="69"/>
                  </a:lnTo>
                  <a:close/>
                  <a:moveTo>
                    <a:pt x="95" y="10"/>
                  </a:moveTo>
                  <a:cubicBezTo>
                    <a:pt x="90" y="10"/>
                    <a:pt x="67" y="3"/>
                    <a:pt x="51" y="2"/>
                  </a:cubicBezTo>
                  <a:cubicBezTo>
                    <a:pt x="50" y="2"/>
                    <a:pt x="49" y="2"/>
                    <a:pt x="47" y="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60" y="6"/>
                    <a:pt x="74" y="9"/>
                    <a:pt x="79" y="16"/>
                  </a:cubicBezTo>
                  <a:cubicBezTo>
                    <a:pt x="86" y="28"/>
                    <a:pt x="73" y="56"/>
                    <a:pt x="60" y="62"/>
                  </a:cubicBezTo>
                  <a:cubicBezTo>
                    <a:pt x="56" y="64"/>
                    <a:pt x="51" y="65"/>
                    <a:pt x="46" y="65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68" y="69"/>
                    <a:pt x="76" y="54"/>
                    <a:pt x="79" y="48"/>
                  </a:cubicBezTo>
                  <a:cubicBezTo>
                    <a:pt x="84" y="39"/>
                    <a:pt x="83" y="25"/>
                    <a:pt x="95" y="25"/>
                  </a:cubicBezTo>
                  <a:cubicBezTo>
                    <a:pt x="108" y="25"/>
                    <a:pt x="106" y="38"/>
                    <a:pt x="111" y="48"/>
                  </a:cubicBezTo>
                  <a:cubicBezTo>
                    <a:pt x="113" y="53"/>
                    <a:pt x="120" y="70"/>
                    <a:pt x="143" y="69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37" y="65"/>
                    <a:pt x="132" y="64"/>
                    <a:pt x="128" y="62"/>
                  </a:cubicBezTo>
                  <a:cubicBezTo>
                    <a:pt x="116" y="56"/>
                    <a:pt x="104" y="28"/>
                    <a:pt x="112" y="16"/>
                  </a:cubicBezTo>
                  <a:cubicBezTo>
                    <a:pt x="117" y="9"/>
                    <a:pt x="131" y="6"/>
                    <a:pt x="144" y="6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1" y="2"/>
                  </a:cubicBezTo>
                  <a:cubicBezTo>
                    <a:pt x="126" y="3"/>
                    <a:pt x="109" y="9"/>
                    <a:pt x="95" y="10"/>
                  </a:cubicBezTo>
                  <a:close/>
                  <a:moveTo>
                    <a:pt x="47" y="2"/>
                  </a:moveTo>
                  <a:cubicBezTo>
                    <a:pt x="31" y="1"/>
                    <a:pt x="10" y="3"/>
                    <a:pt x="6" y="4"/>
                  </a:cubicBezTo>
                  <a:cubicBezTo>
                    <a:pt x="1" y="6"/>
                    <a:pt x="1" y="6"/>
                    <a:pt x="1" y="10"/>
                  </a:cubicBezTo>
                  <a:cubicBezTo>
                    <a:pt x="0" y="14"/>
                    <a:pt x="1" y="18"/>
                    <a:pt x="4" y="19"/>
                  </a:cubicBezTo>
                  <a:cubicBezTo>
                    <a:pt x="8" y="20"/>
                    <a:pt x="8" y="26"/>
                    <a:pt x="10" y="42"/>
                  </a:cubicBezTo>
                  <a:cubicBezTo>
                    <a:pt x="12" y="56"/>
                    <a:pt x="17" y="67"/>
                    <a:pt x="42" y="69"/>
                  </a:cubicBezTo>
                  <a:cubicBezTo>
                    <a:pt x="44" y="69"/>
                    <a:pt x="45" y="69"/>
                    <a:pt x="46" y="69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35" y="65"/>
                    <a:pt x="22" y="61"/>
                    <a:pt x="18" y="52"/>
                  </a:cubicBezTo>
                  <a:cubicBezTo>
                    <a:pt x="11" y="40"/>
                    <a:pt x="11" y="14"/>
                    <a:pt x="19" y="9"/>
                  </a:cubicBezTo>
                  <a:cubicBezTo>
                    <a:pt x="23" y="7"/>
                    <a:pt x="35" y="5"/>
                    <a:pt x="47" y="6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2"/>
            <p:cNvSpPr>
              <a:spLocks noEditPoints="1"/>
            </p:cNvSpPr>
            <p:nvPr/>
          </p:nvSpPr>
          <p:spPr bwMode="auto">
            <a:xfrm>
              <a:off x="1611312" y="4775200"/>
              <a:ext cx="20638" cy="111125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8" y="34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4" y="19"/>
                </a:cxn>
                <a:cxn ang="0">
                  <a:pos x="3" y="19"/>
                </a:cxn>
                <a:cxn ang="0">
                  <a:pos x="3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40"/>
                </a:cxn>
                <a:cxn ang="0">
                  <a:pos x="4" y="46"/>
                </a:cxn>
                <a:cxn ang="0">
                  <a:pos x="5" y="46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8"/>
                </a:cxn>
                <a:cxn ang="0">
                  <a:pos x="6" y="48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7" y="34"/>
                </a:cxn>
                <a:cxn ang="0">
                  <a:pos x="7" y="34"/>
                </a:cxn>
              </a:cxnLst>
              <a:rect l="0" t="0" r="r" b="b"/>
              <a:pathLst>
                <a:path w="9" h="48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7" y="23"/>
                    <a:pt x="4" y="12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7"/>
                    <a:pt x="3" y="13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1" y="22"/>
                    <a:pt x="1" y="24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1" y="23"/>
                    <a:pt x="1" y="25"/>
                    <a:pt x="1" y="27"/>
                  </a:cubicBezTo>
                  <a:cubicBezTo>
                    <a:pt x="1" y="31"/>
                    <a:pt x="2" y="36"/>
                    <a:pt x="3" y="40"/>
                  </a:cubicBezTo>
                  <a:cubicBezTo>
                    <a:pt x="3" y="42"/>
                    <a:pt x="3" y="44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7" y="48"/>
                    <a:pt x="7" y="48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2"/>
                    <a:pt x="9" y="38"/>
                    <a:pt x="8" y="34"/>
                  </a:cubicBezTo>
                  <a:close/>
                  <a:moveTo>
                    <a:pt x="7" y="34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3"/>
            <p:cNvSpPr>
              <a:spLocks/>
            </p:cNvSpPr>
            <p:nvPr/>
          </p:nvSpPr>
          <p:spPr bwMode="auto">
            <a:xfrm>
              <a:off x="1674812" y="4568825"/>
              <a:ext cx="127000" cy="79375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5" y="15"/>
                </a:cxn>
                <a:cxn ang="0">
                  <a:pos x="53" y="6"/>
                </a:cxn>
                <a:cxn ang="0">
                  <a:pos x="53" y="3"/>
                </a:cxn>
                <a:cxn ang="0">
                  <a:pos x="25" y="9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55" h="34">
                  <a:moveTo>
                    <a:pt x="1" y="33"/>
                  </a:moveTo>
                  <a:cubicBezTo>
                    <a:pt x="8" y="26"/>
                    <a:pt x="16" y="20"/>
                    <a:pt x="25" y="15"/>
                  </a:cubicBezTo>
                  <a:cubicBezTo>
                    <a:pt x="34" y="10"/>
                    <a:pt x="44" y="9"/>
                    <a:pt x="53" y="6"/>
                  </a:cubicBezTo>
                  <a:cubicBezTo>
                    <a:pt x="55" y="5"/>
                    <a:pt x="55" y="4"/>
                    <a:pt x="53" y="3"/>
                  </a:cubicBezTo>
                  <a:cubicBezTo>
                    <a:pt x="45" y="0"/>
                    <a:pt x="33" y="5"/>
                    <a:pt x="25" y="9"/>
                  </a:cubicBezTo>
                  <a:cubicBezTo>
                    <a:pt x="15" y="15"/>
                    <a:pt x="6" y="23"/>
                    <a:pt x="0" y="33"/>
                  </a:cubicBezTo>
                  <a:cubicBezTo>
                    <a:pt x="0" y="33"/>
                    <a:pt x="0" y="34"/>
                    <a:pt x="1" y="33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24"/>
            <p:cNvSpPr>
              <a:spLocks/>
            </p:cNvSpPr>
            <p:nvPr/>
          </p:nvSpPr>
          <p:spPr bwMode="auto">
            <a:xfrm>
              <a:off x="1706562" y="4540250"/>
              <a:ext cx="147638" cy="587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7" y="17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0" y="25"/>
                </a:cxn>
                <a:cxn ang="0">
                  <a:pos x="0" y="26"/>
                </a:cxn>
              </a:cxnLst>
              <a:rect l="0" t="0" r="r" b="b"/>
              <a:pathLst>
                <a:path w="64" h="26">
                  <a:moveTo>
                    <a:pt x="0" y="26"/>
                  </a:moveTo>
                  <a:cubicBezTo>
                    <a:pt x="9" y="22"/>
                    <a:pt x="18" y="19"/>
                    <a:pt x="27" y="17"/>
                  </a:cubicBezTo>
                  <a:cubicBezTo>
                    <a:pt x="40" y="14"/>
                    <a:pt x="49" y="17"/>
                    <a:pt x="61" y="20"/>
                  </a:cubicBezTo>
                  <a:cubicBezTo>
                    <a:pt x="63" y="21"/>
                    <a:pt x="64" y="19"/>
                    <a:pt x="63" y="17"/>
                  </a:cubicBezTo>
                  <a:cubicBezTo>
                    <a:pt x="47" y="0"/>
                    <a:pt x="16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5"/>
            <p:cNvSpPr>
              <a:spLocks/>
            </p:cNvSpPr>
            <p:nvPr/>
          </p:nvSpPr>
          <p:spPr bwMode="auto">
            <a:xfrm>
              <a:off x="1703387" y="4551363"/>
              <a:ext cx="157163" cy="50800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8" y="15"/>
                </a:cxn>
                <a:cxn ang="0">
                  <a:pos x="66" y="19"/>
                </a:cxn>
                <a:cxn ang="0">
                  <a:pos x="67" y="17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8" h="22">
                  <a:moveTo>
                    <a:pt x="1" y="21"/>
                  </a:moveTo>
                  <a:cubicBezTo>
                    <a:pt x="10" y="20"/>
                    <a:pt x="19" y="17"/>
                    <a:pt x="28" y="15"/>
                  </a:cubicBezTo>
                  <a:cubicBezTo>
                    <a:pt x="42" y="12"/>
                    <a:pt x="53" y="17"/>
                    <a:pt x="66" y="19"/>
                  </a:cubicBezTo>
                  <a:cubicBezTo>
                    <a:pt x="67" y="19"/>
                    <a:pt x="68" y="18"/>
                    <a:pt x="67" y="17"/>
                  </a:cubicBezTo>
                  <a:cubicBezTo>
                    <a:pt x="53" y="0"/>
                    <a:pt x="15" y="8"/>
                    <a:pt x="1" y="21"/>
                  </a:cubicBezTo>
                  <a:cubicBezTo>
                    <a:pt x="0" y="21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6"/>
            <p:cNvSpPr>
              <a:spLocks/>
            </p:cNvSpPr>
            <p:nvPr/>
          </p:nvSpPr>
          <p:spPr bwMode="auto">
            <a:xfrm>
              <a:off x="1706562" y="4594225"/>
              <a:ext cx="20638" cy="1746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0" y="6"/>
                </a:cxn>
                <a:cxn ang="0">
                  <a:pos x="1" y="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2" y="6"/>
                    <a:pt x="3" y="5"/>
                    <a:pt x="4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27"/>
            <p:cNvSpPr>
              <a:spLocks/>
            </p:cNvSpPr>
            <p:nvPr/>
          </p:nvSpPr>
          <p:spPr bwMode="auto">
            <a:xfrm>
              <a:off x="1839912" y="4567238"/>
              <a:ext cx="30163" cy="269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9"/>
                </a:cxn>
                <a:cxn ang="0">
                  <a:pos x="12" y="9"/>
                </a:cxn>
                <a:cxn ang="0">
                  <a:pos x="13" y="6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4"/>
                </a:cxn>
              </a:cxnLst>
              <a:rect l="0" t="0" r="r" b="b"/>
              <a:pathLst>
                <a:path w="13" h="12">
                  <a:moveTo>
                    <a:pt x="0" y="4"/>
                  </a:moveTo>
                  <a:cubicBezTo>
                    <a:pt x="1" y="6"/>
                    <a:pt x="3" y="8"/>
                    <a:pt x="5" y="9"/>
                  </a:cubicBezTo>
                  <a:cubicBezTo>
                    <a:pt x="7" y="10"/>
                    <a:pt x="10" y="12"/>
                    <a:pt x="12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0"/>
            <p:cNvSpPr>
              <a:spLocks/>
            </p:cNvSpPr>
            <p:nvPr/>
          </p:nvSpPr>
          <p:spPr bwMode="auto">
            <a:xfrm>
              <a:off x="1346199" y="5762625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rgbClr val="E74B3C"/>
            </a:solidFill>
            <a:ln w="7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293092" y="1449146"/>
            <a:ext cx="1074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By Gender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228912" y="3221540"/>
            <a:ext cx="1164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416477" y="5511863"/>
            <a:ext cx="8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0" y="6627168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0" y="6435061"/>
            <a:ext cx="915385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10213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70&quot;&gt;&lt;property id=&quot;20148&quot; value=&quot;5&quot;/&gt;&lt;property id=&quot;20300&quot; value=&quot;Slide 4&quot;/&gt;&lt;property id=&quot;20307&quot; value=&quot;262&quot;/&gt;&lt;/object&gt;&lt;object type=&quot;3&quot; unique_id=&quot;10095&quot;&gt;&lt;property id=&quot;20148&quot; value=&quot;5&quot;/&gt;&lt;property id=&quot;20300&quot; value=&quot;Slide 6&quot;/&gt;&lt;property id=&quot;20307&quot; value=&quot;263&quot;/&gt;&lt;/object&gt;&lt;object type=&quot;3&quot; unique_id=&quot;10123&quot;&gt;&lt;property id=&quot;20148&quot; value=&quot;5&quot;/&gt;&lt;property id=&quot;20300&quot; value=&quot;Slide 7&quot;/&gt;&lt;property id=&quot;20307&quot; value=&quot;264&quot;/&gt;&lt;/object&gt;&lt;object type=&quot;3&quot; unique_id=&quot;10164&quot;&gt;&lt;property id=&quot;20148&quot; value=&quot;5&quot;/&gt;&lt;property id=&quot;20300&quot; value=&quot;Slide 8&quot;/&gt;&lt;property id=&quot;20307&quot; value=&quot;265&quot;/&gt;&lt;/object&gt;&lt;object type=&quot;3&quot; unique_id=&quot;10165&quot;&gt;&lt;property id=&quot;20148&quot; value=&quot;5&quot;/&gt;&lt;property id=&quot;20300&quot; value=&quot;Slide 9&quot;/&gt;&lt;property id=&quot;20307&quot; value=&quot;266&quot;/&gt;&lt;/object&gt;&lt;object type=&quot;3&quot; unique_id=&quot;10202&quot;&gt;&lt;property id=&quot;20148&quot; value=&quot;5&quot;/&gt;&lt;property id=&quot;20300&quot; value=&quot;Slide 10&quot;/&gt;&lt;property id=&quot;20307&quot; value=&quot;267&quot;/&gt;&lt;/object&gt;&lt;object type=&quot;3&quot; unique_id=&quot;10255&quot;&gt;&lt;property id=&quot;20148&quot; value=&quot;5&quot;/&gt;&lt;property id=&quot;20300&quot; value=&quot;Slide 12&quot;/&gt;&lt;property id=&quot;20307&quot; value=&quot;269&quot;/&gt;&lt;/object&gt;&lt;object type=&quot;3&quot; unique_id=&quot;10256&quot;&gt;&lt;property id=&quot;20148&quot; value=&quot;5&quot;/&gt;&lt;property id=&quot;20300&quot; value=&quot;Slide 11&quot;/&gt;&lt;property id=&quot;20307&quot; value=&quot;268&quot;/&gt;&lt;/object&gt;&lt;object type=&quot;3&quot; unique_id=&quot;10332&quot;&gt;&lt;property id=&quot;20148&quot; value=&quot;5&quot;/&gt;&lt;property id=&quot;20300&quot; value=&quot;Slide 13&quot;/&gt;&lt;property id=&quot;20307&quot; value=&quot;270&quot;/&gt;&lt;/object&gt;&lt;object type=&quot;3&quot; unique_id=&quot;10381&quot;&gt;&lt;property id=&quot;20148&quot; value=&quot;5&quot;/&gt;&lt;property id=&quot;20300&quot; value=&quot;Slide 14&quot;/&gt;&lt;property id=&quot;20307&quot; value=&quot;271&quot;/&gt;&lt;/object&gt;&lt;object type=&quot;3&quot; unique_id=&quot;10471&quot;&gt;&lt;property id=&quot;20148&quot; value=&quot;5&quot;/&gt;&lt;property id=&quot;20300&quot; value=&quot;Slide 16&quot;/&gt;&lt;property id=&quot;20307&quot; value=&quot;274&quot;/&gt;&lt;/object&gt;&lt;object type=&quot;3&quot; unique_id=&quot;10552&quot;&gt;&lt;property id=&quot;20148&quot; value=&quot;5&quot;/&gt;&lt;property id=&quot;20300&quot; value=&quot;Slide 18&quot;/&gt;&lt;property id=&quot;20307&quot; value=&quot;275&quot;/&gt;&lt;/object&gt;&lt;object type=&quot;3&quot; unique_id=&quot;10574&quot;&gt;&lt;property id=&quot;20148&quot; value=&quot;5&quot;/&gt;&lt;property id=&quot;20300&quot; value=&quot;Slide 17&quot;/&gt;&lt;property id=&quot;20307&quot; value=&quot;276&quot;/&gt;&lt;/object&gt;&lt;object type=&quot;3&quot; unique_id=&quot;10817&quot;&gt;&lt;property id=&quot;20148&quot; value=&quot;5&quot;/&gt;&lt;property id=&quot;20300&quot; value=&quot;Slide 19&quot;/&gt;&lt;property id=&quot;20307&quot; value=&quot;277&quot;/&gt;&lt;/object&gt;&lt;object type=&quot;3&quot; unique_id=&quot;10818&quot;&gt;&lt;property id=&quot;20148&quot; value=&quot;5&quot;/&gt;&lt;property id=&quot;20300&quot; value=&quot;Slide 20&quot;/&gt;&lt;property id=&quot;20307&quot; value=&quot;278&quot;/&gt;&lt;/object&gt;&lt;object type=&quot;3&quot; unique_id=&quot;11262&quot;&gt;&lt;property id=&quot;20148&quot; value=&quot;5&quot;/&gt;&lt;property id=&quot;20300&quot; value=&quot;Slide 22 - &amp;quot;&amp;#x0D;&amp;#x0A;&amp;quot;&quot;/&gt;&lt;property id=&quot;20307&quot; value=&quot;280&quot;/&gt;&lt;/object&gt;&lt;object type=&quot;3&quot; unique_id=&quot;11287&quot;&gt;&lt;property id=&quot;20148&quot; value=&quot;5&quot;/&gt;&lt;property id=&quot;20300&quot; value=&quot;Slide 3&quot;/&gt;&lt;property id=&quot;20307&quot; value=&quot;261&quot;/&gt;&lt;/object&gt;&lt;object type=&quot;3&quot; unique_id=&quot;11288&quot;&gt;&lt;property id=&quot;20148&quot; value=&quot;5&quot;/&gt;&lt;property id=&quot;20300&quot; value=&quot;Slide 15&quot;/&gt;&lt;property id=&quot;20307&quot; value=&quot;282&quot;/&gt;&lt;/object&gt;&lt;object type=&quot;3&quot; unique_id=&quot;11292&quot;&gt;&lt;property id=&quot;20148&quot; value=&quot;5&quot;/&gt;&lt;property id=&quot;20300&quot; value=&quot;Slide 21&quot;/&gt;&lt;property id=&quot;20307&quot; value=&quot;279&quot;/&gt;&lt;/object&gt;&lt;object type=&quot;3&quot; unique_id=&quot;11293&quot;&gt;&lt;property id=&quot;20148&quot; value=&quot;5&quot;/&gt;&lt;property id=&quot;20300&quot; value=&quot;Slide 5&quot;/&gt;&lt;property id=&quot;20307&quot; value=&quot;285&quot;/&gt;&lt;/object&gt;&lt;object type=&quot;3&quot; unique_id=&quot;11414&quot;&gt;&lt;property id=&quot;20148&quot; value=&quot;5&quot;/&gt;&lt;property id=&quot;20300&quot; value=&quot;Slide 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17092</TotalTime>
  <Words>1738</Words>
  <Application>Microsoft Office PowerPoint</Application>
  <PresentationFormat>On-screen Show (4:3)</PresentationFormat>
  <Paragraphs>944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Texas A&amp;M University -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Mamilla</dc:creator>
  <cp:lastModifiedBy>Chris Warner</cp:lastModifiedBy>
  <cp:revision>748</cp:revision>
  <cp:lastPrinted>2017-07-05T15:58:43Z</cp:lastPrinted>
  <dcterms:created xsi:type="dcterms:W3CDTF">2016-03-07T15:36:53Z</dcterms:created>
  <dcterms:modified xsi:type="dcterms:W3CDTF">2019-03-20T20:21:56Z</dcterms:modified>
</cp:coreProperties>
</file>