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601200" cy="7315200"/>
  <p:notesSz cx="7010400" cy="9296400"/>
  <p:custDataLst>
    <p:tags r:id="rId4"/>
  </p:custDataLst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28">
          <p15:clr>
            <a:srgbClr val="A4A3A4"/>
          </p15:clr>
        </p15:guide>
        <p15:guide id="2" pos="48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6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2310" y="114"/>
      </p:cViewPr>
      <p:guideLst>
        <p:guide orient="horz" pos="4128"/>
        <p:guide pos="4895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088A6C-B39F-45A8-BE85-7E06BE433C47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17613" y="696913"/>
            <a:ext cx="457517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2E6A4-ABC0-4F82-9CD7-76278F8A8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59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2E6A4-ABC0-4F82-9CD7-76278F8A87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20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272454"/>
            <a:ext cx="8161020" cy="15680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4145280"/>
            <a:ext cx="672084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EE0EB-CED3-4F56-97F4-628C4C38E190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0CF23-4DEE-48E8-943D-62D899A04F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EE0EB-CED3-4F56-97F4-628C4C38E190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0CF23-4DEE-48E8-943D-62D899A04F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292948"/>
            <a:ext cx="2160270" cy="62416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292948"/>
            <a:ext cx="6320790" cy="62416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EE0EB-CED3-4F56-97F4-628C4C38E190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0CF23-4DEE-48E8-943D-62D899A04F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EE0EB-CED3-4F56-97F4-628C4C38E190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0CF23-4DEE-48E8-943D-62D899A04F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4700694"/>
            <a:ext cx="8161020" cy="1452880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3100495"/>
            <a:ext cx="8161020" cy="1600199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EE0EB-CED3-4F56-97F4-628C4C38E190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0CF23-4DEE-48E8-943D-62D899A04F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1706880"/>
            <a:ext cx="4240530" cy="482769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1706880"/>
            <a:ext cx="4240530" cy="482769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EE0EB-CED3-4F56-97F4-628C4C38E190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0CF23-4DEE-48E8-943D-62D899A04F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637454"/>
            <a:ext cx="4242197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2319867"/>
            <a:ext cx="4242197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1637454"/>
            <a:ext cx="4243864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2319867"/>
            <a:ext cx="4243864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EE0EB-CED3-4F56-97F4-628C4C38E190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0CF23-4DEE-48E8-943D-62D899A04F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EE0EB-CED3-4F56-97F4-628C4C38E190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0CF23-4DEE-48E8-943D-62D899A04F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EE0EB-CED3-4F56-97F4-628C4C38E190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0CF23-4DEE-48E8-943D-62D899A04F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91253"/>
            <a:ext cx="3158729" cy="123952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291254"/>
            <a:ext cx="5367338" cy="6243321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1530774"/>
            <a:ext cx="3158729" cy="5003801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EE0EB-CED3-4F56-97F4-628C4C38E190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0CF23-4DEE-48E8-943D-62D899A04F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5120640"/>
            <a:ext cx="5760720" cy="60452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653627"/>
            <a:ext cx="5760720" cy="43891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5725161"/>
            <a:ext cx="5760720" cy="85851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EE0EB-CED3-4F56-97F4-628C4C38E190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0CF23-4DEE-48E8-943D-62D899A04F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292947"/>
            <a:ext cx="8641080" cy="1219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706880"/>
            <a:ext cx="8641080" cy="4827694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EE0EB-CED3-4F56-97F4-628C4C38E190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6780107"/>
            <a:ext cx="30403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0CF23-4DEE-48E8-943D-62D899A04F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37776" y="415925"/>
            <a:ext cx="1919231" cy="53611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Vice President of Philanthropy &amp; Engagement</a:t>
            </a:r>
          </a:p>
          <a:p>
            <a:pPr algn="ctr"/>
            <a:endParaRPr lang="en-US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9265" y="3462225"/>
            <a:ext cx="1193276" cy="38548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Restricted Funds and Executive Events Administration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2348852" y="770292"/>
            <a:ext cx="1228308" cy="38294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Executive Assistant to the Vice President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86375" y="1833319"/>
            <a:ext cx="1181621" cy="38294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Assistant Director of Stewardship and Donor Relations</a:t>
            </a:r>
          </a:p>
        </p:txBody>
      </p:sp>
      <p:cxnSp>
        <p:nvCxnSpPr>
          <p:cNvPr id="14" name="Elbow Connector 13"/>
          <p:cNvCxnSpPr>
            <a:stCxn id="4" idx="1"/>
            <a:endCxn id="10" idx="0"/>
          </p:cNvCxnSpPr>
          <p:nvPr/>
        </p:nvCxnSpPr>
        <p:spPr>
          <a:xfrm rot="10800000" flipV="1">
            <a:off x="2963006" y="683984"/>
            <a:ext cx="1074770" cy="86307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493084" y="3942190"/>
            <a:ext cx="1193276" cy="3270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Coordinator of Gift Processing</a:t>
            </a:r>
          </a:p>
        </p:txBody>
      </p:sp>
      <p:sp>
        <p:nvSpPr>
          <p:cNvPr id="236" name="TextBox 235"/>
          <p:cNvSpPr txBox="1"/>
          <p:nvPr/>
        </p:nvSpPr>
        <p:spPr>
          <a:xfrm>
            <a:off x="215258" y="17155"/>
            <a:ext cx="9601200" cy="393954"/>
          </a:xfrm>
          <a:prstGeom prst="rect">
            <a:avLst/>
          </a:prstGeom>
          <a:noFill/>
        </p:spPr>
        <p:txBody>
          <a:bodyPr wrap="square" lIns="96661" tIns="48331" rIns="96661" bIns="48331" rtlCol="0">
            <a:spAutoFit/>
          </a:bodyPr>
          <a:lstStyle/>
          <a:p>
            <a:pPr algn="ctr"/>
            <a:r>
              <a:rPr lang="en-US" dirty="0"/>
              <a:t>Philanthropy and Engagement Division</a:t>
            </a:r>
          </a:p>
        </p:txBody>
      </p:sp>
      <p:sp>
        <p:nvSpPr>
          <p:cNvPr id="97" name="Rectangle 96"/>
          <p:cNvSpPr/>
          <p:nvPr/>
        </p:nvSpPr>
        <p:spPr>
          <a:xfrm>
            <a:off x="6601642" y="737608"/>
            <a:ext cx="1725956" cy="382942"/>
          </a:xfrm>
          <a:prstGeom prst="rect">
            <a:avLst/>
          </a:prstGeom>
          <a:noFill/>
          <a:ln w="12700">
            <a:solidFill>
              <a:schemeClr val="tx1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Texas A&amp;M University – Commerce 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Foundation</a:t>
            </a:r>
          </a:p>
        </p:txBody>
      </p:sp>
      <p:cxnSp>
        <p:nvCxnSpPr>
          <p:cNvPr id="98" name="Elbow Connector 97"/>
          <p:cNvCxnSpPr>
            <a:cxnSpLocks/>
            <a:endCxn id="97" idx="0"/>
          </p:cNvCxnSpPr>
          <p:nvPr/>
        </p:nvCxnSpPr>
        <p:spPr>
          <a:xfrm>
            <a:off x="6023872" y="664806"/>
            <a:ext cx="1440748" cy="72802"/>
          </a:xfrm>
          <a:prstGeom prst="bentConnector2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>
            <a:off x="3577160" y="3457622"/>
            <a:ext cx="1048082" cy="3195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Assistant Director of Alumni Engagement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3389827" y="2791886"/>
            <a:ext cx="1114019" cy="4954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Director of Alumni Engagement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3577160" y="4289328"/>
            <a:ext cx="1048082" cy="382942"/>
          </a:xfrm>
          <a:prstGeom prst="rect">
            <a:avLst/>
          </a:prstGeom>
          <a:noFill/>
          <a:ln w="12700">
            <a:solidFill>
              <a:schemeClr val="tx1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Alumni Association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2112741" y="1786755"/>
            <a:ext cx="1043905" cy="56738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Associate Vice President of Philanthropy &amp; Engagement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67598" y="4278856"/>
            <a:ext cx="1531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6211897" y="2678049"/>
            <a:ext cx="1228308" cy="38294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Senior Advancement Officer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8321719" y="2685411"/>
            <a:ext cx="1228308" cy="38294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Director of Philanthropy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2112741" y="2791886"/>
            <a:ext cx="1038237" cy="4998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Senior Director of Annual Giving &amp; Special Programs</a:t>
            </a:r>
          </a:p>
        </p:txBody>
      </p:sp>
      <p:cxnSp>
        <p:nvCxnSpPr>
          <p:cNvPr id="61" name="Straight Connector 60"/>
          <p:cNvCxnSpPr>
            <a:endCxn id="62" idx="3"/>
          </p:cNvCxnSpPr>
          <p:nvPr/>
        </p:nvCxnSpPr>
        <p:spPr>
          <a:xfrm flipH="1">
            <a:off x="1686360" y="4090641"/>
            <a:ext cx="7218" cy="150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8321719" y="3162319"/>
            <a:ext cx="1228308" cy="38294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Associate Director of Philanthropy</a:t>
            </a:r>
          </a:p>
        </p:txBody>
      </p:sp>
      <p:cxnSp>
        <p:nvCxnSpPr>
          <p:cNvPr id="100" name="Straight Connector 99"/>
          <p:cNvCxnSpPr>
            <a:cxnSpLocks/>
            <a:stCxn id="131" idx="0"/>
          </p:cNvCxnSpPr>
          <p:nvPr/>
        </p:nvCxnSpPr>
        <p:spPr>
          <a:xfrm flipH="1" flipV="1">
            <a:off x="2631764" y="2350268"/>
            <a:ext cx="96" cy="4416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cxnSpLocks/>
            <a:stCxn id="108" idx="1"/>
          </p:cNvCxnSpPr>
          <p:nvPr/>
        </p:nvCxnSpPr>
        <p:spPr>
          <a:xfrm flipH="1">
            <a:off x="3474130" y="3617394"/>
            <a:ext cx="1030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cxnSpLocks/>
          </p:cNvCxnSpPr>
          <p:nvPr/>
        </p:nvCxnSpPr>
        <p:spPr>
          <a:xfrm flipH="1">
            <a:off x="1686355" y="4098277"/>
            <a:ext cx="1226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2356" y="5274608"/>
            <a:ext cx="5210069" cy="684028"/>
          </a:xfrm>
          <a:prstGeom prst="rect">
            <a:avLst/>
          </a:prstGeom>
        </p:spPr>
      </p:pic>
      <p:cxnSp>
        <p:nvCxnSpPr>
          <p:cNvPr id="66" name="Straight Connector 65"/>
          <p:cNvCxnSpPr>
            <a:cxnSpLocks/>
            <a:stCxn id="125" idx="1"/>
            <a:endCxn id="122" idx="3"/>
          </p:cNvCxnSpPr>
          <p:nvPr/>
        </p:nvCxnSpPr>
        <p:spPr>
          <a:xfrm flipH="1" flipV="1">
            <a:off x="7440205" y="2869520"/>
            <a:ext cx="881514" cy="73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6211897" y="3174874"/>
            <a:ext cx="1228308" cy="3578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Assistant Athletic Director for Development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1689570" y="3648615"/>
            <a:ext cx="120108" cy="7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6211897" y="3672120"/>
            <a:ext cx="1228308" cy="3578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Director of Corporate &amp; Foundation Relations</a:t>
            </a:r>
          </a:p>
        </p:txBody>
      </p:sp>
      <p:cxnSp>
        <p:nvCxnSpPr>
          <p:cNvPr id="73" name="Straight Connector 72"/>
          <p:cNvCxnSpPr/>
          <p:nvPr/>
        </p:nvCxnSpPr>
        <p:spPr>
          <a:xfrm flipH="1">
            <a:off x="3474128" y="3291926"/>
            <a:ext cx="1602" cy="12339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E8664CF-31A2-4B19-9918-93D021462E99}"/>
              </a:ext>
            </a:extLst>
          </p:cNvPr>
          <p:cNvCxnSpPr>
            <a:cxnSpLocks/>
            <a:stCxn id="4" idx="2"/>
            <a:endCxn id="115" idx="0"/>
          </p:cNvCxnSpPr>
          <p:nvPr/>
        </p:nvCxnSpPr>
        <p:spPr>
          <a:xfrm flipH="1">
            <a:off x="2634694" y="952044"/>
            <a:ext cx="2362698" cy="8347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4A4E096-7101-4A3D-BF95-5ACDE087156F}"/>
              </a:ext>
            </a:extLst>
          </p:cNvPr>
          <p:cNvCxnSpPr>
            <a:cxnSpLocks/>
            <a:endCxn id="4" idx="2"/>
          </p:cNvCxnSpPr>
          <p:nvPr/>
        </p:nvCxnSpPr>
        <p:spPr>
          <a:xfrm flipH="1" flipV="1">
            <a:off x="4997392" y="952044"/>
            <a:ext cx="2931416" cy="19246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BB76A8F4-C1E5-463B-9D97-26ACD05E8024}"/>
              </a:ext>
            </a:extLst>
          </p:cNvPr>
          <p:cNvCxnSpPr>
            <a:cxnSpLocks/>
          </p:cNvCxnSpPr>
          <p:nvPr/>
        </p:nvCxnSpPr>
        <p:spPr>
          <a:xfrm flipH="1" flipV="1">
            <a:off x="7436732" y="3353771"/>
            <a:ext cx="881514" cy="73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CE9AD36A-7FFC-407C-B262-ED8DBE4EDBE2}"/>
              </a:ext>
            </a:extLst>
          </p:cNvPr>
          <p:cNvSpPr/>
          <p:nvPr/>
        </p:nvSpPr>
        <p:spPr>
          <a:xfrm>
            <a:off x="835655" y="2787460"/>
            <a:ext cx="1038237" cy="4998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Director of Philanthropy Operations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64075B21-7682-46B3-BBE0-AE7D6703B128}"/>
              </a:ext>
            </a:extLst>
          </p:cNvPr>
          <p:cNvCxnSpPr>
            <a:cxnSpLocks/>
            <a:stCxn id="63" idx="0"/>
          </p:cNvCxnSpPr>
          <p:nvPr/>
        </p:nvCxnSpPr>
        <p:spPr>
          <a:xfrm flipV="1">
            <a:off x="1354774" y="2356382"/>
            <a:ext cx="1276990" cy="4310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E13CD49B-7411-434C-82B8-8B5BC83D3A73}"/>
              </a:ext>
            </a:extLst>
          </p:cNvPr>
          <p:cNvCxnSpPr>
            <a:cxnSpLocks/>
            <a:stCxn id="110" idx="0"/>
          </p:cNvCxnSpPr>
          <p:nvPr/>
        </p:nvCxnSpPr>
        <p:spPr>
          <a:xfrm flipH="1" flipV="1">
            <a:off x="2634535" y="2366518"/>
            <a:ext cx="1312302" cy="4253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4330BDF3-E11B-4E21-B8D3-4986057ECA00}"/>
              </a:ext>
            </a:extLst>
          </p:cNvPr>
          <p:cNvSpPr/>
          <p:nvPr/>
        </p:nvSpPr>
        <p:spPr>
          <a:xfrm>
            <a:off x="3577160" y="3844909"/>
            <a:ext cx="1117062" cy="36667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Assistant Director of Alumni Marketing and Membership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EAC00934-2525-4456-B9FD-A3776B6625FB}"/>
              </a:ext>
            </a:extLst>
          </p:cNvPr>
          <p:cNvCxnSpPr>
            <a:cxnSpLocks/>
          </p:cNvCxnSpPr>
          <p:nvPr/>
        </p:nvCxnSpPr>
        <p:spPr>
          <a:xfrm flipH="1">
            <a:off x="1803172" y="3291774"/>
            <a:ext cx="6105" cy="8139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B3F26A4D-9C61-45A2-8835-04DD5068B56F}"/>
              </a:ext>
            </a:extLst>
          </p:cNvPr>
          <p:cNvCxnSpPr>
            <a:cxnSpLocks/>
          </p:cNvCxnSpPr>
          <p:nvPr/>
        </p:nvCxnSpPr>
        <p:spPr>
          <a:xfrm flipH="1">
            <a:off x="3472789" y="4041180"/>
            <a:ext cx="1030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36B3411E-E8C0-4BAC-AA1A-45503D91A9DF}"/>
              </a:ext>
            </a:extLst>
          </p:cNvPr>
          <p:cNvCxnSpPr>
            <a:cxnSpLocks/>
          </p:cNvCxnSpPr>
          <p:nvPr/>
        </p:nvCxnSpPr>
        <p:spPr>
          <a:xfrm flipH="1">
            <a:off x="3470705" y="4517132"/>
            <a:ext cx="1030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B3D63E3-0899-473D-A9D8-3CBA94D2ACB2}"/>
              </a:ext>
            </a:extLst>
          </p:cNvPr>
          <p:cNvCxnSpPr>
            <a:cxnSpLocks/>
          </p:cNvCxnSpPr>
          <p:nvPr/>
        </p:nvCxnSpPr>
        <p:spPr>
          <a:xfrm>
            <a:off x="7922984" y="2876728"/>
            <a:ext cx="0" cy="968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6C3DCD91-A1F4-4D9D-B149-F1CB729FC319}"/>
              </a:ext>
            </a:extLst>
          </p:cNvPr>
          <p:cNvCxnSpPr>
            <a:cxnSpLocks/>
          </p:cNvCxnSpPr>
          <p:nvPr/>
        </p:nvCxnSpPr>
        <p:spPr>
          <a:xfrm flipH="1">
            <a:off x="3155035" y="2050565"/>
            <a:ext cx="63134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CF50D294-5F37-4EA8-9E71-7BF4F053E569}"/>
              </a:ext>
            </a:extLst>
          </p:cNvPr>
          <p:cNvSpPr/>
          <p:nvPr/>
        </p:nvSpPr>
        <p:spPr>
          <a:xfrm>
            <a:off x="1407557" y="1236977"/>
            <a:ext cx="1228308" cy="38294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Administrative Associate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EF21E01-C731-41CC-B5B8-D93BB6C78846}"/>
              </a:ext>
            </a:extLst>
          </p:cNvPr>
          <p:cNvCxnSpPr>
            <a:cxnSpLocks/>
          </p:cNvCxnSpPr>
          <p:nvPr/>
        </p:nvCxnSpPr>
        <p:spPr>
          <a:xfrm flipV="1">
            <a:off x="2492166" y="1153234"/>
            <a:ext cx="0" cy="887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68361B5E-26CD-451E-812A-F09CAE118345}"/>
              </a:ext>
            </a:extLst>
          </p:cNvPr>
          <p:cNvSpPr/>
          <p:nvPr/>
        </p:nvSpPr>
        <p:spPr>
          <a:xfrm>
            <a:off x="8318246" y="3674188"/>
            <a:ext cx="1228308" cy="38294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Senior Philanthropy Officer, CASNR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87DE44A-3947-4981-9DD1-39D9DFE70FCF}"/>
              </a:ext>
            </a:extLst>
          </p:cNvPr>
          <p:cNvCxnSpPr>
            <a:cxnSpLocks/>
          </p:cNvCxnSpPr>
          <p:nvPr/>
        </p:nvCxnSpPr>
        <p:spPr>
          <a:xfrm flipH="1" flipV="1">
            <a:off x="7446084" y="3848436"/>
            <a:ext cx="881514" cy="73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39774</TotalTime>
  <Words>107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Texas A&amp;M University - Commerce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Texas A&amp;M University - Commerce</dc:creator>
  <cp:lastModifiedBy>Amy Bassham</cp:lastModifiedBy>
  <cp:revision>988</cp:revision>
  <cp:lastPrinted>2016-01-07T23:18:55Z</cp:lastPrinted>
  <dcterms:created xsi:type="dcterms:W3CDTF">2011-02-18T13:49:19Z</dcterms:created>
  <dcterms:modified xsi:type="dcterms:W3CDTF">2024-04-10T17:44:59Z</dcterms:modified>
</cp:coreProperties>
</file>